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66" r:id="rId7"/>
    <p:sldId id="267" r:id="rId8"/>
    <p:sldId id="271" r:id="rId9"/>
    <p:sldId id="270" r:id="rId10"/>
    <p:sldId id="269" r:id="rId11"/>
    <p:sldId id="268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D0A0B0-27EB-4337-BB0C-595086DCCFF3}" v="355" dt="2023-11-07T12:18:58.396"/>
    <p1510:client id="{830A1174-F076-4153-A157-38B1F6C5055D}" v="242" vWet="244" dt="2023-11-07T12:14:10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883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12:09:56.59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1,'2897'0,"-2862"0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12:09:56.59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0,'2057'0,"-2035"0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12:09:56.59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0,'2018'0,"-1990"0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C6306-8B13-4780-AEDA-3C65F10ADDA8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C143-820C-4B8E-9898-403C35B23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84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C9DF8-7198-0CCC-7980-CF2886729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75994-9CAB-EDBC-BF51-DAC948B9A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7D7F1-9CA2-38DD-6D7A-CBDAAF5BA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F4F4-662C-4C90-8C41-063FC995EF65}" type="datetime1">
              <a:rPr lang="es-ES" smtClean="0"/>
              <a:t>07/11/2023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D09B8-8B57-CF5D-4D29-AF5E0A8D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DBM1 FP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F6542-4979-B539-9BED-6300417B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229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4360-A60F-C3C1-1763-50A2F2EF9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C6A96-4D3D-A987-58B1-7AFECF5BF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3FE1C-5325-F473-2D64-D561F726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0F21-7F66-46D1-8A7F-5C992F617363}" type="datetime1">
              <a:rPr lang="es-ES" smtClean="0"/>
              <a:t>07/11/2023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AACCF-1EE2-3A08-36B8-9B4251BD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DBM1 FP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8D11B-C3EF-5129-352E-CB04913E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082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5E212-A737-4E31-A765-704E683D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B628D-48C7-8981-79E0-22A771968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983BE-A3FF-BECA-8257-4AB81D55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0437-6ECF-4431-B3AC-44103F384C4E}" type="datetime1">
              <a:rPr lang="es-ES" smtClean="0"/>
              <a:t>07/11/2023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F9BC3-A109-FA2C-FA8C-1268BD88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DBM1 FP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A2F01-D4C0-A73D-1A24-644575BDB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036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1D8-C5B3-2DE2-9814-DB8A9D1E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CF56E-3732-5BDA-1776-CEB80979C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04966-2B71-2D13-8E6B-D3C41B04A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13D2-8A44-4AED-92C5-FE36F28DE643}" type="datetime1">
              <a:rPr lang="es-ES" smtClean="0"/>
              <a:t>07/11/2023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55C38-0D90-377F-1CC6-105615BD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DBM1 FP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F53C1-7124-4A1B-B6AA-4AA508B7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59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FE5D5-0A2D-D9A0-A953-B69769401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EBFFA-8FDB-90A4-AD2C-C82AE135A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28705-67B8-4464-3B64-7005DAF6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7759-2026-4BEF-8E85-9F81E0DEBA79}" type="datetime1">
              <a:rPr lang="es-ES" smtClean="0"/>
              <a:t>07/11/2023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FC132-4E1E-3F7D-BBE1-58003DE6E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DBM1 FP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DDC9C-9B93-B76F-3D6D-E0B72750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909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220D-9AA3-E213-4650-EAEA2A8F2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2D34-4394-DC49-D783-09BFAB688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C644B-E7BE-7FBF-6383-E927127B2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1080D-9701-94E4-B030-79D6570B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BE99-D496-44E3-8402-3FD2D6C66835}" type="datetime1">
              <a:rPr lang="es-ES" smtClean="0"/>
              <a:t>07/11/2023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47755-47EA-0D48-C3A9-BB773C1D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DBM1 FP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EF94F-C1F4-599B-3022-FEFC98BD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049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1492-0139-97C3-957F-FAD68231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FBB77-9F28-2F38-974E-AE9C241F9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1E2B9-AC97-1025-CEF5-5F4BAAC17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38671-ACA9-4AFE-C3F8-E1EDDBEDC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B35A5-8859-E7D1-A45D-657380163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B1B031-A259-A49D-5867-1D18D11A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C64B-9D88-49A1-B127-AAC479916104}" type="datetime1">
              <a:rPr lang="es-ES" smtClean="0"/>
              <a:t>07/11/2023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CA857D-0AC3-E9DF-DB90-26877171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DBM1 FP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D84952-2B43-1F9B-02E0-E0C282B8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92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8188-6688-159F-398B-F6382DD4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C42C2-AE33-73EC-A352-90B2F740D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8311-5FEF-4946-9BEF-BCA775414F47}" type="datetime1">
              <a:rPr lang="es-ES" smtClean="0"/>
              <a:t>07/11/2023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23306-1790-2F18-6B3E-B6D141FC1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DBM1 FP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0D2FA-E9D6-C53B-837E-4C5C637E0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278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7B7DF-A686-8C0A-8C8A-F2ED4CCCC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6EAC-F01D-4FFE-9F6F-8ABE22258CDD}" type="datetime1">
              <a:rPr lang="es-ES" smtClean="0"/>
              <a:t>07/11/2023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816EF0-A05F-9586-B74F-A1BFEF00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DBM1 FP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F07EC-BA20-6D1B-5FEE-D17BDC48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300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EF9D-3507-7F89-6823-1C986612D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F717D-74BD-0FCA-3B1B-5EF5DD45C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8914D-A108-388B-9D53-A4521BA0F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6DEA6-80AA-4368-EC7C-69809B3CC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E6EF-0BFE-418D-8615-02042937FB5F}" type="datetime1">
              <a:rPr lang="es-ES" smtClean="0"/>
              <a:t>07/11/2023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749B9-6C5D-3293-0965-AC0AF5BF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DBM1 FP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27A46-9FB2-90EF-EF46-A467B416C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75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7374-2D6A-698B-1A3D-DB8C2423D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81C7D-0964-ED71-4272-792859D60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36006-BEED-6A54-B999-52C0F1FDB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B23FC-6332-BDF7-26DB-3E4F406D9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0787-13F3-43E1-BF7F-FE22F236E5BE}" type="datetime1">
              <a:rPr lang="es-ES" smtClean="0"/>
              <a:t>07/11/2023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FA7ED-D4AB-1C9D-DDCB-A67799826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DBM1 FP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7A613-1CD3-6B2F-AF1F-63DDFD91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529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81C718-F6E2-2195-73C7-3503F5B9D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51B6A-3BE1-388C-0BA9-F173F2447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3B4E6-57E0-9DC2-9BA1-3DEC81A48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2C119-7558-4E61-A829-16F14082E949}" type="datetime1">
              <a:rPr lang="es-ES" smtClean="0"/>
              <a:t>07/11/2023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C8BF7-565D-B743-3CE8-700D29E16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Gonzalo Jaraba - Daniel Raposo // DBM1 FP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56100-E412-3EA0-C338-122188CF6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50BE5-59A6-427A-8E3A-81034B0FAF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346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openxmlformats.org/officeDocument/2006/relationships/customXml" Target="../ink/ink1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jajbdc.synology.me:707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486DE-894B-E023-3B25-09B35DA28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651" y="1122363"/>
            <a:ext cx="11034695" cy="3174690"/>
          </a:xfrm>
        </p:spPr>
        <p:txBody>
          <a:bodyPr>
            <a:normAutofit/>
          </a:bodyPr>
          <a:lstStyle/>
          <a:p>
            <a:r>
              <a:rPr lang="es-ES" sz="7200" b="1" dirty="0">
                <a:latin typeface="Abadi Extra Light" panose="020B0204020104020204" pitchFamily="34" charset="0"/>
              </a:rPr>
              <a:t>SPANISH LALIGA 2018/2019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F09C0-28EA-06D7-B48F-56C2CB59E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651" y="4723637"/>
            <a:ext cx="11034695" cy="1481396"/>
          </a:xfrm>
        </p:spPr>
        <p:txBody>
          <a:bodyPr>
            <a:norm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Abadi" panose="020B0604020104020204" pitchFamily="34" charset="0"/>
              </a:rPr>
              <a:t>GONZALO JARABA – DANIEL RAPOSO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badi" panose="020B0604020104020204" pitchFamily="34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badi" panose="020B0604020104020204" pitchFamily="34" charset="0"/>
              </a:rPr>
              <a:t>IST-Database and Data Mining – INSA Lyon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badi" panose="020B0604020104020204" pitchFamily="34" charset="0"/>
              </a:rPr>
              <a:t>NOVEMBER 7, 2023</a:t>
            </a:r>
            <a:endParaRPr lang="es-ES" sz="2800" dirty="0">
              <a:latin typeface="Abadi" panose="020B0604020104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EC80B-0BAD-EC83-3782-3A3652FF8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0750BE5-59A6-427A-8E3A-81034B0FAF69}" type="slidenum">
              <a:rPr lang="es-E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s-E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8" name="Picture 4" descr="Balón de fútbol, ​​fútbol, ​​balones de pie, niño, monocromo, simetría png  | Klipartz">
            <a:extLst>
              <a:ext uri="{FF2B5EF4-FFF2-40B4-BE49-F238E27FC236}">
                <a16:creationId xmlns:a16="http://schemas.microsoft.com/office/drawing/2014/main" id="{0A2CC19C-F6DF-4800-D30F-0D4478B4A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58" b="96667" l="10000" r="90000">
                        <a14:foregroundMark x1="34045" y1="37292" x2="32135" y2="50208"/>
                        <a14:foregroundMark x1="32135" y1="50208" x2="32135" y2="50208"/>
                        <a14:foregroundMark x1="50337" y1="96667" x2="59101" y2="93542"/>
                        <a14:foregroundMark x1="40337" y1="10417" x2="47753" y2="39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072" y="-15450"/>
            <a:ext cx="12744522" cy="687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62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1EFE-608E-AD31-36BD-138FCA5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2</a:t>
            </a:fld>
            <a:endParaRPr lang="es-E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6F351-7F65-3A40-45E3-18279222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345" y="181730"/>
            <a:ext cx="10097310" cy="580528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anchor="b">
            <a:normAutofit/>
          </a:bodyPr>
          <a:lstStyle/>
          <a:p>
            <a:pPr algn="ctr"/>
            <a:r>
              <a:rPr lang="es-ES" sz="3200" dirty="0">
                <a:latin typeface="Abadi" panose="020B0604020104020204" pitchFamily="34" charset="0"/>
              </a:rPr>
              <a:t>1. DOMAIN AND ER DIAGRAM (I)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D887A5-601A-CEC2-6631-A8660334FB29}"/>
              </a:ext>
            </a:extLst>
          </p:cNvPr>
          <p:cNvSpPr txBox="1"/>
          <p:nvPr/>
        </p:nvSpPr>
        <p:spPr>
          <a:xfrm>
            <a:off x="1047345" y="1186774"/>
            <a:ext cx="10927404" cy="5122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err="1">
                <a:latin typeface="Abadi" panose="020B0604020104020204" pitchFamily="34" charset="0"/>
              </a:rPr>
              <a:t>Spanish</a:t>
            </a:r>
            <a:r>
              <a:rPr lang="es-ES" sz="2000" dirty="0">
                <a:latin typeface="Abadi" panose="020B0604020104020204" pitchFamily="34" charset="0"/>
              </a:rPr>
              <a:t> main soccer league: </a:t>
            </a:r>
            <a:r>
              <a:rPr lang="es-ES" sz="2000" dirty="0" err="1">
                <a:latin typeface="Abadi" panose="020B0604020104020204" pitchFamily="34" charset="0"/>
              </a:rPr>
              <a:t>LaLiga</a:t>
            </a:r>
            <a:r>
              <a:rPr lang="es-ES" sz="2000" dirty="0">
                <a:latin typeface="Abadi" panose="020B0604020104020204" pitchFamily="34" charset="0"/>
              </a:rPr>
              <a:t> 2018/19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err="1">
                <a:latin typeface="Abadi" panose="020B0604020104020204" pitchFamily="34" charset="0"/>
              </a:rPr>
              <a:t>Domain</a:t>
            </a:r>
            <a:r>
              <a:rPr lang="es-ES" sz="2000" dirty="0">
                <a:latin typeface="Abadi" panose="020B0604020104020204" pitchFamily="34" charset="0"/>
              </a:rPr>
              <a:t> </a:t>
            </a:r>
            <a:r>
              <a:rPr lang="es-ES" sz="2000" dirty="0" err="1">
                <a:latin typeface="Abadi" panose="020B0604020104020204" pitchFamily="34" charset="0"/>
              </a:rPr>
              <a:t>Knowledge</a:t>
            </a:r>
            <a:endParaRPr lang="es-ES" sz="2000" dirty="0">
              <a:latin typeface="Abadi" panose="020B0604020104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Abadi" panose="020B0604020104020204" pitchFamily="34" charset="0"/>
              </a:rPr>
              <a:t>Data </a:t>
            </a:r>
            <a:r>
              <a:rPr lang="es-ES" sz="2000" dirty="0" err="1">
                <a:latin typeface="Abadi" panose="020B0604020104020204" pitchFamily="34" charset="0"/>
              </a:rPr>
              <a:t>availability</a:t>
            </a:r>
            <a:endParaRPr lang="es-ES" sz="2000" dirty="0">
              <a:latin typeface="Abadi" panose="020B0604020104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latin typeface="Abadi" panose="020B0604020104020204" pitchFamily="34" charset="0"/>
              </a:rPr>
              <a:t>Personal </a:t>
            </a:r>
            <a:r>
              <a:rPr lang="es-ES" sz="2000" dirty="0" err="1">
                <a:latin typeface="Abadi" panose="020B0604020104020204" pitchFamily="34" charset="0"/>
              </a:rPr>
              <a:t>interest</a:t>
            </a:r>
            <a:endParaRPr lang="es-ES" sz="2000" dirty="0">
              <a:latin typeface="Abadi" panose="020B06040201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err="1">
                <a:latin typeface="Abadi" panose="020B0604020104020204" pitchFamily="34" charset="0"/>
              </a:rPr>
              <a:t>Entities</a:t>
            </a:r>
            <a:r>
              <a:rPr lang="es-ES" sz="2000" dirty="0">
                <a:latin typeface="Abadi" panose="020B0604020104020204" pitchFamily="34" charset="0"/>
              </a:rPr>
              <a:t> </a:t>
            </a:r>
            <a:r>
              <a:rPr lang="es-ES" sz="2000" dirty="0" err="1">
                <a:latin typeface="Abadi" panose="020B0604020104020204" pitchFamily="34" charset="0"/>
              </a:rPr>
              <a:t>definition</a:t>
            </a:r>
            <a:endParaRPr lang="es-ES" sz="2000" dirty="0">
              <a:latin typeface="Abadi" panose="020B0604020104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latin typeface="Abadi" panose="020B0604020104020204" pitchFamily="34" charset="0"/>
              </a:rPr>
              <a:t>Team</a:t>
            </a:r>
            <a:r>
              <a:rPr lang="es-ES" sz="2000" dirty="0">
                <a:latin typeface="Abadi" panose="020B0604020104020204" pitchFamily="34" charset="0"/>
              </a:rPr>
              <a:t>: </a:t>
            </a:r>
            <a:r>
              <a:rPr lang="es-ES" sz="2000" u="sng" dirty="0" err="1">
                <a:latin typeface="Abadi" panose="020B0604020104020204" pitchFamily="34" charset="0"/>
              </a:rPr>
              <a:t>team</a:t>
            </a:r>
            <a:r>
              <a:rPr lang="es-ES" sz="2000" dirty="0" err="1">
                <a:latin typeface="Abadi" panose="020B0604020104020204" pitchFamily="34" charset="0"/>
              </a:rPr>
              <a:t>_</a:t>
            </a:r>
            <a:r>
              <a:rPr lang="es-ES" sz="2000" u="sng" dirty="0" err="1">
                <a:latin typeface="Abadi" panose="020B0604020104020204" pitchFamily="34" charset="0"/>
              </a:rPr>
              <a:t>name</a:t>
            </a:r>
            <a:r>
              <a:rPr lang="es-ES" sz="2000" dirty="0">
                <a:latin typeface="Abadi" panose="020B0604020104020204" pitchFamily="34" charset="0"/>
              </a:rPr>
              <a:t>, </a:t>
            </a:r>
            <a:r>
              <a:rPr lang="es-ES" sz="2000" dirty="0" err="1">
                <a:latin typeface="Abadi" panose="020B0604020104020204" pitchFamily="34" charset="0"/>
              </a:rPr>
              <a:t>city</a:t>
            </a:r>
            <a:r>
              <a:rPr lang="es-ES" sz="2000" dirty="0">
                <a:latin typeface="Abadi" panose="020B0604020104020204" pitchFamily="34" charset="0"/>
              </a:rPr>
              <a:t>, </a:t>
            </a:r>
            <a:r>
              <a:rPr lang="es-ES" sz="2000" dirty="0" err="1">
                <a:latin typeface="Abadi" panose="020B0604020104020204" pitchFamily="34" charset="0"/>
              </a:rPr>
              <a:t>stadium</a:t>
            </a:r>
            <a:r>
              <a:rPr lang="es-ES" sz="2000" dirty="0">
                <a:latin typeface="Abadi" panose="020B0604020104020204" pitchFamily="34" charset="0"/>
              </a:rPr>
              <a:t>, </a:t>
            </a:r>
            <a:r>
              <a:rPr lang="es-ES" sz="2000" dirty="0" err="1">
                <a:latin typeface="Abadi" panose="020B0604020104020204" pitchFamily="34" charset="0"/>
              </a:rPr>
              <a:t>foundation</a:t>
            </a:r>
            <a:r>
              <a:rPr lang="es-ES" sz="2000" dirty="0">
                <a:latin typeface="Abadi" panose="020B0604020104020204" pitchFamily="34" charset="0"/>
              </a:rPr>
              <a:t> </a:t>
            </a:r>
            <a:r>
              <a:rPr lang="es-ES" sz="2000" dirty="0" err="1">
                <a:latin typeface="Abadi" panose="020B0604020104020204" pitchFamily="34" charset="0"/>
              </a:rPr>
              <a:t>year</a:t>
            </a:r>
            <a:r>
              <a:rPr lang="es-ES" sz="2000" dirty="0">
                <a:latin typeface="Abadi" panose="020B0604020104020204" pitchFamily="34" charset="0"/>
              </a:rPr>
              <a:t>, </a:t>
            </a:r>
            <a:r>
              <a:rPr lang="es-ES" sz="2000" dirty="0" err="1">
                <a:latin typeface="Abadi" panose="020B0604020104020204" pitchFamily="34" charset="0"/>
              </a:rPr>
              <a:t>president</a:t>
            </a:r>
            <a:endParaRPr lang="es-ES" sz="2000" dirty="0">
              <a:latin typeface="Abadi" panose="020B0604020104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>
                <a:latin typeface="Abadi" panose="020B0604020104020204" pitchFamily="34" charset="0"/>
              </a:rPr>
              <a:t>Match</a:t>
            </a:r>
            <a:r>
              <a:rPr lang="es-ES" sz="2000" dirty="0">
                <a:latin typeface="Abadi" panose="020B0604020104020204" pitchFamily="34" charset="0"/>
              </a:rPr>
              <a:t>: </a:t>
            </a:r>
            <a:r>
              <a:rPr lang="es-ES" sz="2000" u="sng" dirty="0" err="1">
                <a:latin typeface="Abadi" panose="020B0604020104020204" pitchFamily="34" charset="0"/>
              </a:rPr>
              <a:t>match</a:t>
            </a:r>
            <a:r>
              <a:rPr lang="es-ES" sz="2000" dirty="0" err="1">
                <a:latin typeface="Abadi" panose="020B0604020104020204" pitchFamily="34" charset="0"/>
              </a:rPr>
              <a:t>_</a:t>
            </a:r>
            <a:r>
              <a:rPr lang="es-ES" sz="2000" u="sng" dirty="0" err="1">
                <a:latin typeface="Abadi" panose="020B0604020104020204" pitchFamily="34" charset="0"/>
              </a:rPr>
              <a:t>id</a:t>
            </a:r>
            <a:r>
              <a:rPr lang="es-ES" sz="2000" dirty="0">
                <a:latin typeface="Abadi" panose="020B0604020104020204" pitchFamily="34" charset="0"/>
              </a:rPr>
              <a:t>, date, place, </a:t>
            </a:r>
            <a:r>
              <a:rPr lang="es-ES" sz="2000" dirty="0" err="1">
                <a:latin typeface="Abadi" panose="020B0604020104020204" pitchFamily="34" charset="0"/>
              </a:rPr>
              <a:t>winnerHF</a:t>
            </a:r>
            <a:r>
              <a:rPr lang="es-ES" sz="2000" dirty="0">
                <a:latin typeface="Abadi" panose="020B0604020104020204" pitchFamily="34" charset="0"/>
              </a:rPr>
              <a:t>, </a:t>
            </a:r>
            <a:r>
              <a:rPr lang="es-ES" sz="2000" dirty="0" err="1">
                <a:latin typeface="Abadi" panose="020B0604020104020204" pitchFamily="34" charset="0"/>
              </a:rPr>
              <a:t>winnerFT</a:t>
            </a:r>
            <a:endParaRPr lang="es-ES" sz="2000" dirty="0">
              <a:latin typeface="Abadi" panose="020B0604020104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>
                <a:latin typeface="Abadi" panose="020B0604020104020204" pitchFamily="34" charset="0"/>
              </a:rPr>
              <a:t>Player</a:t>
            </a:r>
            <a:r>
              <a:rPr lang="es-ES" sz="2000" dirty="0">
                <a:latin typeface="Abadi" panose="020B0604020104020204" pitchFamily="34" charset="0"/>
              </a:rPr>
              <a:t>: </a:t>
            </a:r>
            <a:r>
              <a:rPr lang="es-ES" sz="2000" u="sng" dirty="0" err="1">
                <a:latin typeface="Abadi" panose="020B0604020104020204" pitchFamily="34" charset="0"/>
              </a:rPr>
              <a:t>player</a:t>
            </a:r>
            <a:r>
              <a:rPr lang="es-ES" sz="2000" dirty="0" err="1">
                <a:latin typeface="Abadi" panose="020B0604020104020204" pitchFamily="34" charset="0"/>
              </a:rPr>
              <a:t>_</a:t>
            </a:r>
            <a:r>
              <a:rPr lang="es-ES" sz="2000" u="sng" dirty="0" err="1">
                <a:latin typeface="Abadi" panose="020B0604020104020204" pitchFamily="34" charset="0"/>
              </a:rPr>
              <a:t>name</a:t>
            </a:r>
            <a:r>
              <a:rPr lang="es-ES" sz="2000" dirty="0">
                <a:latin typeface="Abadi" panose="020B0604020104020204" pitchFamily="34" charset="0"/>
              </a:rPr>
              <a:t>, </a:t>
            </a:r>
            <a:r>
              <a:rPr lang="es-ES" sz="2000" dirty="0" err="1">
                <a:latin typeface="Abadi" panose="020B0604020104020204" pitchFamily="34" charset="0"/>
              </a:rPr>
              <a:t>birthyear</a:t>
            </a:r>
            <a:r>
              <a:rPr lang="es-ES" sz="2000" dirty="0">
                <a:latin typeface="Abadi" panose="020B0604020104020204" pitchFamily="34" charset="0"/>
              </a:rPr>
              <a:t>, </a:t>
            </a:r>
            <a:r>
              <a:rPr lang="es-ES" sz="2000" dirty="0" err="1">
                <a:latin typeface="Abadi" panose="020B0604020104020204" pitchFamily="34" charset="0"/>
              </a:rPr>
              <a:t>nationality</a:t>
            </a:r>
            <a:r>
              <a:rPr lang="es-ES" sz="2000" dirty="0">
                <a:latin typeface="Abadi" panose="020B0604020104020204" pitchFamily="34" charset="0"/>
              </a:rPr>
              <a:t>, position, </a:t>
            </a:r>
            <a:r>
              <a:rPr lang="es-ES" sz="2000" dirty="0" err="1">
                <a:latin typeface="Abadi" panose="020B0604020104020204" pitchFamily="34" charset="0"/>
              </a:rPr>
              <a:t>number</a:t>
            </a:r>
            <a:endParaRPr lang="es-ES" sz="2000" dirty="0">
              <a:latin typeface="Abadi" panose="020B0604020104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latin typeface="Abadi" panose="020B0604020104020204" pitchFamily="34" charset="0"/>
              </a:rPr>
              <a:t>Goal</a:t>
            </a:r>
            <a:r>
              <a:rPr lang="es-ES" sz="2000" dirty="0">
                <a:latin typeface="Abadi" panose="020B0604020104020204" pitchFamily="34" charset="0"/>
              </a:rPr>
              <a:t>: </a:t>
            </a:r>
            <a:r>
              <a:rPr lang="es-ES" sz="2000" u="sng" dirty="0" err="1">
                <a:latin typeface="Abadi" panose="020B0604020104020204" pitchFamily="34" charset="0"/>
              </a:rPr>
              <a:t>goal_id</a:t>
            </a:r>
            <a:r>
              <a:rPr lang="es-ES" sz="2000" dirty="0">
                <a:latin typeface="Abadi" panose="020B0604020104020204" pitchFamily="34" charset="0"/>
              </a:rPr>
              <a:t>, minute, </a:t>
            </a:r>
            <a:r>
              <a:rPr lang="es-ES" sz="2000" dirty="0" err="1">
                <a:latin typeface="Abadi" panose="020B0604020104020204" pitchFamily="34" charset="0"/>
              </a:rPr>
              <a:t>penalty</a:t>
            </a:r>
            <a:r>
              <a:rPr lang="es-ES" sz="2000" dirty="0">
                <a:latin typeface="Abadi" panose="020B0604020104020204" pitchFamily="34" charset="0"/>
              </a:rPr>
              <a:t>?, </a:t>
            </a:r>
            <a:r>
              <a:rPr lang="es-ES" sz="2000" dirty="0" err="1">
                <a:latin typeface="Abadi" panose="020B0604020104020204" pitchFamily="34" charset="0"/>
              </a:rPr>
              <a:t>own_goal</a:t>
            </a:r>
            <a:r>
              <a:rPr lang="es-ES" sz="2000" dirty="0">
                <a:latin typeface="Abadi" panose="020B0604020104020204" pitchFamily="34" charset="0"/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latin typeface="Abadi" panose="020B0604020104020204" pitchFamily="34" charset="0"/>
              </a:rPr>
              <a:t>Card</a:t>
            </a:r>
            <a:r>
              <a:rPr lang="es-ES" sz="2000" dirty="0">
                <a:latin typeface="Abadi" panose="020B0604020104020204" pitchFamily="34" charset="0"/>
              </a:rPr>
              <a:t>: </a:t>
            </a:r>
            <a:r>
              <a:rPr lang="es-ES" sz="2000" u="sng" dirty="0" err="1">
                <a:latin typeface="Abadi" panose="020B0604020104020204" pitchFamily="34" charset="0"/>
              </a:rPr>
              <a:t>card_id</a:t>
            </a:r>
            <a:r>
              <a:rPr lang="es-ES" sz="2000" dirty="0">
                <a:latin typeface="Abadi" panose="020B0604020104020204" pitchFamily="34" charset="0"/>
              </a:rPr>
              <a:t>, </a:t>
            </a:r>
            <a:r>
              <a:rPr lang="es-ES" sz="2000" dirty="0" err="1">
                <a:latin typeface="Abadi" panose="020B0604020104020204" pitchFamily="34" charset="0"/>
              </a:rPr>
              <a:t>type</a:t>
            </a:r>
            <a:r>
              <a:rPr lang="es-ES" sz="2000" dirty="0">
                <a:latin typeface="Abadi" panose="020B0604020104020204" pitchFamily="34" charset="0"/>
              </a:rPr>
              <a:t>, minute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2000" dirty="0">
              <a:latin typeface="Abadi" panose="020B060402010402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735B6-36A2-6813-D3BB-A2578197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DBM1 FP</a:t>
            </a:r>
          </a:p>
        </p:txBody>
      </p:sp>
    </p:spTree>
    <p:extLst>
      <p:ext uri="{BB962C8B-B14F-4D97-AF65-F5344CB8AC3E}">
        <p14:creationId xmlns:p14="http://schemas.microsoft.com/office/powerpoint/2010/main" val="87507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C895-A431-C01A-8B10-503DDECC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345" y="181730"/>
            <a:ext cx="10097310" cy="580528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anchor="b">
            <a:normAutofit/>
          </a:bodyPr>
          <a:lstStyle/>
          <a:p>
            <a:pPr algn="ctr"/>
            <a:r>
              <a:rPr lang="es-ES" sz="3200" dirty="0">
                <a:latin typeface="Abadi" panose="020B0604020104020204" pitchFamily="34" charset="0"/>
              </a:rPr>
              <a:t>1. DOMAIN AND ER DIAGRAM (II)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diagram of a flowchart&#10;&#10;Description automatically generated">
            <a:extLst>
              <a:ext uri="{FF2B5EF4-FFF2-40B4-BE49-F238E27FC236}">
                <a16:creationId xmlns:a16="http://schemas.microsoft.com/office/drawing/2014/main" id="{05959D8E-714E-9BAF-6278-CE8219F2B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72" y="882362"/>
            <a:ext cx="11144655" cy="579390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11FE51-224D-6ACB-9679-13CF79B16B21}"/>
              </a:ext>
            </a:extLst>
          </p:cNvPr>
          <p:cNvSpPr/>
          <p:nvPr/>
        </p:nvSpPr>
        <p:spPr>
          <a:xfrm>
            <a:off x="5661498" y="1799617"/>
            <a:ext cx="797668" cy="408562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96EB1F-70CA-D495-DD75-7CC1DA3DF708}"/>
              </a:ext>
            </a:extLst>
          </p:cNvPr>
          <p:cNvSpPr/>
          <p:nvPr/>
        </p:nvSpPr>
        <p:spPr>
          <a:xfrm>
            <a:off x="2380035" y="4383931"/>
            <a:ext cx="797668" cy="408562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8A6EAA-BE86-5BAE-C5A1-355A975D0B09}"/>
              </a:ext>
            </a:extLst>
          </p:cNvPr>
          <p:cNvSpPr/>
          <p:nvPr/>
        </p:nvSpPr>
        <p:spPr>
          <a:xfrm>
            <a:off x="5706893" y="4944892"/>
            <a:ext cx="797668" cy="408562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CFFE50-F32E-8A1D-6168-C8A9BF95DF22}"/>
              </a:ext>
            </a:extLst>
          </p:cNvPr>
          <p:cNvSpPr/>
          <p:nvPr/>
        </p:nvSpPr>
        <p:spPr>
          <a:xfrm>
            <a:off x="5661498" y="3776202"/>
            <a:ext cx="797668" cy="408562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C9BEE-624F-6A3F-9A6D-E142263CBCEA}"/>
              </a:ext>
            </a:extLst>
          </p:cNvPr>
          <p:cNvSpPr/>
          <p:nvPr/>
        </p:nvSpPr>
        <p:spPr>
          <a:xfrm>
            <a:off x="9238035" y="4405942"/>
            <a:ext cx="797668" cy="408562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704180BC-74B2-AF6D-2BD4-A37FFD63E2F7}"/>
              </a:ext>
            </a:extLst>
          </p:cNvPr>
          <p:cNvSpPr/>
          <p:nvPr/>
        </p:nvSpPr>
        <p:spPr>
          <a:xfrm>
            <a:off x="2788596" y="1799617"/>
            <a:ext cx="834961" cy="408562"/>
          </a:xfrm>
          <a:prstGeom prst="diamond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2F214ED8-AC66-6C64-4BAC-08BB0A8CC593}"/>
              </a:ext>
            </a:extLst>
          </p:cNvPr>
          <p:cNvSpPr/>
          <p:nvPr/>
        </p:nvSpPr>
        <p:spPr>
          <a:xfrm>
            <a:off x="8822990" y="1799617"/>
            <a:ext cx="797668" cy="408562"/>
          </a:xfrm>
          <a:prstGeom prst="diamond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64F49BD5-0AA8-B2EB-B87F-38520BAC5104}"/>
              </a:ext>
            </a:extLst>
          </p:cNvPr>
          <p:cNvSpPr/>
          <p:nvPr/>
        </p:nvSpPr>
        <p:spPr>
          <a:xfrm>
            <a:off x="7535697" y="3785930"/>
            <a:ext cx="797668" cy="408562"/>
          </a:xfrm>
          <a:prstGeom prst="diamond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5012E160-2760-4BF7-E4B7-D1955214D3DC}"/>
              </a:ext>
            </a:extLst>
          </p:cNvPr>
          <p:cNvSpPr/>
          <p:nvPr/>
        </p:nvSpPr>
        <p:spPr>
          <a:xfrm>
            <a:off x="7487057" y="4953247"/>
            <a:ext cx="797668" cy="408562"/>
          </a:xfrm>
          <a:prstGeom prst="diamond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2EBE1305-0F22-8C0A-F429-4C2D80BF5A55}"/>
              </a:ext>
            </a:extLst>
          </p:cNvPr>
          <p:cNvSpPr/>
          <p:nvPr/>
        </p:nvSpPr>
        <p:spPr>
          <a:xfrm>
            <a:off x="4045087" y="4958489"/>
            <a:ext cx="797668" cy="408562"/>
          </a:xfrm>
          <a:prstGeom prst="diamond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7A0C66EE-3255-A724-98AA-6886AC53DD9B}"/>
              </a:ext>
            </a:extLst>
          </p:cNvPr>
          <p:cNvSpPr/>
          <p:nvPr/>
        </p:nvSpPr>
        <p:spPr>
          <a:xfrm>
            <a:off x="4045087" y="3786685"/>
            <a:ext cx="797668" cy="408562"/>
          </a:xfrm>
          <a:prstGeom prst="diamond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1EFE-608E-AD31-36BD-138FCA5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348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1EFE-608E-AD31-36BD-138FCA5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735B6-36A2-6813-D3BB-A2578197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DBM1 FP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FD3D37E-EEE2-BA19-0D9E-281DDBA5F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345" y="181730"/>
            <a:ext cx="10097310" cy="580528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anchor="b">
            <a:normAutofit/>
          </a:bodyPr>
          <a:lstStyle/>
          <a:p>
            <a:pPr algn="ctr"/>
            <a:r>
              <a:rPr lang="es-ES" sz="3200" dirty="0">
                <a:latin typeface="Abadi" panose="020B0604020104020204" pitchFamily="34" charset="0"/>
              </a:rPr>
              <a:t>2. DATA EXTRACTION AND PREPROCESSING (I)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E2BF7F3-10B2-87C0-0213-2E4942354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3281"/>
            <a:ext cx="10515600" cy="4311437"/>
          </a:xfr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sz="2000" dirty="0">
                <a:latin typeface="Abadi" panose="020B0604020104020204" pitchFamily="34" charset="0"/>
              </a:rPr>
              <a:t>Matches and players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sz="2000" dirty="0">
                <a:latin typeface="Abadi" panose="020B0604020104020204" pitchFamily="34" charset="0"/>
              </a:rPr>
              <a:t>Found existing public CSV, formatted and doubled checked veracity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sz="2000" dirty="0">
                <a:latin typeface="Abadi" panose="020B0604020104020204" pitchFamily="34" charset="0"/>
              </a:rPr>
              <a:t>Added nationality and birthyear with OpenAI tool</a:t>
            </a:r>
          </a:p>
          <a:p>
            <a:pPr marL="285750" indent="-285750">
              <a:lnSpc>
                <a:spcPct val="100000"/>
              </a:lnSpc>
            </a:pPr>
            <a:r>
              <a:rPr lang="en-US" sz="2000" dirty="0">
                <a:latin typeface="Abadi" panose="020B0604020104020204" pitchFamily="34" charset="0"/>
              </a:rPr>
              <a:t>Teams: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sz="2000" dirty="0">
                <a:latin typeface="Abadi" panose="020B0604020104020204" pitchFamily="34" charset="0"/>
              </a:rPr>
              <a:t>Due to its few entries (20), manually generated</a:t>
            </a:r>
          </a:p>
          <a:p>
            <a:pPr marL="285750" indent="-285750">
              <a:lnSpc>
                <a:spcPct val="100000"/>
              </a:lnSpc>
            </a:pPr>
            <a:r>
              <a:rPr lang="en-US" sz="2000" dirty="0">
                <a:latin typeface="Abadi" panose="020B0604020104020204" pitchFamily="34" charset="0"/>
              </a:rPr>
              <a:t>Goals: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sz="2000" dirty="0">
                <a:latin typeface="Abadi" panose="020B0604020104020204" pitchFamily="34" charset="0"/>
              </a:rPr>
              <a:t>Very heavy table (~1000 entries) -&gt; Manually generation not convenient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sz="2000" dirty="0">
                <a:latin typeface="Abadi" panose="020B0604020104020204" pitchFamily="34" charset="0"/>
              </a:rPr>
              <a:t>Python script to automatically extract data from Google</a:t>
            </a:r>
          </a:p>
          <a:p>
            <a:pPr marL="285750" indent="-285750">
              <a:lnSpc>
                <a:spcPct val="100000"/>
              </a:lnSpc>
            </a:pPr>
            <a:r>
              <a:rPr lang="en-US" sz="2000" dirty="0">
                <a:latin typeface="Abadi" panose="020B0604020104020204" pitchFamily="34" charset="0"/>
              </a:rPr>
              <a:t>Cards: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sz="2000" dirty="0">
                <a:latin typeface="Abadi" panose="020B0604020104020204" pitchFamily="34" charset="0"/>
              </a:rPr>
              <a:t>Same issue as goals (&gt;2000 entries)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sz="2000" dirty="0">
                <a:latin typeface="Abadi" panose="020B0604020104020204" pitchFamily="34" charset="0"/>
              </a:rPr>
              <a:t>Python script to partially automatize extraction of data</a:t>
            </a:r>
          </a:p>
        </p:txBody>
      </p:sp>
    </p:spTree>
    <p:extLst>
      <p:ext uri="{BB962C8B-B14F-4D97-AF65-F5344CB8AC3E}">
        <p14:creationId xmlns:p14="http://schemas.microsoft.com/office/powerpoint/2010/main" val="297128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1EFE-608E-AD31-36BD-138FCA5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5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735B6-36A2-6813-D3BB-A2578197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DBM1 FP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7FFC1B-C977-B848-730C-EC73EBF9F6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86" r="13384"/>
          <a:stretch/>
        </p:blipFill>
        <p:spPr>
          <a:xfrm>
            <a:off x="96846" y="1195936"/>
            <a:ext cx="5894963" cy="49136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66AF38-A31A-1A7F-7898-A503FDEFA7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97"/>
          <a:stretch/>
        </p:blipFill>
        <p:spPr>
          <a:xfrm>
            <a:off x="6200193" y="1009063"/>
            <a:ext cx="5913768" cy="5414174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08ADDEA-4C6E-C273-ECC7-B1DF60F04462}"/>
                  </a:ext>
                </a:extLst>
              </p14:cNvPr>
              <p14:cNvContentPartPr/>
              <p14:nvPr/>
            </p14:nvContentPartPr>
            <p14:xfrm>
              <a:off x="602770" y="4735508"/>
              <a:ext cx="105588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08ADDEA-4C6E-C273-ECC7-B1DF60F044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770" y="4663508"/>
                <a:ext cx="1127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439553E-5D0E-4250-7C11-380C411E08DF}"/>
                  </a:ext>
                </a:extLst>
              </p14:cNvPr>
              <p14:cNvContentPartPr/>
              <p14:nvPr/>
            </p14:nvContentPartPr>
            <p14:xfrm>
              <a:off x="8764330" y="5971028"/>
              <a:ext cx="74880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439553E-5D0E-4250-7C11-380C411E08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28330" y="5899028"/>
                <a:ext cx="8204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4419E4D-3616-617A-F47E-1B2D80A7E2A8}"/>
                  </a:ext>
                </a:extLst>
              </p14:cNvPr>
              <p14:cNvContentPartPr/>
              <p14:nvPr/>
            </p14:nvContentPartPr>
            <p14:xfrm>
              <a:off x="8764330" y="6311588"/>
              <a:ext cx="73692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4419E4D-3616-617A-F47E-1B2D80A7E2A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28330" y="6239588"/>
                <a:ext cx="808560" cy="144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CAF57D8-33DE-9B15-05B6-25063C5DFEEA}"/>
              </a:ext>
            </a:extLst>
          </p:cNvPr>
          <p:cNvSpPr/>
          <p:nvPr/>
        </p:nvSpPr>
        <p:spPr>
          <a:xfrm>
            <a:off x="2801135" y="5009751"/>
            <a:ext cx="486383" cy="4474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3697B62-E059-3018-976C-5F1E9198D186}"/>
              </a:ext>
            </a:extLst>
          </p:cNvPr>
          <p:cNvSpPr/>
          <p:nvPr/>
        </p:nvSpPr>
        <p:spPr>
          <a:xfrm>
            <a:off x="3495902" y="5082708"/>
            <a:ext cx="3138362" cy="257784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EB082F8-9DCB-AABD-1F53-53EB6F843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345" y="181730"/>
            <a:ext cx="10097310" cy="580528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anchor="b">
            <a:normAutofit/>
          </a:bodyPr>
          <a:lstStyle/>
          <a:p>
            <a:pPr algn="ctr"/>
            <a:r>
              <a:rPr lang="es-ES" sz="3200" dirty="0">
                <a:latin typeface="Abadi" panose="020B0604020104020204" pitchFamily="34" charset="0"/>
              </a:rPr>
              <a:t>2. DATA EXTRACTION AND PREPROCESSING (II)</a:t>
            </a:r>
          </a:p>
        </p:txBody>
      </p:sp>
    </p:spTree>
    <p:extLst>
      <p:ext uri="{BB962C8B-B14F-4D97-AF65-F5344CB8AC3E}">
        <p14:creationId xmlns:p14="http://schemas.microsoft.com/office/powerpoint/2010/main" val="917860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1EFE-608E-AD31-36BD-138FCA5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6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735B6-36A2-6813-D3BB-A2578197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DBM1 FP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EBF207-DC69-2CCE-7F69-4BB9925A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345" y="181730"/>
            <a:ext cx="10097310" cy="580528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anchor="b">
            <a:normAutofit/>
          </a:bodyPr>
          <a:lstStyle/>
          <a:p>
            <a:pPr algn="ctr"/>
            <a:r>
              <a:rPr lang="es-ES" sz="3200" dirty="0">
                <a:latin typeface="Abadi" panose="020B0604020104020204" pitchFamily="34" charset="0"/>
              </a:rPr>
              <a:t>3. SQL AND RA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FA2EA0-4447-BA0D-D22D-25E2EDF763D2}"/>
              </a:ext>
            </a:extLst>
          </p:cNvPr>
          <p:cNvSpPr txBox="1">
            <a:spLocks/>
          </p:cNvSpPr>
          <p:nvPr/>
        </p:nvSpPr>
        <p:spPr>
          <a:xfrm>
            <a:off x="471714" y="2078906"/>
            <a:ext cx="11248571" cy="240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match.id_match,date,place,ARRAY_AGG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team_name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homeTeam_VS_awayTeam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match</a:t>
            </a: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INNER JOIN disputes ON </a:t>
            </a:r>
            <a:r>
              <a:rPr lang="en-US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match.id_match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disputes.id_match</a:t>
            </a: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WHERE </a:t>
            </a:r>
            <a:r>
              <a:rPr lang="en-US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match.winner_team_ht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en-US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AwayTeam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AND </a:t>
            </a:r>
            <a:r>
              <a:rPr lang="en-US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match.winner_team_ft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en-US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HomeTeam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GROUP BY </a:t>
            </a:r>
            <a:r>
              <a:rPr lang="en-US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match.id_match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ORDER BY </a:t>
            </a:r>
            <a:r>
              <a:rPr lang="en-US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match.date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ASC</a:t>
            </a: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8">
            <a:extLst>
              <a:ext uri="{FF2B5EF4-FFF2-40B4-BE49-F238E27FC236}">
                <a16:creationId xmlns:a16="http://schemas.microsoft.com/office/drawing/2014/main" id="{EE6A6C7C-62C2-0EFC-14E8-35F9F5C09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158" y="4578510"/>
            <a:ext cx="8981684" cy="15218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122CB3-A5D7-74F4-F63B-6611E8A476FD}"/>
              </a:ext>
            </a:extLst>
          </p:cNvPr>
          <p:cNvSpPr txBox="1">
            <a:spLocks/>
          </p:cNvSpPr>
          <p:nvPr/>
        </p:nvSpPr>
        <p:spPr>
          <a:xfrm>
            <a:off x="1047346" y="1012900"/>
            <a:ext cx="10097310" cy="96706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>
                <a:latin typeface="Abadi" panose="020B0604020104020204" pitchFamily="34" charset="0"/>
              </a:rPr>
              <a:t>We have answered some questions like: in which matches did the home team start losing but ended up winning? </a:t>
            </a:r>
          </a:p>
        </p:txBody>
      </p:sp>
    </p:spTree>
    <p:extLst>
      <p:ext uri="{BB962C8B-B14F-4D97-AF65-F5344CB8AC3E}">
        <p14:creationId xmlns:p14="http://schemas.microsoft.com/office/powerpoint/2010/main" val="421407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1EFE-608E-AD31-36BD-138FCA5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7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735B6-36A2-6813-D3BB-A2578197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DBM1 FP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2CDD4-7AC6-0403-5D8C-C555F288F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345" y="181730"/>
            <a:ext cx="10097310" cy="580528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anchor="b">
            <a:normAutofit/>
          </a:bodyPr>
          <a:lstStyle/>
          <a:p>
            <a:pPr algn="ctr"/>
            <a:r>
              <a:rPr lang="es-ES" sz="3200" dirty="0">
                <a:latin typeface="Abadi" panose="020B0604020104020204" pitchFamily="34" charset="0"/>
              </a:rPr>
              <a:t>4. FULL STACK IMPLEMENTATION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FA37765-096E-704D-9979-A80371CB2572}"/>
              </a:ext>
            </a:extLst>
          </p:cNvPr>
          <p:cNvSpPr txBox="1">
            <a:spLocks/>
          </p:cNvSpPr>
          <p:nvPr/>
        </p:nvSpPr>
        <p:spPr>
          <a:xfrm>
            <a:off x="419100" y="1012900"/>
            <a:ext cx="11353800" cy="226741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</a:pPr>
            <a:r>
              <a:rPr lang="en-US" dirty="0">
                <a:latin typeface="Abadi" panose="020B0604020104020204" pitchFamily="34" charset="0"/>
              </a:rPr>
              <a:t>Docker container with three images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000" dirty="0">
                <a:latin typeface="Abadi" panose="020B0604020104020204" pitchFamily="34" charset="0"/>
              </a:rPr>
              <a:t>Postgres DBMS: with mounted volume for data persistence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000" dirty="0" err="1">
                <a:latin typeface="Abadi" panose="020B0604020104020204" pitchFamily="34" charset="0"/>
              </a:rPr>
              <a:t>Jupyter</a:t>
            </a:r>
            <a:r>
              <a:rPr lang="en-US" sz="2000" dirty="0">
                <a:latin typeface="Abadi" panose="020B0604020104020204" pitchFamily="34" charset="0"/>
              </a:rPr>
              <a:t> Notebook (only for DB definition)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000" dirty="0">
                <a:latin typeface="Abadi" panose="020B0604020104020204" pitchFamily="34" charset="0"/>
              </a:rPr>
              <a:t>NodeJS front-end &amp; back-end service: running and with an exposed port for external interaction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A3B3E-067E-70A9-CF60-8422668F0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18" y="3594199"/>
            <a:ext cx="10840963" cy="24482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651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1EFE-608E-AD31-36BD-138FCA5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0BE5-59A6-427A-8E3A-81034B0FAF69}" type="slidenum">
              <a:rPr lang="es-ES" smtClean="0"/>
              <a:t>8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735B6-36A2-6813-D3BB-A2578197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Gonzalo Jaraba - Daniel Raposo // DBM1 FP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EAB12D9-1164-4530-927D-34CA99337537}"/>
              </a:ext>
            </a:extLst>
          </p:cNvPr>
          <p:cNvSpPr txBox="1">
            <a:spLocks/>
          </p:cNvSpPr>
          <p:nvPr/>
        </p:nvSpPr>
        <p:spPr>
          <a:xfrm>
            <a:off x="2171700" y="2487261"/>
            <a:ext cx="4949757" cy="145546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s-ES" sz="6600" dirty="0">
                <a:latin typeface="Abadi" panose="020B0604020104020204" pitchFamily="34" charset="0"/>
                <a:hlinkClick r:id="rId2"/>
              </a:rPr>
              <a:t>D</a:t>
            </a:r>
            <a:r>
              <a:rPr lang="en-US" sz="6600" dirty="0">
                <a:latin typeface="Abadi" panose="020B0604020104020204" pitchFamily="34" charset="0"/>
                <a:hlinkClick r:id="rId2"/>
              </a:rPr>
              <a:t>EMO TIME !</a:t>
            </a:r>
            <a:endParaRPr lang="en-US" sz="6600" dirty="0">
              <a:latin typeface="Abadi" panose="020B0604020104020204" pitchFamily="34" charset="0"/>
            </a:endParaRPr>
          </a:p>
        </p:txBody>
      </p:sp>
      <p:pic>
        <p:nvPicPr>
          <p:cNvPr id="2050" name="Picture 2" descr="PNG Cristiano Ronaldo from Behind – Free Download">
            <a:extLst>
              <a:ext uri="{FF2B5EF4-FFF2-40B4-BE49-F238E27FC236}">
                <a16:creationId xmlns:a16="http://schemas.microsoft.com/office/drawing/2014/main" id="{DA4D6CE8-2AA8-371F-8083-22192140F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397" y="429289"/>
            <a:ext cx="4532718" cy="610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645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674CEE75171E44B9B7664D123F36216" ma:contentTypeVersion="16" ma:contentTypeDescription="Crear nuevo documento." ma:contentTypeScope="" ma:versionID="30773749f53b6255efd4af58a3232f43">
  <xsd:schema xmlns:xsd="http://www.w3.org/2001/XMLSchema" xmlns:xs="http://www.w3.org/2001/XMLSchema" xmlns:p="http://schemas.microsoft.com/office/2006/metadata/properties" xmlns:ns3="6fbbd2df-1845-4d63-836c-598ec7b1235c" xmlns:ns4="9246463a-33c0-4dd4-a9e1-7a7f3e81388a" targetNamespace="http://schemas.microsoft.com/office/2006/metadata/properties" ma:root="true" ma:fieldsID="6e2f6e172d19a01a9c4f0e5d380c6406" ns3:_="" ns4:_="">
    <xsd:import namespace="6fbbd2df-1845-4d63-836c-598ec7b1235c"/>
    <xsd:import namespace="9246463a-33c0-4dd4-a9e1-7a7f3e81388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LengthInSeconds" minOccurs="0"/>
                <xsd:element ref="ns4:_activity" minOccurs="0"/>
                <xsd:element ref="ns4:MediaServiceLocation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bbd2df-1845-4d63-836c-598ec7b1235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46463a-33c0-4dd4-a9e1-7a7f3e8138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46463a-33c0-4dd4-a9e1-7a7f3e81388a" xsi:nil="true"/>
  </documentManagement>
</p:properties>
</file>

<file path=customXml/itemProps1.xml><?xml version="1.0" encoding="utf-8"?>
<ds:datastoreItem xmlns:ds="http://schemas.openxmlformats.org/officeDocument/2006/customXml" ds:itemID="{208B441D-EB13-4815-8C33-A2BF5531A59E}">
  <ds:schemaRefs>
    <ds:schemaRef ds:uri="6fbbd2df-1845-4d63-836c-598ec7b1235c"/>
    <ds:schemaRef ds:uri="9246463a-33c0-4dd4-a9e1-7a7f3e81388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ABBE007-0D26-47CF-9449-67C7CA458A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22D4AE-26BD-4C40-8B66-64F76EB4C64A}">
  <ds:schemaRefs>
    <ds:schemaRef ds:uri="http://schemas.microsoft.com/office/2006/documentManagement/types"/>
    <ds:schemaRef ds:uri="http://purl.org/dc/dcmitype/"/>
    <ds:schemaRef ds:uri="9246463a-33c0-4dd4-a9e1-7a7f3e81388a"/>
    <ds:schemaRef ds:uri="http://purl.org/dc/terms/"/>
    <ds:schemaRef ds:uri="http://www.w3.org/XML/1998/namespace"/>
    <ds:schemaRef ds:uri="http://schemas.openxmlformats.org/package/2006/metadata/core-properties"/>
    <ds:schemaRef ds:uri="6fbbd2df-1845-4d63-836c-598ec7b1235c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415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Abadi</vt:lpstr>
      <vt:lpstr>Abadi Extra Light</vt:lpstr>
      <vt:lpstr>Arial</vt:lpstr>
      <vt:lpstr>Calibri</vt:lpstr>
      <vt:lpstr>Calibri Light</vt:lpstr>
      <vt:lpstr>Consolas</vt:lpstr>
      <vt:lpstr>Office Theme</vt:lpstr>
      <vt:lpstr>SPANISH LALIGA 2018/2019</vt:lpstr>
      <vt:lpstr>1. DOMAIN AND ER DIAGRAM (I)</vt:lpstr>
      <vt:lpstr>1. DOMAIN AND ER DIAGRAM (II)</vt:lpstr>
      <vt:lpstr>2. DATA EXTRACTION AND PREPROCESSING (I)</vt:lpstr>
      <vt:lpstr>2. DATA EXTRACTION AND PREPROCESSING (II)</vt:lpstr>
      <vt:lpstr>3. SQL AND RA EXAMPLE</vt:lpstr>
      <vt:lpstr>4. FULL STACK IMPLEMENTATION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RAPOSO SANCHEZ</dc:creator>
  <cp:lastModifiedBy>DANIEL RAPOSO SANCHEZ</cp:lastModifiedBy>
  <cp:revision>12</cp:revision>
  <dcterms:created xsi:type="dcterms:W3CDTF">2023-11-07T11:09:44Z</dcterms:created>
  <dcterms:modified xsi:type="dcterms:W3CDTF">2023-11-07T15:40:33Z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0x0101007674CEE75171E44B9B7664D123F36216</vt:lpwstr>
  </property>
</Properties>
</file>