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276" r:id="rId6"/>
    <p:sldId id="274" r:id="rId7"/>
    <p:sldId id="266" r:id="rId8"/>
    <p:sldId id="279" r:id="rId9"/>
    <p:sldId id="280" r:id="rId10"/>
    <p:sldId id="282" r:id="rId11"/>
    <p:sldId id="283" r:id="rId12"/>
    <p:sldId id="284" r:id="rId13"/>
    <p:sldId id="257" r:id="rId14"/>
    <p:sldId id="278" r:id="rId15"/>
    <p:sldId id="281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68" r:id="rId2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1BBFF-487F-45AF-917E-14FA8FC3ABA3}" v="4263" dt="2023-12-11T12:46:51.869"/>
    <p1510:client id="{91B76274-0FCE-4562-A4C7-BDC96D362748}" v="1896" dt="2023-12-11T12:48:23.9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C6306-8B13-4780-AEDA-3C65F10ADDA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C143-820C-4B8E-9898-403C35B23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8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C143-820C-4B8E-9898-403C35B230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52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C143-820C-4B8E-9898-403C35B230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43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C143-820C-4B8E-9898-403C35B230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14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C143-820C-4B8E-9898-403C35B230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14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C143-820C-4B8E-9898-403C35B230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58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C143-820C-4B8E-9898-403C35B230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53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C143-820C-4B8E-9898-403C35B230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C143-820C-4B8E-9898-403C35B230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94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C143-820C-4B8E-9898-403C35B230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6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C143-820C-4B8E-9898-403C35B230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26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C143-820C-4B8E-9898-403C35B230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67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C143-820C-4B8E-9898-403C35B230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9DF8-7198-0CCC-7980-CF2886729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75994-9CAB-EDBC-BF51-DAC948B9A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D7F1-9CA2-38DD-6D7A-CBDAAF5B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8ED3-047F-422B-AC95-19077F30A06A}" type="datetime1">
              <a:rPr lang="es-ES" smtClean="0"/>
              <a:t>11/12/2023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D09B8-8B57-CF5D-4D29-AF5E0A8D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F6542-4979-B539-9BED-6300417B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29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4360-A60F-C3C1-1763-50A2F2EF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C6A96-4D3D-A987-58B1-7AFECF5BF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3FE1C-5325-F473-2D64-D561F726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F20F-01B0-4EFF-BE80-D605434C58A9}" type="datetime1">
              <a:rPr lang="es-ES" smtClean="0"/>
              <a:t>11/12/2023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AACCF-1EE2-3A08-36B8-9B4251BD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8D11B-C3EF-5129-352E-CB04913E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82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5E212-A737-4E31-A765-704E683D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B628D-48C7-8981-79E0-22A771968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983BE-A3FF-BECA-8257-4AB81D55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A2B5-2888-4B85-B3A2-1A31B2FCB6ED}" type="datetime1">
              <a:rPr lang="es-ES" smtClean="0"/>
              <a:t>11/12/2023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F9BC3-A109-FA2C-FA8C-1268BD88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A2F01-D4C0-A73D-1A24-644575BD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036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D8-C5B3-2DE2-9814-DB8A9D1E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CF56E-3732-5BDA-1776-CEB80979C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04966-2B71-2D13-8E6B-D3C41B04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0606-E48F-4033-B3B6-05C3D82C6AAA}" type="datetime1">
              <a:rPr lang="es-ES" smtClean="0"/>
              <a:t>11/12/2023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55C38-0D90-377F-1CC6-105615BD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F53C1-7124-4A1B-B6AA-4AA508B7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59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E5D5-0A2D-D9A0-A953-B6976940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EBFFA-8FDB-90A4-AD2C-C82AE135A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28705-67B8-4464-3B64-7005DAF6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BABB-BA44-493F-AF4C-611FB510505B}" type="datetime1">
              <a:rPr lang="es-ES" smtClean="0"/>
              <a:t>11/12/2023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FC132-4E1E-3F7D-BBE1-58003DE6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DDC9C-9B93-B76F-3D6D-E0B72750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09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220D-9AA3-E213-4650-EAEA2A8F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2D34-4394-DC49-D783-09BFAB688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C644B-E7BE-7FBF-6383-E927127B2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1080D-9701-94E4-B030-79D6570B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BB83-1820-49FA-B443-3D4BFC42705F}" type="datetime1">
              <a:rPr lang="es-ES" smtClean="0"/>
              <a:t>11/12/2023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47755-47EA-0D48-C3A9-BB773C1D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EF94F-C1F4-599B-3022-FEFC98BD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49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1492-0139-97C3-957F-FAD68231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FBB77-9F28-2F38-974E-AE9C241F9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1E2B9-AC97-1025-CEF5-5F4BAAC17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38671-ACA9-4AFE-C3F8-E1EDDBEDC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B35A5-8859-E7D1-A45D-657380163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1B031-A259-A49D-5867-1D18D11A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DE52-0273-449E-8AE4-E3747BABD01C}" type="datetime1">
              <a:rPr lang="es-ES" smtClean="0"/>
              <a:t>11/12/2023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A857D-0AC3-E9DF-DB90-26877171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84952-2B43-1F9B-02E0-E0C282B8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92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8188-6688-159F-398B-F6382DD4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C42C2-AE33-73EC-A352-90B2F740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EA60-A242-47B2-BA12-7F607B1FD379}" type="datetime1">
              <a:rPr lang="es-ES" smtClean="0"/>
              <a:t>11/12/2023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23306-1790-2F18-6B3E-B6D141FC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0D2FA-E9D6-C53B-837E-4C5C637E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78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7B7DF-A686-8C0A-8C8A-F2ED4CCC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2BA6-CC1F-4F39-AC0B-122CEE91D86D}" type="datetime1">
              <a:rPr lang="es-ES" smtClean="0"/>
              <a:t>11/12/2023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16EF0-A05F-9586-B74F-A1BFEF00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F07EC-BA20-6D1B-5FEE-D17BDC48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00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EF9D-3507-7F89-6823-1C986612D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F717D-74BD-0FCA-3B1B-5EF5DD45C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8914D-A108-388B-9D53-A4521BA0F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6DEA6-80AA-4368-EC7C-69809B3C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BD4E-5C34-4921-812B-F5F3570F82D7}" type="datetime1">
              <a:rPr lang="es-ES" smtClean="0"/>
              <a:t>11/12/2023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749B9-6C5D-3293-0965-AC0AF5BF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27A46-9FB2-90EF-EF46-A467B416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75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7374-2D6A-698B-1A3D-DB8C2423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81C7D-0964-ED71-4272-792859D60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36006-BEED-6A54-B999-52C0F1FDB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B23FC-6332-BDF7-26DB-3E4F406D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1B90-67E1-433A-918E-C4B1385202D8}" type="datetime1">
              <a:rPr lang="es-ES" smtClean="0"/>
              <a:t>11/12/2023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FA7ED-D4AB-1C9D-DDCB-A6779982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7A613-1CD3-6B2F-AF1F-63DDFD91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29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1C718-F6E2-2195-73C7-3503F5B9D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51B6A-3BE1-388C-0BA9-F173F2447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3B4E6-57E0-9DC2-9BA1-3DEC81A48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2ECAE-E0CE-4975-9F90-CA9CCF0F7BAA}" type="datetime1">
              <a:rPr lang="es-ES" smtClean="0"/>
              <a:t>11/12/2023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C8BF7-565D-B743-3CE8-700D29E16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Gonzalo Jaraba - Daniel Raposo // DBM2 FP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56100-E412-3EA0-C338-122188CF6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46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486DE-894B-E023-3B25-09B35DA28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r>
              <a:rPr lang="es-ES" sz="7200" b="1" dirty="0">
                <a:latin typeface="Abadi Extra Light" panose="020B0204020104020204" pitchFamily="34" charset="0"/>
              </a:rPr>
              <a:t>SPANISH LALIGA 2018/2019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F09C0-28EA-06D7-B48F-56C2CB59E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badi" panose="020B0604020104020204" pitchFamily="34" charset="0"/>
              </a:rPr>
              <a:t> IST-Database and Data Mining 2 – INSA Lyon </a:t>
            </a:r>
          </a:p>
          <a:p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</a:rPr>
              <a:t>DECEMBER 11,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badi" panose="020B0604020104020204" pitchFamily="34" charset="0"/>
              </a:rPr>
              <a:t> 2023</a:t>
            </a:r>
            <a:endParaRPr lang="es-ES" sz="2800" dirty="0">
              <a:latin typeface="Abadi" panose="020B06040201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CC6D6-2FC4-A597-58E9-ED33F07D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>
                <a:solidFill>
                  <a:schemeClr val="tx1">
                    <a:lumMod val="50000"/>
                    <a:lumOff val="50000"/>
                  </a:schemeClr>
                </a:solidFill>
              </a:rPr>
              <a:t>Gonzalo Jaraba - Daniel Raposo // DBM2 FP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EC80B-0BAD-EC83-3782-3A3652FF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750BE5-59A6-427A-8E3A-81034B0FAF69}" type="slidenum">
              <a:rPr lang="es-E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s-E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4" descr="Balón de fútbol, ​​fútbol, ​​balones de pie, niño, monocromo, simetría png  | Klipartz">
            <a:extLst>
              <a:ext uri="{FF2B5EF4-FFF2-40B4-BE49-F238E27FC236}">
                <a16:creationId xmlns:a16="http://schemas.microsoft.com/office/drawing/2014/main" id="{41C1D318-BEDE-39C8-89AB-32EEB4E5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958" b="96667" l="10000" r="90000">
                        <a14:foregroundMark x1="34045" y1="37292" x2="32135" y2="50208"/>
                        <a14:foregroundMark x1="32135" y1="50208" x2="32135" y2="50208"/>
                        <a14:foregroundMark x1="50337" y1="96667" x2="59101" y2="93542"/>
                        <a14:foregroundMark x1="40337" y1="10417" x2="47753" y2="39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052" y="-15450"/>
            <a:ext cx="12744522" cy="687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624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10</a:t>
            </a:fld>
            <a:endParaRPr lang="es-E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6F351-7F65-3A40-45E3-18279222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 dirty="0">
                <a:latin typeface="Abadi" panose="020B0604020104020204" pitchFamily="34" charset="0"/>
              </a:rPr>
              <a:t>2. CLASSIFICATION (</a:t>
            </a:r>
            <a:r>
              <a:rPr lang="es-ES" sz="3200">
                <a:latin typeface="Abadi" panose="020B0604020104020204" pitchFamily="34" charset="0"/>
              </a:rPr>
              <a:t>VII</a:t>
            </a:r>
            <a:r>
              <a:rPr lang="es-ES" sz="3200" dirty="0">
                <a:latin typeface="Abadi" panose="020B0604020104020204" pitchFamily="34" charset="0"/>
              </a:rPr>
              <a:t>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CFFB43A-2713-B0BF-2702-95882F6C110D}"/>
              </a:ext>
            </a:extLst>
          </p:cNvPr>
          <p:cNvSpPr txBox="1"/>
          <p:nvPr/>
        </p:nvSpPr>
        <p:spPr>
          <a:xfrm>
            <a:off x="1047345" y="921945"/>
            <a:ext cx="10097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badi" panose="020B0604020104020204" pitchFamily="34" charset="0"/>
              </a:rPr>
              <a:t>2.2. Classification of the players as </a:t>
            </a:r>
            <a:r>
              <a:rPr lang="en-US" sz="2000" u="sng" dirty="0">
                <a:solidFill>
                  <a:srgbClr val="FF0000"/>
                </a:solidFill>
                <a:latin typeface="Abadi" panose="020B0604020104020204" pitchFamily="34" charset="0"/>
              </a:rPr>
              <a:t>OFFENSIVE</a:t>
            </a:r>
            <a:r>
              <a:rPr lang="en-US" sz="2000" u="sng" dirty="0">
                <a:latin typeface="Abadi" panose="020B0604020104020204" pitchFamily="34" charset="0"/>
              </a:rPr>
              <a:t> or </a:t>
            </a:r>
            <a:r>
              <a:rPr lang="en-US" sz="2000" u="sng" dirty="0">
                <a:solidFill>
                  <a:schemeClr val="accent1"/>
                </a:solidFill>
                <a:latin typeface="Abadi" panose="020B0604020104020204" pitchFamily="34" charset="0"/>
              </a:rPr>
              <a:t>DEFENSIVE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6BB6E10-0216-DBE4-ADB5-D139F37584F5}"/>
              </a:ext>
            </a:extLst>
          </p:cNvPr>
          <p:cNvSpPr txBox="1"/>
          <p:nvPr/>
        </p:nvSpPr>
        <p:spPr>
          <a:xfrm>
            <a:off x="1047345" y="1549859"/>
            <a:ext cx="10097310" cy="50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badi" panose="020B0604020104020204" pitchFamily="34" charset="0"/>
              </a:rPr>
              <a:t>Data used for the task: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AD38957-7D0A-6DDB-2CCF-33DF66F60E1D}"/>
              </a:ext>
            </a:extLst>
          </p:cNvPr>
          <p:cNvSpPr txBox="1"/>
          <p:nvPr/>
        </p:nvSpPr>
        <p:spPr>
          <a:xfrm>
            <a:off x="1047345" y="3415881"/>
            <a:ext cx="10097310" cy="235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badi" panose="020B0604020104020204" pitchFamily="34" charset="0"/>
              </a:rPr>
              <a:t>The process to accomplish the classification has been: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badi" panose="020B0604020104020204" pitchFamily="34" charset="0"/>
              </a:rPr>
              <a:t>Use only forwards and defenders (offensive and defensive)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badi" panose="020B0604020104020204" pitchFamily="34" charset="0"/>
              </a:rPr>
              <a:t>Outlier detection (z-score for numerical and manually for nominal)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badi" panose="020B0604020104020204" pitchFamily="34" charset="0"/>
              </a:rPr>
              <a:t>Building a Decision Tree model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badi" panose="020B0604020104020204" pitchFamily="34" charset="0"/>
              </a:rPr>
              <a:t>Using model to classify midfielders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973578-41D7-0A6D-D4FB-3F09F1FD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707031"/>
              </p:ext>
            </p:extLst>
          </p:nvPr>
        </p:nvGraphicFramePr>
        <p:xfrm>
          <a:off x="1881051" y="2271830"/>
          <a:ext cx="843860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7721">
                  <a:extLst>
                    <a:ext uri="{9D8B030D-6E8A-4147-A177-3AD203B41FA5}">
                      <a16:colId xmlns:a16="http://schemas.microsoft.com/office/drawing/2014/main" val="3550600750"/>
                    </a:ext>
                  </a:extLst>
                </a:gridCol>
                <a:gridCol w="1687721">
                  <a:extLst>
                    <a:ext uri="{9D8B030D-6E8A-4147-A177-3AD203B41FA5}">
                      <a16:colId xmlns:a16="http://schemas.microsoft.com/office/drawing/2014/main" val="318592124"/>
                    </a:ext>
                  </a:extLst>
                </a:gridCol>
                <a:gridCol w="1687721">
                  <a:extLst>
                    <a:ext uri="{9D8B030D-6E8A-4147-A177-3AD203B41FA5}">
                      <a16:colId xmlns:a16="http://schemas.microsoft.com/office/drawing/2014/main" val="4112672384"/>
                    </a:ext>
                  </a:extLst>
                </a:gridCol>
                <a:gridCol w="1687721">
                  <a:extLst>
                    <a:ext uri="{9D8B030D-6E8A-4147-A177-3AD203B41FA5}">
                      <a16:colId xmlns:a16="http://schemas.microsoft.com/office/drawing/2014/main" val="2429523018"/>
                    </a:ext>
                  </a:extLst>
                </a:gridCol>
                <a:gridCol w="1687721">
                  <a:extLst>
                    <a:ext uri="{9D8B030D-6E8A-4147-A177-3AD203B41FA5}">
                      <a16:colId xmlns:a16="http://schemas.microsoft.com/office/drawing/2014/main" val="15743248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PLAYER</a:t>
                      </a:r>
                      <a:endParaRPr lang="en-US" b="1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28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Nationality</a:t>
                      </a:r>
                      <a:endParaRPr lang="en-US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Position</a:t>
                      </a:r>
                      <a:endParaRPr lang="en-US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Number</a:t>
                      </a:r>
                      <a:endParaRPr lang="en-US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Cards Received</a:t>
                      </a:r>
                      <a:endParaRPr lang="en-US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Goals Scored</a:t>
                      </a:r>
                      <a:endParaRPr lang="en-US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123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07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11</a:t>
            </a:fld>
            <a:endParaRPr lang="es-E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6F351-7F65-3A40-45E3-18279222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 dirty="0">
                <a:latin typeface="Abadi" panose="020B0604020104020204" pitchFamily="34" charset="0"/>
              </a:rPr>
              <a:t>2. CLASSIFICATION (</a:t>
            </a:r>
            <a:r>
              <a:rPr lang="es-ES" sz="3200">
                <a:latin typeface="Abadi" panose="020B0604020104020204" pitchFamily="34" charset="0"/>
              </a:rPr>
              <a:t>VIII</a:t>
            </a:r>
            <a:r>
              <a:rPr lang="es-ES" sz="3200" dirty="0">
                <a:latin typeface="Abadi" panose="020B0604020104020204" pitchFamily="34" charset="0"/>
              </a:rPr>
              <a:t>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  <a:endParaRPr lang="es-E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395650-E958-3B87-29CC-C463C881F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02" y="1592391"/>
            <a:ext cx="5172075" cy="3933825"/>
          </a:xfrm>
          <a:prstGeom prst="rect">
            <a:avLst/>
          </a:prstGeom>
        </p:spPr>
      </p:pic>
      <p:graphicFrame>
        <p:nvGraphicFramePr>
          <p:cNvPr id="13" name="Tabla 10">
            <a:extLst>
              <a:ext uri="{FF2B5EF4-FFF2-40B4-BE49-F238E27FC236}">
                <a16:creationId xmlns:a16="http://schemas.microsoft.com/office/drawing/2014/main" id="{C44B6CE7-E6F4-B03B-9E29-20469856A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977519"/>
              </p:ext>
            </p:extLst>
          </p:nvPr>
        </p:nvGraphicFramePr>
        <p:xfrm>
          <a:off x="6377577" y="2424294"/>
          <a:ext cx="4767078" cy="200941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83539">
                  <a:extLst>
                    <a:ext uri="{9D8B030D-6E8A-4147-A177-3AD203B41FA5}">
                      <a16:colId xmlns:a16="http://schemas.microsoft.com/office/drawing/2014/main" val="2202494745"/>
                    </a:ext>
                  </a:extLst>
                </a:gridCol>
                <a:gridCol w="2383539">
                  <a:extLst>
                    <a:ext uri="{9D8B030D-6E8A-4147-A177-3AD203B41FA5}">
                      <a16:colId xmlns:a16="http://schemas.microsoft.com/office/drawing/2014/main" val="2578373915"/>
                    </a:ext>
                  </a:extLst>
                </a:gridCol>
              </a:tblGrid>
              <a:tr h="502353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>
                          <a:latin typeface="Abadi" panose="020B0604020104020204" pitchFamily="34" charset="0"/>
                        </a:rPr>
                        <a:t>Criterion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>
                          <a:latin typeface="Abadi" panose="020B0604020104020204" pitchFamily="34" charset="0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154802"/>
                  </a:ext>
                </a:extLst>
              </a:tr>
              <a:tr h="502353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>
                          <a:latin typeface="Abadi" panose="020B0604020104020204" pitchFamily="34" charset="0"/>
                        </a:rPr>
                        <a:t>Entropy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>
                          <a:latin typeface="Abadi" panose="020B0604020104020204" pitchFamily="34" charset="0"/>
                        </a:rPr>
                        <a:t>0.812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771586"/>
                  </a:ext>
                </a:extLst>
              </a:tr>
              <a:tr h="502353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>
                          <a:latin typeface="Abadi" panose="020B0604020104020204" pitchFamily="34" charset="0"/>
                        </a:rPr>
                        <a:t>Gini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>
                          <a:latin typeface="Abadi" panose="020B0604020104020204" pitchFamily="34" charset="0"/>
                        </a:rPr>
                        <a:t>0.816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16415"/>
                  </a:ext>
                </a:extLst>
              </a:tr>
              <a:tr h="502353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>
                          <a:latin typeface="Abadi" panose="020B0604020104020204" pitchFamily="34" charset="0"/>
                        </a:rPr>
                        <a:t>Log Loss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>
                          <a:latin typeface="Abadi" panose="020B0604020104020204" pitchFamily="34" charset="0"/>
                        </a:rPr>
                        <a:t>0.82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574947"/>
                  </a:ext>
                </a:extLst>
              </a:tr>
            </a:tbl>
          </a:graphicData>
        </a:graphic>
      </p:graphicFrame>
      <p:sp>
        <p:nvSpPr>
          <p:cNvPr id="14" name="CuadroTexto 3">
            <a:extLst>
              <a:ext uri="{FF2B5EF4-FFF2-40B4-BE49-F238E27FC236}">
                <a16:creationId xmlns:a16="http://schemas.microsoft.com/office/drawing/2014/main" id="{779F24DC-E809-D5AC-4476-906615A3EE95}"/>
              </a:ext>
            </a:extLst>
          </p:cNvPr>
          <p:cNvSpPr txBox="1"/>
          <p:nvPr/>
        </p:nvSpPr>
        <p:spPr>
          <a:xfrm>
            <a:off x="1047345" y="921945"/>
            <a:ext cx="10097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badi" panose="020B0604020104020204" pitchFamily="34" charset="0"/>
              </a:rPr>
              <a:t>2.2. Classification of the players as </a:t>
            </a:r>
            <a:r>
              <a:rPr lang="en-US" sz="2000" u="sng" dirty="0">
                <a:solidFill>
                  <a:srgbClr val="FF0000"/>
                </a:solidFill>
                <a:latin typeface="Abadi" panose="020B0604020104020204" pitchFamily="34" charset="0"/>
              </a:rPr>
              <a:t>OFFENSIVE</a:t>
            </a:r>
            <a:r>
              <a:rPr lang="en-US" sz="2000" u="sng" dirty="0">
                <a:latin typeface="Abadi" panose="020B0604020104020204" pitchFamily="34" charset="0"/>
              </a:rPr>
              <a:t> or </a:t>
            </a:r>
            <a:r>
              <a:rPr lang="en-US" sz="2000" u="sng" dirty="0">
                <a:solidFill>
                  <a:schemeClr val="accent1"/>
                </a:solidFill>
                <a:latin typeface="Abadi" panose="020B0604020104020204" pitchFamily="34" charset="0"/>
              </a:rPr>
              <a:t>DEFENSIVE</a:t>
            </a:r>
          </a:p>
        </p:txBody>
      </p:sp>
    </p:spTree>
    <p:extLst>
      <p:ext uri="{BB962C8B-B14F-4D97-AF65-F5344CB8AC3E}">
        <p14:creationId xmlns:p14="http://schemas.microsoft.com/office/powerpoint/2010/main" val="283169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12</a:t>
            </a:fld>
            <a:endParaRPr lang="es-E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6F351-7F65-3A40-45E3-18279222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 dirty="0">
                <a:latin typeface="Abadi" panose="020B0604020104020204" pitchFamily="34" charset="0"/>
              </a:rPr>
              <a:t>3. FREQUENT PATTERN MINING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199FE4-14DF-CCD1-BC25-4465BB528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06377"/>
              </p:ext>
            </p:extLst>
          </p:nvPr>
        </p:nvGraphicFramePr>
        <p:xfrm>
          <a:off x="321012" y="1722748"/>
          <a:ext cx="11673189" cy="793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021">
                  <a:extLst>
                    <a:ext uri="{9D8B030D-6E8A-4147-A177-3AD203B41FA5}">
                      <a16:colId xmlns:a16="http://schemas.microsoft.com/office/drawing/2014/main" val="3949760832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1467827963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2256538872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3750515702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3241569138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1868902689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1791022857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2024157682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2780513193"/>
                    </a:ext>
                  </a:extLst>
                </a:gridCol>
              </a:tblGrid>
              <a:tr h="793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Gamesplayed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avg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Goalscored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bin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Goalwhilepitch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avg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Interceptions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avg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Recoveries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avg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Clearances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avg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Offsides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bin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Foulssuffered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avg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Foulcommitted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avg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652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91FC1C-5192-19ED-B5D3-CB00BBCE7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77822"/>
              </p:ext>
            </p:extLst>
          </p:nvPr>
        </p:nvGraphicFramePr>
        <p:xfrm>
          <a:off x="321012" y="2774946"/>
          <a:ext cx="11673189" cy="793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021">
                  <a:extLst>
                    <a:ext uri="{9D8B030D-6E8A-4147-A177-3AD203B41FA5}">
                      <a16:colId xmlns:a16="http://schemas.microsoft.com/office/drawing/2014/main" val="3036401175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947326534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93218439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1637609616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1557072819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498083820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2783302024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2836886366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840105591"/>
                    </a:ext>
                  </a:extLst>
                </a:gridCol>
              </a:tblGrid>
              <a:tr h="793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Penaltieswon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bin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Penaltiesgiven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bin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Handballs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bin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Shots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avg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Assists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bin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Corners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bin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Duels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avg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Offensive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bin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Defensive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bin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711752"/>
                  </a:ext>
                </a:extLst>
              </a:tr>
            </a:tbl>
          </a:graphicData>
        </a:graphic>
      </p:graphicFrame>
      <p:sp>
        <p:nvSpPr>
          <p:cNvPr id="2" name="CuadroTexto 4">
            <a:extLst>
              <a:ext uri="{FF2B5EF4-FFF2-40B4-BE49-F238E27FC236}">
                <a16:creationId xmlns:a16="http://schemas.microsoft.com/office/drawing/2014/main" id="{5E3BCA34-B3B8-2381-4A37-D2A65D4EEFFE}"/>
              </a:ext>
            </a:extLst>
          </p:cNvPr>
          <p:cNvSpPr txBox="1"/>
          <p:nvPr/>
        </p:nvSpPr>
        <p:spPr>
          <a:xfrm>
            <a:off x="1037617" y="1025205"/>
            <a:ext cx="10097310" cy="50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badi" panose="020B0604020104020204" pitchFamily="34" charset="0"/>
              </a:rPr>
              <a:t>Data used for the task: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19D944-A4A9-09C4-EB4E-52ED685F3F11}"/>
              </a:ext>
            </a:extLst>
          </p:cNvPr>
          <p:cNvSpPr txBox="1"/>
          <p:nvPr/>
        </p:nvSpPr>
        <p:spPr>
          <a:xfrm>
            <a:off x="1047345" y="3690894"/>
            <a:ext cx="10097310" cy="50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badi" panose="020B0604020104020204" pitchFamily="34" charset="0"/>
              </a:rPr>
              <a:t>Interesting results: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A9C9C94-0DFD-B6A6-792A-6CBD1BAD6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593425"/>
              </p:ext>
            </p:extLst>
          </p:nvPr>
        </p:nvGraphicFramePr>
        <p:xfrm>
          <a:off x="1761787" y="4356812"/>
          <a:ext cx="86684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4213">
                  <a:extLst>
                    <a:ext uri="{9D8B030D-6E8A-4147-A177-3AD203B41FA5}">
                      <a16:colId xmlns:a16="http://schemas.microsoft.com/office/drawing/2014/main" val="218117409"/>
                    </a:ext>
                  </a:extLst>
                </a:gridCol>
                <a:gridCol w="4334213">
                  <a:extLst>
                    <a:ext uri="{9D8B030D-6E8A-4147-A177-3AD203B41FA5}">
                      <a16:colId xmlns:a16="http://schemas.microsoft.com/office/drawing/2014/main" val="3737626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support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itemset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97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0.536804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(recoveriesavg, deffensivebin)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67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0.443447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(gamesplayedavg, goalswhilepitchavg)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406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0.420108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(assistsbin, recoveriesavg)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04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0.377020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(interceptionsavg, recoveriesavg)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912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71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13</a:t>
            </a:fld>
            <a:endParaRPr lang="es-E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6F351-7F65-3A40-45E3-18279222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 dirty="0">
                <a:latin typeface="Abadi" panose="020B0604020104020204" pitchFamily="34" charset="0"/>
              </a:rPr>
              <a:t>4. CLUSTERING</a:t>
            </a:r>
            <a:r>
              <a:rPr lang="es-ES" sz="3200">
                <a:latin typeface="Abadi" panose="020B0604020104020204" pitchFamily="34" charset="0"/>
              </a:rPr>
              <a:t> (I)</a:t>
            </a:r>
            <a:endParaRPr lang="es-ES" sz="3200" dirty="0">
              <a:latin typeface="Abadi" panose="020B060402010402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5AC9F19-DE60-C931-DDBE-C3B9DA795B2D}"/>
              </a:ext>
            </a:extLst>
          </p:cNvPr>
          <p:cNvSpPr txBox="1"/>
          <p:nvPr/>
        </p:nvSpPr>
        <p:spPr>
          <a:xfrm>
            <a:off x="1047345" y="896067"/>
            <a:ext cx="10097310" cy="50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Abadi" panose="020B0604020104020204" pitchFamily="34" charset="0"/>
              </a:rPr>
              <a:t>We have used the following data for this task:</a:t>
            </a: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C19632BB-1235-EDE0-C03C-6C82FC59C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588805"/>
              </p:ext>
            </p:extLst>
          </p:nvPr>
        </p:nvGraphicFramePr>
        <p:xfrm>
          <a:off x="1047345" y="1657876"/>
          <a:ext cx="10097310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9462">
                  <a:extLst>
                    <a:ext uri="{9D8B030D-6E8A-4147-A177-3AD203B41FA5}">
                      <a16:colId xmlns:a16="http://schemas.microsoft.com/office/drawing/2014/main" val="3550600750"/>
                    </a:ext>
                  </a:extLst>
                </a:gridCol>
                <a:gridCol w="2019462">
                  <a:extLst>
                    <a:ext uri="{9D8B030D-6E8A-4147-A177-3AD203B41FA5}">
                      <a16:colId xmlns:a16="http://schemas.microsoft.com/office/drawing/2014/main" val="318592124"/>
                    </a:ext>
                  </a:extLst>
                </a:gridCol>
                <a:gridCol w="2019462">
                  <a:extLst>
                    <a:ext uri="{9D8B030D-6E8A-4147-A177-3AD203B41FA5}">
                      <a16:colId xmlns:a16="http://schemas.microsoft.com/office/drawing/2014/main" val="4112672384"/>
                    </a:ext>
                  </a:extLst>
                </a:gridCol>
                <a:gridCol w="2019462">
                  <a:extLst>
                    <a:ext uri="{9D8B030D-6E8A-4147-A177-3AD203B41FA5}">
                      <a16:colId xmlns:a16="http://schemas.microsoft.com/office/drawing/2014/main" val="2429523018"/>
                    </a:ext>
                  </a:extLst>
                </a:gridCol>
                <a:gridCol w="2019462">
                  <a:extLst>
                    <a:ext uri="{9D8B030D-6E8A-4147-A177-3AD203B41FA5}">
                      <a16:colId xmlns:a16="http://schemas.microsoft.com/office/drawing/2014/main" val="15743248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PLAYER</a:t>
                      </a:r>
                      <a:endParaRPr lang="en-US" b="1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28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Goals Scored</a:t>
                      </a:r>
                      <a:endParaRPr lang="en-US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Assists</a:t>
                      </a:r>
                      <a:endParaRPr lang="en-US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Dribbling per game</a:t>
                      </a:r>
                      <a:endParaRPr lang="en-US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Key Pass per game</a:t>
                      </a:r>
                      <a:endParaRPr lang="en-US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Shots per game</a:t>
                      </a:r>
                      <a:endParaRPr lang="en-US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123164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EFC9EE7C-1EBC-6CB1-0CFF-65A35627FD89}"/>
              </a:ext>
            </a:extLst>
          </p:cNvPr>
          <p:cNvSpPr txBox="1"/>
          <p:nvPr/>
        </p:nvSpPr>
        <p:spPr>
          <a:xfrm>
            <a:off x="1047345" y="3415881"/>
            <a:ext cx="10097310" cy="2813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Abadi" panose="020B0604020104020204" pitchFamily="34" charset="0"/>
              </a:rPr>
              <a:t>The process to accomplish this clustering has been: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Abadi" panose="020B0604020104020204" pitchFamily="34" charset="0"/>
              </a:rPr>
              <a:t>Visualization of the 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Abadi" panose="020B0604020104020204" pitchFamily="34" charset="0"/>
              </a:rPr>
              <a:t>K-means Clustering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Abadi" panose="020B0604020104020204" pitchFamily="34" charset="0"/>
              </a:rPr>
              <a:t>Elbow Method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Abadi" panose="020B0604020104020204" pitchFamily="34" charset="0"/>
              </a:rPr>
              <a:t>K=2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Abadi" panose="020B0604020104020204" pitchFamily="34" charset="0"/>
              </a:rPr>
              <a:t>K=4</a:t>
            </a:r>
          </a:p>
        </p:txBody>
      </p:sp>
    </p:spTree>
    <p:extLst>
      <p:ext uri="{BB962C8B-B14F-4D97-AF65-F5344CB8AC3E}">
        <p14:creationId xmlns:p14="http://schemas.microsoft.com/office/powerpoint/2010/main" val="183838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14</a:t>
            </a:fld>
            <a:endParaRPr lang="es-E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6F351-7F65-3A40-45E3-18279222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>
                <a:latin typeface="Abadi" panose="020B0604020104020204" pitchFamily="34" charset="0"/>
              </a:rPr>
              <a:t>4. CLUSTERING (II)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5AC9F19-DE60-C931-DDBE-C3B9DA795B2D}"/>
              </a:ext>
            </a:extLst>
          </p:cNvPr>
          <p:cNvSpPr txBox="1"/>
          <p:nvPr/>
        </p:nvSpPr>
        <p:spPr>
          <a:xfrm>
            <a:off x="1047345" y="883103"/>
            <a:ext cx="10097310" cy="50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Abadi" panose="020B0604020104020204" pitchFamily="34" charset="0"/>
              </a:rPr>
              <a:t>First, we will see how the data is distributed across all players, comparing Goals vs Assists:</a:t>
            </a:r>
          </a:p>
        </p:txBody>
      </p:sp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6759645-17B2-8691-6239-B2D139514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606863"/>
            <a:ext cx="116586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0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15</a:t>
            </a:fld>
            <a:endParaRPr lang="es-E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6F351-7F65-3A40-45E3-18279222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>
                <a:latin typeface="Abadi" panose="020B0604020104020204" pitchFamily="34" charset="0"/>
              </a:rPr>
              <a:t>4. CLUSTERING (III)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765D70-F500-3C24-B80C-365B5104A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346" y="1047351"/>
            <a:ext cx="10097309" cy="530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20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16</a:t>
            </a:fld>
            <a:endParaRPr lang="es-E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6F351-7F65-3A40-45E3-18279222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>
                <a:latin typeface="Abadi" panose="020B0604020104020204" pitchFamily="34" charset="0"/>
              </a:rPr>
              <a:t>4. CLUSTERING (IV)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8BF13F-4D54-56AE-7F4F-BC2C86F27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345" y="998450"/>
            <a:ext cx="10097310" cy="53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60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17</a:t>
            </a:fld>
            <a:endParaRPr lang="es-E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6F351-7F65-3A40-45E3-18279222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>
                <a:latin typeface="Abadi" panose="020B0604020104020204" pitchFamily="34" charset="0"/>
              </a:rPr>
              <a:t>4. CLUSTERING (V)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B6A7054-743A-EEAB-DB0D-E01B1F872F91}"/>
              </a:ext>
            </a:extLst>
          </p:cNvPr>
          <p:cNvSpPr txBox="1"/>
          <p:nvPr/>
        </p:nvSpPr>
        <p:spPr>
          <a:xfrm>
            <a:off x="1047345" y="883103"/>
            <a:ext cx="10097310" cy="967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Abadi" panose="020B0604020104020204" pitchFamily="34" charset="0"/>
              </a:rPr>
              <a:t>It is a better approach to the clustering task using only the top 50 players across all leagues to have a much more interesting result and substance to the data.</a:t>
            </a:r>
          </a:p>
        </p:txBody>
      </p:sp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5FAD7A1-F111-F05E-8072-6F4F7ABFC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960131"/>
            <a:ext cx="116586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49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18</a:t>
            </a:fld>
            <a:endParaRPr lang="es-E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6F351-7F65-3A40-45E3-18279222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>
                <a:latin typeface="Abadi" panose="020B0604020104020204" pitchFamily="34" charset="0"/>
              </a:rPr>
              <a:t>4. CLUSTERING (VI)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8622BC-11EE-E909-C98B-761599787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1082804"/>
            <a:ext cx="94202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8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19</a:t>
            </a:fld>
            <a:endParaRPr lang="es-E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6F351-7F65-3A40-45E3-18279222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>
                <a:latin typeface="Abadi" panose="020B0604020104020204" pitchFamily="34" charset="0"/>
              </a:rPr>
              <a:t>4. CLUSTERING (VII)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39BA4B-CAEA-CB4E-241C-6E72FFB8D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1174568"/>
            <a:ext cx="94202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3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  <a:endParaRPr lang="es-ES" dirty="0"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CCAD09CE-D10F-5C68-3FE3-2054C6624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72" y="882362"/>
            <a:ext cx="11144655" cy="5793908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66700FB5-B210-19E5-2A51-6BE68F21F875}"/>
              </a:ext>
            </a:extLst>
          </p:cNvPr>
          <p:cNvSpPr txBox="1">
            <a:spLocks/>
          </p:cNvSpPr>
          <p:nvPr/>
        </p:nvSpPr>
        <p:spPr>
          <a:xfrm>
            <a:off x="1047345" y="181730"/>
            <a:ext cx="10097310" cy="580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latin typeface="Abadi" panose="020B0604020104020204" pitchFamily="34" charset="0"/>
              </a:rPr>
              <a:t>0. RECALING DATA USED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B16C89-3534-EFEF-FCD7-0750283D5BCA}"/>
              </a:ext>
            </a:extLst>
          </p:cNvPr>
          <p:cNvSpPr/>
          <p:nvPr/>
        </p:nvSpPr>
        <p:spPr>
          <a:xfrm>
            <a:off x="5661498" y="1799617"/>
            <a:ext cx="797668" cy="40856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E96B41-4C19-36C1-5EE0-3C600BF638ED}"/>
              </a:ext>
            </a:extLst>
          </p:cNvPr>
          <p:cNvSpPr/>
          <p:nvPr/>
        </p:nvSpPr>
        <p:spPr>
          <a:xfrm>
            <a:off x="2380035" y="4383931"/>
            <a:ext cx="797668" cy="40856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AFFD1A-4BB6-9D40-3268-EF008951F1CC}"/>
              </a:ext>
            </a:extLst>
          </p:cNvPr>
          <p:cNvSpPr/>
          <p:nvPr/>
        </p:nvSpPr>
        <p:spPr>
          <a:xfrm>
            <a:off x="5706893" y="4944892"/>
            <a:ext cx="797668" cy="40856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FCB0BE-1833-C23E-BD4C-CAB251B9942B}"/>
              </a:ext>
            </a:extLst>
          </p:cNvPr>
          <p:cNvSpPr/>
          <p:nvPr/>
        </p:nvSpPr>
        <p:spPr>
          <a:xfrm>
            <a:off x="5661498" y="3776202"/>
            <a:ext cx="797668" cy="40856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A0927F-2E76-0EA8-7E3E-DFB211119A6B}"/>
              </a:ext>
            </a:extLst>
          </p:cNvPr>
          <p:cNvSpPr/>
          <p:nvPr/>
        </p:nvSpPr>
        <p:spPr>
          <a:xfrm>
            <a:off x="9238035" y="4405942"/>
            <a:ext cx="797668" cy="40856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2D243D0C-B15F-9838-54B4-2E2CD128C42F}"/>
              </a:ext>
            </a:extLst>
          </p:cNvPr>
          <p:cNvSpPr/>
          <p:nvPr/>
        </p:nvSpPr>
        <p:spPr>
          <a:xfrm>
            <a:off x="2788596" y="1799617"/>
            <a:ext cx="834961" cy="408562"/>
          </a:xfrm>
          <a:prstGeom prst="diamond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23A3284C-F22B-E4B9-FDBD-03A3B0924235}"/>
              </a:ext>
            </a:extLst>
          </p:cNvPr>
          <p:cNvSpPr/>
          <p:nvPr/>
        </p:nvSpPr>
        <p:spPr>
          <a:xfrm>
            <a:off x="8822990" y="1799617"/>
            <a:ext cx="797668" cy="408562"/>
          </a:xfrm>
          <a:prstGeom prst="diamond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84935A5E-CFAC-8C9A-E115-0256244D9C96}"/>
              </a:ext>
            </a:extLst>
          </p:cNvPr>
          <p:cNvSpPr/>
          <p:nvPr/>
        </p:nvSpPr>
        <p:spPr>
          <a:xfrm>
            <a:off x="7535697" y="3785930"/>
            <a:ext cx="797668" cy="408562"/>
          </a:xfrm>
          <a:prstGeom prst="diamond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248F0B0B-21A2-E4A8-BB0C-CEA5D1EAE8A5}"/>
              </a:ext>
            </a:extLst>
          </p:cNvPr>
          <p:cNvSpPr/>
          <p:nvPr/>
        </p:nvSpPr>
        <p:spPr>
          <a:xfrm>
            <a:off x="7487057" y="4953247"/>
            <a:ext cx="797668" cy="408562"/>
          </a:xfrm>
          <a:prstGeom prst="diamond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0169FCED-74DC-7C84-6085-0A93C824151D}"/>
              </a:ext>
            </a:extLst>
          </p:cNvPr>
          <p:cNvSpPr/>
          <p:nvPr/>
        </p:nvSpPr>
        <p:spPr>
          <a:xfrm>
            <a:off x="4045087" y="4958489"/>
            <a:ext cx="797668" cy="408562"/>
          </a:xfrm>
          <a:prstGeom prst="diamond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A0FDCA2F-0012-C758-31B2-825737AD405F}"/>
              </a:ext>
            </a:extLst>
          </p:cNvPr>
          <p:cNvSpPr/>
          <p:nvPr/>
        </p:nvSpPr>
        <p:spPr>
          <a:xfrm>
            <a:off x="4045087" y="3786685"/>
            <a:ext cx="797668" cy="408562"/>
          </a:xfrm>
          <a:prstGeom prst="diamond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9563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20</a:t>
            </a:fld>
            <a:endParaRPr lang="es-E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6F351-7F65-3A40-45E3-18279222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>
                <a:latin typeface="Abadi" panose="020B0604020104020204" pitchFamily="34" charset="0"/>
              </a:rPr>
              <a:t>4. CLUSTERING (VIII)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573958-C1D1-524E-4155-6057D183A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011" y="1914304"/>
            <a:ext cx="6818811" cy="434213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C49FCF7-3A4A-DA29-2663-0AEB4B54803F}"/>
              </a:ext>
            </a:extLst>
          </p:cNvPr>
          <p:cNvSpPr txBox="1"/>
          <p:nvPr/>
        </p:nvSpPr>
        <p:spPr>
          <a:xfrm>
            <a:off x="1047345" y="896067"/>
            <a:ext cx="10097310" cy="967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Abadi" panose="020B0604020104020204" pitchFamily="34" charset="0"/>
              </a:rPr>
              <a:t>To obtain the number of clusters needed we use the </a:t>
            </a:r>
            <a:r>
              <a:rPr lang="en-US" sz="2000" b="1">
                <a:latin typeface="Abadi" panose="020B0604020104020204" pitchFamily="34" charset="0"/>
              </a:rPr>
              <a:t>Elbow Method and Within-Cluster Sum of Squares (WCSS):</a:t>
            </a:r>
          </a:p>
        </p:txBody>
      </p:sp>
    </p:spTree>
    <p:extLst>
      <p:ext uri="{BB962C8B-B14F-4D97-AF65-F5344CB8AC3E}">
        <p14:creationId xmlns:p14="http://schemas.microsoft.com/office/powerpoint/2010/main" val="911639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21</a:t>
            </a:fld>
            <a:endParaRPr lang="es-E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6F351-7F65-3A40-45E3-18279222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>
                <a:latin typeface="Abadi" panose="020B0604020104020204" pitchFamily="34" charset="0"/>
              </a:rPr>
              <a:t>4. CLUSTERING (IX)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73E73D-9F59-D59F-699B-C1CFE0BFA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7" y="944691"/>
            <a:ext cx="80105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12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22</a:t>
            </a:fld>
            <a:endParaRPr lang="es-E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6F351-7F65-3A40-45E3-18279222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>
                <a:latin typeface="Abadi" panose="020B0604020104020204" pitchFamily="34" charset="0"/>
              </a:rPr>
              <a:t>4. CLUSTERING (X)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9AF6E8-B196-CA6D-5D51-6752EECF4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944691"/>
            <a:ext cx="80200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09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5D2C-79A2-602A-7746-531A4C9BF0CE}"/>
              </a:ext>
            </a:extLst>
          </p:cNvPr>
          <p:cNvSpPr txBox="1"/>
          <p:nvPr/>
        </p:nvSpPr>
        <p:spPr>
          <a:xfrm>
            <a:off x="2645923" y="1750979"/>
            <a:ext cx="91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4" descr="Balón de fútbol, ​​fútbol, ​​balones de pie, niño, monocromo, simetría png  | Klipartz">
            <a:extLst>
              <a:ext uri="{FF2B5EF4-FFF2-40B4-BE49-F238E27FC236}">
                <a16:creationId xmlns:a16="http://schemas.microsoft.com/office/drawing/2014/main" id="{94CCF1D6-0E91-A92C-7F99-89386F869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58" b="96667" l="10000" r="90000">
                        <a14:foregroundMark x1="34045" y1="37292" x2="32135" y2="50208"/>
                        <a14:foregroundMark x1="32135" y1="50208" x2="32135" y2="50208"/>
                        <a14:foregroundMark x1="50337" y1="96667" x2="59101" y2="93542"/>
                        <a14:foregroundMark x1="40337" y1="10417" x2="47753" y2="39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80" y="-15450"/>
            <a:ext cx="12744522" cy="687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02AC5E-16E9-7351-D26A-CA741358466E}"/>
              </a:ext>
            </a:extLst>
          </p:cNvPr>
          <p:cNvSpPr txBox="1">
            <a:spLocks/>
          </p:cNvSpPr>
          <p:nvPr/>
        </p:nvSpPr>
        <p:spPr>
          <a:xfrm>
            <a:off x="3621121" y="2252035"/>
            <a:ext cx="4949757" cy="145546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ES" sz="6600" dirty="0">
                <a:latin typeface="Abadi" panose="020B0604020104020204" pitchFamily="34" charset="0"/>
              </a:rPr>
              <a:t>THANK YOU!</a:t>
            </a:r>
            <a:endParaRPr lang="en-US" sz="66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64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  <a:endParaRPr lang="es-E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A955FD-A468-D5E9-F699-DF493E379AAA}"/>
              </a:ext>
            </a:extLst>
          </p:cNvPr>
          <p:cNvSpPr/>
          <p:nvPr/>
        </p:nvSpPr>
        <p:spPr>
          <a:xfrm>
            <a:off x="1342417" y="1848260"/>
            <a:ext cx="3375498" cy="5805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badi" panose="020B0604020104020204" pitchFamily="34" charset="0"/>
              </a:rPr>
              <a:t>CLASSIFICATION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EAAAE5-EB1E-C8E6-883A-0B0FDF483CFA}"/>
              </a:ext>
            </a:extLst>
          </p:cNvPr>
          <p:cNvSpPr/>
          <p:nvPr/>
        </p:nvSpPr>
        <p:spPr>
          <a:xfrm>
            <a:off x="6076545" y="2252125"/>
            <a:ext cx="5058383" cy="58052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badi" panose="020B0604020104020204" pitchFamily="34" charset="0"/>
              </a:rPr>
              <a:t>Soccer players as defensive or defensive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BF4A73-1D1F-1F64-9BA1-18E76140A5A5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4717915" y="2138524"/>
            <a:ext cx="1358630" cy="4038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96973F-5B59-0FE3-1771-0446EBECF050}"/>
              </a:ext>
            </a:extLst>
          </p:cNvPr>
          <p:cNvSpPr/>
          <p:nvPr/>
        </p:nvSpPr>
        <p:spPr>
          <a:xfrm>
            <a:off x="6076544" y="1450450"/>
            <a:ext cx="5058383" cy="58052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badi" panose="020B0604020104020204" pitchFamily="34" charset="0"/>
              </a:rPr>
              <a:t>Predicting result of matches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C644B7-6299-9946-0A9A-F8EF92D08CEF}"/>
              </a:ext>
            </a:extLst>
          </p:cNvPr>
          <p:cNvCxnSpPr>
            <a:stCxn id="2" idx="3"/>
            <a:endCxn id="11" idx="1"/>
          </p:cNvCxnSpPr>
          <p:nvPr/>
        </p:nvCxnSpPr>
        <p:spPr>
          <a:xfrm flipV="1">
            <a:off x="4717915" y="1740714"/>
            <a:ext cx="1358629" cy="3978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A8382E4-E047-481B-A5D6-1910B07D8903}"/>
              </a:ext>
            </a:extLst>
          </p:cNvPr>
          <p:cNvSpPr/>
          <p:nvPr/>
        </p:nvSpPr>
        <p:spPr>
          <a:xfrm>
            <a:off x="1342416" y="3575595"/>
            <a:ext cx="3375498" cy="58052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badi" panose="020B0604020104020204" pitchFamily="34" charset="0"/>
              </a:rPr>
              <a:t>FREQUENT PATTERN MINING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48DD4C-2C85-BF10-4DF4-1B109FDEB2DC}"/>
              </a:ext>
            </a:extLst>
          </p:cNvPr>
          <p:cNvSpPr/>
          <p:nvPr/>
        </p:nvSpPr>
        <p:spPr>
          <a:xfrm>
            <a:off x="6076543" y="3575595"/>
            <a:ext cx="5058383" cy="580528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badi" panose="020B0604020104020204" pitchFamily="34" charset="0"/>
              </a:rPr>
              <a:t>Patterns with statistical info of players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35B349-AAEC-AEB7-5084-CF1FC8C87158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717914" y="3865859"/>
            <a:ext cx="13586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921E29-AAF4-02E0-171F-BB6C9B127409}"/>
              </a:ext>
            </a:extLst>
          </p:cNvPr>
          <p:cNvCxnSpPr>
            <a:stCxn id="7" idx="2"/>
            <a:endCxn id="14" idx="0"/>
          </p:cNvCxnSpPr>
          <p:nvPr/>
        </p:nvCxnSpPr>
        <p:spPr>
          <a:xfrm flipH="1">
            <a:off x="8605735" y="2832653"/>
            <a:ext cx="2" cy="7429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5573F33-331F-3122-B69F-95E53073A235}"/>
              </a:ext>
            </a:extLst>
          </p:cNvPr>
          <p:cNvSpPr/>
          <p:nvPr/>
        </p:nvSpPr>
        <p:spPr>
          <a:xfrm>
            <a:off x="1342416" y="4769809"/>
            <a:ext cx="3375498" cy="58052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badi" panose="020B0604020104020204" pitchFamily="34" charset="0"/>
              </a:rPr>
              <a:t>CLUSTERING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FF6339-9856-8D0F-C14D-321DC4D2EC77}"/>
              </a:ext>
            </a:extLst>
          </p:cNvPr>
          <p:cNvSpPr/>
          <p:nvPr/>
        </p:nvSpPr>
        <p:spPr>
          <a:xfrm>
            <a:off x="6076543" y="4769809"/>
            <a:ext cx="5058383" cy="580528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badi" panose="020B0604020104020204" pitchFamily="34" charset="0"/>
              </a:rPr>
              <a:t>50 top player’s statistics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D5F5CD-3A39-9AFC-0DE8-F07AB09D00BD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4717914" y="5060073"/>
            <a:ext cx="13586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66700FB5-B210-19E5-2A51-6BE68F21F875}"/>
              </a:ext>
            </a:extLst>
          </p:cNvPr>
          <p:cNvSpPr txBox="1">
            <a:spLocks/>
          </p:cNvSpPr>
          <p:nvPr/>
        </p:nvSpPr>
        <p:spPr>
          <a:xfrm>
            <a:off x="1047345" y="181730"/>
            <a:ext cx="10097310" cy="580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>
                <a:latin typeface="Abadi" panose="020B0604020104020204" pitchFamily="34" charset="0"/>
              </a:rPr>
              <a:t>1. TASKS DONE</a:t>
            </a:r>
            <a:endParaRPr lang="es-E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47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C895-A431-C01A-8B10-503DDECC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 dirty="0">
                <a:latin typeface="Abadi" panose="020B0604020104020204" pitchFamily="34" charset="0"/>
              </a:rPr>
              <a:t>2. CLASSIFICATION (I)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CCF3B-62B3-1D05-DA63-3AD9FF30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099A45-DDEA-475B-E9F1-31A5ED90DC25}"/>
              </a:ext>
            </a:extLst>
          </p:cNvPr>
          <p:cNvSpPr txBox="1"/>
          <p:nvPr/>
        </p:nvSpPr>
        <p:spPr>
          <a:xfrm>
            <a:off x="1047345" y="921945"/>
            <a:ext cx="10097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>
                <a:latin typeface="Abadi" panose="020B0604020104020204" pitchFamily="34" charset="0"/>
              </a:rPr>
              <a:t>2.1. Prediction of </a:t>
            </a:r>
            <a:r>
              <a:rPr lang="en-US" sz="2000" u="sng">
                <a:solidFill>
                  <a:srgbClr val="00B050"/>
                </a:solidFill>
                <a:latin typeface="Abadi" panose="020B0604020104020204" pitchFamily="34" charset="0"/>
              </a:rPr>
              <a:t>Full Time Result </a:t>
            </a:r>
            <a:r>
              <a:rPr lang="en-US" sz="2000" u="sng">
                <a:latin typeface="Abadi" panose="020B0604020104020204" pitchFamily="34" charset="0"/>
              </a:rPr>
              <a:t>of matches</a:t>
            </a:r>
            <a:endParaRPr lang="en-US" sz="2000" u="sng">
              <a:solidFill>
                <a:schemeClr val="accent1"/>
              </a:solidFill>
              <a:latin typeface="Abadi" panose="020B0604020104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F5F68CE-3F47-5F6A-E5FD-A08A1A53E2B6}"/>
              </a:ext>
            </a:extLst>
          </p:cNvPr>
          <p:cNvSpPr txBox="1"/>
          <p:nvPr/>
        </p:nvSpPr>
        <p:spPr>
          <a:xfrm>
            <a:off x="1047345" y="1335849"/>
            <a:ext cx="10097310" cy="50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Abadi" panose="020B0604020104020204" pitchFamily="34" charset="0"/>
              </a:rPr>
              <a:t>We have used the following data for this task: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41AFD0F3-4FB5-5CEC-E6EC-7633F6F59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083920"/>
              </p:ext>
            </p:extLst>
          </p:nvPr>
        </p:nvGraphicFramePr>
        <p:xfrm>
          <a:off x="2032000" y="2057820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5506007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8592124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411267238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MATCH</a:t>
                      </a:r>
                      <a:endParaRPr lang="en-US" b="1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28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HomeTeam</a:t>
                      </a:r>
                      <a:endParaRPr lang="en-US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AwayTeam</a:t>
                      </a:r>
                      <a:endParaRPr lang="en-US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Betting odds and indicators</a:t>
                      </a:r>
                      <a:endParaRPr lang="en-US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123164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F5AECB73-C3EA-7B40-90C9-DC762679B0BF}"/>
              </a:ext>
            </a:extLst>
          </p:cNvPr>
          <p:cNvSpPr txBox="1"/>
          <p:nvPr/>
        </p:nvSpPr>
        <p:spPr>
          <a:xfrm>
            <a:off x="1047345" y="3415881"/>
            <a:ext cx="10097310" cy="189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badi" panose="020B0604020104020204" pitchFamily="34" charset="0"/>
              </a:rPr>
              <a:t>The process to accomplish the classification has been: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badi" panose="020B0604020104020204" pitchFamily="34" charset="0"/>
              </a:rPr>
              <a:t>Build a Decision Tree model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badi" panose="020B0604020104020204" pitchFamily="34" charset="0"/>
              </a:rPr>
              <a:t>Weakest Link Pruning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badi" panose="020B0604020104020204" pitchFamily="34" charset="0"/>
              </a:rPr>
              <a:t>Random Forest with different depths and amount of trees</a:t>
            </a:r>
          </a:p>
        </p:txBody>
      </p:sp>
    </p:spTree>
    <p:extLst>
      <p:ext uri="{BB962C8B-B14F-4D97-AF65-F5344CB8AC3E}">
        <p14:creationId xmlns:p14="http://schemas.microsoft.com/office/powerpoint/2010/main" val="139348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CCF3B-62B3-1D05-DA63-3AD9FF30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F5F68CE-3F47-5F6A-E5FD-A08A1A53E2B6}"/>
              </a:ext>
            </a:extLst>
          </p:cNvPr>
          <p:cNvSpPr txBox="1"/>
          <p:nvPr/>
        </p:nvSpPr>
        <p:spPr>
          <a:xfrm>
            <a:off x="1047345" y="755042"/>
            <a:ext cx="10097310" cy="142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badi" panose="020B0604020104020204" pitchFamily="34" charset="0"/>
              </a:rPr>
              <a:t>To build the model we have a 25-75 training-test set ratio, and without shuffle. This is to determine if it would be possible to predict the 75% of LaLiga matches with only the first 25% of the season.</a:t>
            </a:r>
          </a:p>
        </p:txBody>
      </p:sp>
      <p:pic>
        <p:nvPicPr>
          <p:cNvPr id="9" name="Imagen 8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0B786BF9-082C-C252-F5B2-B1AF0FFEB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0009"/>
            <a:ext cx="5048655" cy="381345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EC903CA0-3B2C-11C9-B270-888608C0B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24323"/>
              </p:ext>
            </p:extLst>
          </p:nvPr>
        </p:nvGraphicFramePr>
        <p:xfrm>
          <a:off x="1047345" y="3102028"/>
          <a:ext cx="4767078" cy="200941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83539">
                  <a:extLst>
                    <a:ext uri="{9D8B030D-6E8A-4147-A177-3AD203B41FA5}">
                      <a16:colId xmlns:a16="http://schemas.microsoft.com/office/drawing/2014/main" val="2202494745"/>
                    </a:ext>
                  </a:extLst>
                </a:gridCol>
                <a:gridCol w="2383539">
                  <a:extLst>
                    <a:ext uri="{9D8B030D-6E8A-4147-A177-3AD203B41FA5}">
                      <a16:colId xmlns:a16="http://schemas.microsoft.com/office/drawing/2014/main" val="2578373915"/>
                    </a:ext>
                  </a:extLst>
                </a:gridCol>
              </a:tblGrid>
              <a:tr h="502353"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Criterion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Accuracy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154802"/>
                  </a:ext>
                </a:extLst>
              </a:tr>
              <a:tr h="502353"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Entropy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0.43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771586"/>
                  </a:ext>
                </a:extLst>
              </a:tr>
              <a:tr h="502353"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Gini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0.49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516415"/>
                  </a:ext>
                </a:extLst>
              </a:tr>
              <a:tr h="502353"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Log Loss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0.41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574947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8AC3D9E-6442-23B3-CFDE-A4328AC13B0A}"/>
              </a:ext>
            </a:extLst>
          </p:cNvPr>
          <p:cNvSpPr txBox="1">
            <a:spLocks/>
          </p:cNvSpPr>
          <p:nvPr/>
        </p:nvSpPr>
        <p:spPr>
          <a:xfrm>
            <a:off x="1047345" y="181730"/>
            <a:ext cx="10097310" cy="580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latin typeface="Abadi" panose="020B0604020104020204" pitchFamily="34" charset="0"/>
              </a:rPr>
              <a:t>2. CLASSIFICATION (II)</a:t>
            </a:r>
          </a:p>
        </p:txBody>
      </p:sp>
    </p:spTree>
    <p:extLst>
      <p:ext uri="{BB962C8B-B14F-4D97-AF65-F5344CB8AC3E}">
        <p14:creationId xmlns:p14="http://schemas.microsoft.com/office/powerpoint/2010/main" val="209765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6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CCF3B-62B3-1D05-DA63-3AD9FF30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F5F68CE-3F47-5F6A-E5FD-A08A1A53E2B6}"/>
              </a:ext>
            </a:extLst>
          </p:cNvPr>
          <p:cNvSpPr txBox="1"/>
          <p:nvPr/>
        </p:nvSpPr>
        <p:spPr>
          <a:xfrm>
            <a:off x="1047345" y="755042"/>
            <a:ext cx="10097310" cy="142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Abadi" panose="020B0604020104020204" pitchFamily="34" charset="0"/>
              </a:rPr>
              <a:t>We can see that for our model we have a Decision Tree with a depth of 12 levels. This can lead to </a:t>
            </a:r>
            <a:r>
              <a:rPr lang="en-US" sz="2000" err="1">
                <a:latin typeface="Abadi" panose="020B0604020104020204" pitchFamily="34" charset="0"/>
              </a:rPr>
              <a:t>leafs</a:t>
            </a:r>
            <a:r>
              <a:rPr lang="en-US" sz="2000">
                <a:latin typeface="Abadi" panose="020B0604020104020204" pitchFamily="34" charset="0"/>
              </a:rPr>
              <a:t> with impurities that produce error in the classification task. Let’s use a post pruning technique named </a:t>
            </a:r>
            <a:r>
              <a:rPr lang="en-US" sz="2000" b="1">
                <a:latin typeface="Abadi" panose="020B0604020104020204" pitchFamily="34" charset="0"/>
              </a:rPr>
              <a:t>“Weakest Link Pruning” </a:t>
            </a:r>
            <a:r>
              <a:rPr lang="en-US" sz="2000">
                <a:latin typeface="Abadi" panose="020B0604020104020204" pitchFamily="34" charset="0"/>
              </a:rPr>
              <a:t>to avoid this!</a:t>
            </a:r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F4CA924-8E52-459B-740C-5D333E0E7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045" y="2323958"/>
            <a:ext cx="6497909" cy="4032391"/>
          </a:xfrm>
          <a:prstGeom prst="rect">
            <a:avLst/>
          </a:prstGeom>
          <a:ln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1EC374B-B854-6CAF-4587-06A0A64CC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 dirty="0">
                <a:latin typeface="Abadi" panose="020B0604020104020204" pitchFamily="34" charset="0"/>
              </a:rPr>
              <a:t>2. CLASSIFICATION (III)</a:t>
            </a:r>
          </a:p>
        </p:txBody>
      </p:sp>
    </p:spTree>
    <p:extLst>
      <p:ext uri="{BB962C8B-B14F-4D97-AF65-F5344CB8AC3E}">
        <p14:creationId xmlns:p14="http://schemas.microsoft.com/office/powerpoint/2010/main" val="169844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C895-A431-C01A-8B10-503DDECC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 dirty="0">
                <a:latin typeface="Abadi" panose="020B0604020104020204" pitchFamily="34" charset="0"/>
              </a:rPr>
              <a:t>2. CLASSIFICATION (IV)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7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CCF3B-62B3-1D05-DA63-3AD9FF30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F5F68CE-3F47-5F6A-E5FD-A08A1A53E2B6}"/>
              </a:ext>
            </a:extLst>
          </p:cNvPr>
          <p:cNvSpPr txBox="1"/>
          <p:nvPr/>
        </p:nvSpPr>
        <p:spPr>
          <a:xfrm>
            <a:off x="1047345" y="755042"/>
            <a:ext cx="10097310" cy="967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badi" panose="020B0604020104020204" pitchFamily="34" charset="0"/>
              </a:rPr>
              <a:t>The effective alpha of this method has a direct relation to the depth of the Decision Tree.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badi" panose="020B0604020104020204" pitchFamily="34" charset="0"/>
              </a:rPr>
              <a:t>To see the improvement, we will choose a </a:t>
            </a:r>
            <a:r>
              <a:rPr lang="en-US" sz="2000" b="1" dirty="0">
                <a:latin typeface="Abadi" panose="020B0604020104020204" pitchFamily="34" charset="0"/>
              </a:rPr>
              <a:t>maximum depth of 4</a:t>
            </a:r>
            <a:r>
              <a:rPr lang="en-US" sz="2000" dirty="0">
                <a:latin typeface="Abadi" panose="020B0604020104020204" pitchFamily="34" charset="0"/>
              </a:rPr>
              <a:t>.</a:t>
            </a:r>
          </a:p>
        </p:txBody>
      </p:sp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5493C95-87C4-17BC-F50C-D3B458E1C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394" y="2213910"/>
            <a:ext cx="6458879" cy="403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635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C895-A431-C01A-8B10-503DDECC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>
                <a:latin typeface="Abadi" panose="020B0604020104020204" pitchFamily="34" charset="0"/>
              </a:rPr>
              <a:t>2. CLASSIFICATION (V)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8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CCF3B-62B3-1D05-DA63-3AD9FF30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A7CAA8F1-5E84-291F-BB02-CAB0B3883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0" y="2261803"/>
            <a:ext cx="5047200" cy="381235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4D478ADA-24B8-BD60-7815-C08D8488C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9937"/>
              </p:ext>
            </p:extLst>
          </p:nvPr>
        </p:nvGraphicFramePr>
        <p:xfrm>
          <a:off x="6376122" y="3126487"/>
          <a:ext cx="4767078" cy="200941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83539">
                  <a:extLst>
                    <a:ext uri="{9D8B030D-6E8A-4147-A177-3AD203B41FA5}">
                      <a16:colId xmlns:a16="http://schemas.microsoft.com/office/drawing/2014/main" val="2202494745"/>
                    </a:ext>
                  </a:extLst>
                </a:gridCol>
                <a:gridCol w="2383539">
                  <a:extLst>
                    <a:ext uri="{9D8B030D-6E8A-4147-A177-3AD203B41FA5}">
                      <a16:colId xmlns:a16="http://schemas.microsoft.com/office/drawing/2014/main" val="2578373915"/>
                    </a:ext>
                  </a:extLst>
                </a:gridCol>
              </a:tblGrid>
              <a:tr h="502353">
                <a:tc>
                  <a:txBody>
                    <a:bodyPr/>
                    <a:lstStyle/>
                    <a:p>
                      <a:pPr algn="ctr"/>
                      <a:r>
                        <a:rPr lang="es-ES" sz="2400">
                          <a:latin typeface="Abadi" panose="020B0604020104020204" pitchFamily="34" charset="0"/>
                        </a:rPr>
                        <a:t>Criterion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>
                          <a:latin typeface="Abadi" panose="020B0604020104020204" pitchFamily="34" charset="0"/>
                        </a:rPr>
                        <a:t>Accuracy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154802"/>
                  </a:ext>
                </a:extLst>
              </a:tr>
              <a:tr h="502353">
                <a:tc>
                  <a:txBody>
                    <a:bodyPr/>
                    <a:lstStyle/>
                    <a:p>
                      <a:pPr algn="ctr"/>
                      <a:r>
                        <a:rPr lang="es-ES" sz="2400">
                          <a:latin typeface="Abadi" panose="020B0604020104020204" pitchFamily="34" charset="0"/>
                        </a:rPr>
                        <a:t>Entropy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>
                          <a:latin typeface="Abadi" panose="020B0604020104020204" pitchFamily="34" charset="0"/>
                        </a:rPr>
                        <a:t>0.50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771586"/>
                  </a:ext>
                </a:extLst>
              </a:tr>
              <a:tr h="502353">
                <a:tc>
                  <a:txBody>
                    <a:bodyPr/>
                    <a:lstStyle/>
                    <a:p>
                      <a:pPr algn="ctr"/>
                      <a:r>
                        <a:rPr lang="es-ES" sz="2400">
                          <a:latin typeface="Abadi" panose="020B0604020104020204" pitchFamily="34" charset="0"/>
                        </a:rPr>
                        <a:t>Gini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>
                          <a:latin typeface="Abadi" panose="020B0604020104020204" pitchFamily="34" charset="0"/>
                        </a:rPr>
                        <a:t>0.44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516415"/>
                  </a:ext>
                </a:extLst>
              </a:tr>
              <a:tr h="502353">
                <a:tc>
                  <a:txBody>
                    <a:bodyPr/>
                    <a:lstStyle/>
                    <a:p>
                      <a:pPr algn="ctr"/>
                      <a:r>
                        <a:rPr lang="es-ES" sz="2400">
                          <a:latin typeface="Abadi" panose="020B0604020104020204" pitchFamily="34" charset="0"/>
                        </a:rPr>
                        <a:t>Log Loss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>
                          <a:latin typeface="Abadi" panose="020B0604020104020204" pitchFamily="34" charset="0"/>
                        </a:rPr>
                        <a:t>0.50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574947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42F350C3-062D-0452-C063-CE82BFC13ED2}"/>
              </a:ext>
            </a:extLst>
          </p:cNvPr>
          <p:cNvSpPr txBox="1"/>
          <p:nvPr/>
        </p:nvSpPr>
        <p:spPr>
          <a:xfrm>
            <a:off x="1047345" y="755042"/>
            <a:ext cx="10097310" cy="967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Abadi" panose="020B0604020104020204" pitchFamily="34" charset="0"/>
              </a:rPr>
              <a:t>We have some improvement in the accuracy of our model. Let’s not forget that this task is a very complex one, since predicting matches holds a lot of variables!</a:t>
            </a:r>
          </a:p>
        </p:txBody>
      </p:sp>
    </p:spTree>
    <p:extLst>
      <p:ext uri="{BB962C8B-B14F-4D97-AF65-F5344CB8AC3E}">
        <p14:creationId xmlns:p14="http://schemas.microsoft.com/office/powerpoint/2010/main" val="169375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C895-A431-C01A-8B10-503DDECC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>
                <a:latin typeface="Abadi" panose="020B0604020104020204" pitchFamily="34" charset="0"/>
              </a:rPr>
              <a:t>2. CLASSIFICATION (VI)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CCF3B-62B3-1D05-DA63-3AD9FF30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4D478ADA-24B8-BD60-7815-C08D8488C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516338"/>
              </p:ext>
            </p:extLst>
          </p:nvPr>
        </p:nvGraphicFramePr>
        <p:xfrm>
          <a:off x="1047345" y="1804092"/>
          <a:ext cx="10097309" cy="456170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24328">
                  <a:extLst>
                    <a:ext uri="{9D8B030D-6E8A-4147-A177-3AD203B41FA5}">
                      <a16:colId xmlns:a16="http://schemas.microsoft.com/office/drawing/2014/main" val="2202494745"/>
                    </a:ext>
                  </a:extLst>
                </a:gridCol>
                <a:gridCol w="2698652">
                  <a:extLst>
                    <a:ext uri="{9D8B030D-6E8A-4147-A177-3AD203B41FA5}">
                      <a16:colId xmlns:a16="http://schemas.microsoft.com/office/drawing/2014/main" val="2578373915"/>
                    </a:ext>
                  </a:extLst>
                </a:gridCol>
                <a:gridCol w="2350001">
                  <a:extLst>
                    <a:ext uri="{9D8B030D-6E8A-4147-A177-3AD203B41FA5}">
                      <a16:colId xmlns:a16="http://schemas.microsoft.com/office/drawing/2014/main" val="839741558"/>
                    </a:ext>
                  </a:extLst>
                </a:gridCol>
                <a:gridCol w="2524328">
                  <a:extLst>
                    <a:ext uri="{9D8B030D-6E8A-4147-A177-3AD203B41FA5}">
                      <a16:colId xmlns:a16="http://schemas.microsoft.com/office/drawing/2014/main" val="1580274918"/>
                    </a:ext>
                  </a:extLst>
                </a:gridCol>
              </a:tblGrid>
              <a:tr h="446907">
                <a:tc>
                  <a:txBody>
                    <a:bodyPr/>
                    <a:lstStyle/>
                    <a:p>
                      <a:pPr algn="ctr"/>
                      <a:r>
                        <a:rPr lang="es-ES" sz="1800" err="1">
                          <a:latin typeface="Abadi" panose="020B0604020104020204" pitchFamily="34" charset="0"/>
                        </a:rPr>
                        <a:t>Criterion</a:t>
                      </a:r>
                      <a:endParaRPr lang="es-ES" sz="180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latin typeface="Abadi" panose="020B0604020104020204" pitchFamily="34" charset="0"/>
                        </a:rPr>
                        <a:t>Number of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latin typeface="Abadi" panose="020B0604020104020204" pitchFamily="34" charset="0"/>
                        </a:rPr>
                        <a:t>Max.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err="1">
                          <a:latin typeface="Abadi" panose="020B0604020104020204" pitchFamily="34" charset="0"/>
                        </a:rPr>
                        <a:t>Accuracy</a:t>
                      </a:r>
                      <a:endParaRPr lang="es-ES" sz="180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154802"/>
                  </a:ext>
                </a:extLst>
              </a:tr>
              <a:tr h="252600">
                <a:tc gridSpan="4">
                  <a:txBody>
                    <a:bodyPr/>
                    <a:lstStyle/>
                    <a:p>
                      <a:pPr algn="ctr"/>
                      <a:r>
                        <a:rPr lang="es-ES" sz="1800" b="1">
                          <a:latin typeface="Abadi" panose="020B0604020104020204" pitchFamily="34" charset="0"/>
                        </a:rPr>
                        <a:t>RANDOM FOREST 1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511768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Entropy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0.52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771586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Gini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0.50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516415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Log Loss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0.49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574947"/>
                  </a:ext>
                </a:extLst>
              </a:tr>
              <a:tr h="252600">
                <a:tc gridSpan="4">
                  <a:txBody>
                    <a:bodyPr/>
                    <a:lstStyle/>
                    <a:p>
                      <a:pPr algn="ctr"/>
                      <a:r>
                        <a:rPr lang="es-ES" sz="1800" b="1">
                          <a:latin typeface="Abadi" panose="020B0604020104020204" pitchFamily="34" charset="0"/>
                        </a:rPr>
                        <a:t>RANDOM FOREST 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>
                        <a:latin typeface="Abadi" panose="020B060402010402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>
                        <a:latin typeface="Abadi" panose="020B060402010402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>
                        <a:latin typeface="Abadi" panose="020B0604020104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806079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Entropy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500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0.47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71591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Gini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500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0.49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38766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Log Loss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500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0.52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84928"/>
                  </a:ext>
                </a:extLst>
              </a:tr>
              <a:tr h="252600">
                <a:tc gridSpan="4">
                  <a:txBody>
                    <a:bodyPr/>
                    <a:lstStyle/>
                    <a:p>
                      <a:pPr algn="ctr"/>
                      <a:r>
                        <a:rPr lang="es-ES" sz="1800" b="1">
                          <a:latin typeface="Abadi" panose="020B0604020104020204" pitchFamily="34" charset="0"/>
                        </a:rPr>
                        <a:t>RANDOM FOREST 3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>
                        <a:latin typeface="Abadi" panose="020B060402010402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>
                        <a:latin typeface="Abadi" panose="020B060402010402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>
                        <a:latin typeface="Abadi" panose="020B0604020104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9032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Entropy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0.54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31239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Gini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0.54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86918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Log Loss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0.55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616489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42F350C3-062D-0452-C063-CE82BFC13ED2}"/>
              </a:ext>
            </a:extLst>
          </p:cNvPr>
          <p:cNvSpPr txBox="1"/>
          <p:nvPr/>
        </p:nvSpPr>
        <p:spPr>
          <a:xfrm>
            <a:off x="1047345" y="755042"/>
            <a:ext cx="10097310" cy="967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Abadi" panose="020B0604020104020204" pitchFamily="34" charset="0"/>
              </a:rPr>
              <a:t>We tried Random Forest, since is known for having good results for most cases and it combines multiple Decision Trees to reach a single result.</a:t>
            </a:r>
          </a:p>
        </p:txBody>
      </p:sp>
    </p:spTree>
    <p:extLst>
      <p:ext uri="{BB962C8B-B14F-4D97-AF65-F5344CB8AC3E}">
        <p14:creationId xmlns:p14="http://schemas.microsoft.com/office/powerpoint/2010/main" val="311938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46463a-33c0-4dd4-a9e1-7a7f3e81388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674CEE75171E44B9B7664D123F36216" ma:contentTypeVersion="16" ma:contentTypeDescription="Crear nuevo documento." ma:contentTypeScope="" ma:versionID="30773749f53b6255efd4af58a3232f43">
  <xsd:schema xmlns:xsd="http://www.w3.org/2001/XMLSchema" xmlns:xs="http://www.w3.org/2001/XMLSchema" xmlns:p="http://schemas.microsoft.com/office/2006/metadata/properties" xmlns:ns3="6fbbd2df-1845-4d63-836c-598ec7b1235c" xmlns:ns4="9246463a-33c0-4dd4-a9e1-7a7f3e81388a" targetNamespace="http://schemas.microsoft.com/office/2006/metadata/properties" ma:root="true" ma:fieldsID="6e2f6e172d19a01a9c4f0e5d380c6406" ns3:_="" ns4:_="">
    <xsd:import namespace="6fbbd2df-1845-4d63-836c-598ec7b1235c"/>
    <xsd:import namespace="9246463a-33c0-4dd4-a9e1-7a7f3e81388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Location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bbd2df-1845-4d63-836c-598ec7b1235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46463a-33c0-4dd4-a9e1-7a7f3e8138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22D4AE-26BD-4C40-8B66-64F76EB4C64A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9246463a-33c0-4dd4-a9e1-7a7f3e81388a"/>
    <ds:schemaRef ds:uri="http://www.w3.org/XML/1998/namespace"/>
    <ds:schemaRef ds:uri="http://purl.org/dc/terms/"/>
    <ds:schemaRef ds:uri="6fbbd2df-1845-4d63-836c-598ec7b1235c"/>
  </ds:schemaRefs>
</ds:datastoreItem>
</file>

<file path=customXml/itemProps2.xml><?xml version="1.0" encoding="utf-8"?>
<ds:datastoreItem xmlns:ds="http://schemas.openxmlformats.org/officeDocument/2006/customXml" ds:itemID="{FABBE007-0D26-47CF-9449-67C7CA458A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8B441D-EB13-4815-8C33-A2BF5531A59E}">
  <ds:schemaRefs>
    <ds:schemaRef ds:uri="6fbbd2df-1845-4d63-836c-598ec7b1235c"/>
    <ds:schemaRef ds:uri="9246463a-33c0-4dd4-a9e1-7a7f3e8138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966</Words>
  <Application>Microsoft Office PowerPoint</Application>
  <PresentationFormat>Widescreen</PresentationFormat>
  <Paragraphs>252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Abadi</vt:lpstr>
      <vt:lpstr>Abadi Extra Light</vt:lpstr>
      <vt:lpstr>Arial</vt:lpstr>
      <vt:lpstr>Calibri</vt:lpstr>
      <vt:lpstr>Calibri Light</vt:lpstr>
      <vt:lpstr>Office Theme</vt:lpstr>
      <vt:lpstr>SPANISH LALIGA 2018/2019</vt:lpstr>
      <vt:lpstr>PowerPoint Presentation</vt:lpstr>
      <vt:lpstr>PowerPoint Presentation</vt:lpstr>
      <vt:lpstr>2. CLASSIFICATION (I)</vt:lpstr>
      <vt:lpstr>PowerPoint Presentation</vt:lpstr>
      <vt:lpstr>2. CLASSIFICATION (III)</vt:lpstr>
      <vt:lpstr>2. CLASSIFICATION (IV)</vt:lpstr>
      <vt:lpstr>2. CLASSIFICATION (V)</vt:lpstr>
      <vt:lpstr>2. CLASSIFICATION (VI)</vt:lpstr>
      <vt:lpstr>2. CLASSIFICATION (VII)</vt:lpstr>
      <vt:lpstr>2. CLASSIFICATION (VIII)</vt:lpstr>
      <vt:lpstr>3. FREQUENT PATTERN MINING</vt:lpstr>
      <vt:lpstr>4. CLUSTERING (I)</vt:lpstr>
      <vt:lpstr>4. CLUSTERING (II)</vt:lpstr>
      <vt:lpstr>4. CLUSTERING (III)</vt:lpstr>
      <vt:lpstr>4. CLUSTERING (IV)</vt:lpstr>
      <vt:lpstr>4. CLUSTERING (V)</vt:lpstr>
      <vt:lpstr>4. CLUSTERING (VI)</vt:lpstr>
      <vt:lpstr>4. CLUSTERING (VII)</vt:lpstr>
      <vt:lpstr>4. CLUSTERING (VIII)</vt:lpstr>
      <vt:lpstr>4. CLUSTERING (IX)</vt:lpstr>
      <vt:lpstr>4. CLUSTERING (X)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RAPOSO SANCHEZ</dc:creator>
  <cp:lastModifiedBy>DANIEL RAPOSO SANCHEZ</cp:lastModifiedBy>
  <cp:revision>4</cp:revision>
  <dcterms:created xsi:type="dcterms:W3CDTF">2023-11-07T11:09:44Z</dcterms:created>
  <dcterms:modified xsi:type="dcterms:W3CDTF">2023-12-11T15:14:33Z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0x0101007674CEE75171E44B9B7664D123F36216</vt:lpwstr>
  </property>
</Properties>
</file>