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6" r:id="rId1"/>
  </p:sldMasterIdLst>
  <p:notesMasterIdLst>
    <p:notesMasterId r:id="rId16"/>
  </p:notesMasterIdLst>
  <p:sldIdLst>
    <p:sldId id="256" r:id="rId2"/>
    <p:sldId id="327" r:id="rId3"/>
    <p:sldId id="319" r:id="rId4"/>
    <p:sldId id="328" r:id="rId5"/>
    <p:sldId id="320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5" autoAdjust="0"/>
    <p:restoredTop sz="81317" autoAdjust="0"/>
  </p:normalViewPr>
  <p:slideViewPr>
    <p:cSldViewPr snapToGrid="0">
      <p:cViewPr varScale="1">
        <p:scale>
          <a:sx n="54" d="100"/>
          <a:sy n="54" d="100"/>
        </p:scale>
        <p:origin x="147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62E2E-4B4A-43AB-BD15-E19523DB3685}" type="datetimeFigureOut">
              <a:rPr lang="en-AU" smtClean="0"/>
              <a:t>22/02/2019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E438-0693-4415-8A20-A173E68C15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17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4E438-0693-4415-8A20-A173E68C152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16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4E438-0693-4415-8A20-A173E68C152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120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4E438-0693-4415-8A20-A173E68C152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63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BAFB2-7652-46C4-B90C-F42459DCBBF4}" type="datetime1">
              <a:rPr lang="en-AU" smtClean="0"/>
              <a:t>22/02/2019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80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538B-CA99-4630-984B-D932E42506A1}" type="datetime1">
              <a:rPr lang="en-AU" smtClean="0"/>
              <a:t>22/02/2019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34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8B48-389B-438E-81BB-73C48B6A0742}" type="datetime1">
              <a:rPr lang="en-AU" smtClean="0"/>
              <a:t>22/02/2019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93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41E71-C294-4FA9-BC16-EEEA6D4FD5B5}" type="datetime1">
              <a:rPr lang="en-AU" smtClean="0"/>
              <a:t>22/02/2019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6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91440" indent="-91440">
              <a:buFont typeface="Arial" panose="020B0604020202020204" pitchFamily="34" charset="0"/>
              <a:buChar char="•"/>
              <a:defRPr sz="4000"/>
            </a:lvl1pPr>
            <a:lvl2pPr marL="384048" indent="-182880">
              <a:buFont typeface="Arial" panose="020B0604020202020204" pitchFamily="34" charset="0"/>
              <a:buChar char="•"/>
              <a:defRPr sz="3600"/>
            </a:lvl2pPr>
            <a:lvl3pPr marL="566928" indent="-182880">
              <a:buFont typeface="Arial" panose="020B0604020202020204" pitchFamily="34" charset="0"/>
              <a:buChar char="•"/>
              <a:defRPr sz="2800"/>
            </a:lvl3pPr>
            <a:lvl4pPr marL="749808" indent="-182880">
              <a:buFont typeface="Arial" panose="020B0604020202020204" pitchFamily="34" charset="0"/>
              <a:buChar char="•"/>
              <a:defRPr sz="2800"/>
            </a:lvl4pPr>
            <a:lvl5pPr marL="932688" indent="-182880">
              <a:buFont typeface="Arial" panose="020B0604020202020204" pitchFamily="34" charset="0"/>
              <a:buChar char="•"/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78F-8B44-41FE-A8F9-25E981BDED63}" type="datetime1">
              <a:rPr lang="en-AU" smtClean="0"/>
              <a:t>22/02/2019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2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6B1C-62A9-4E6A-9A22-8BF5AB1C4F13}" type="datetime1">
              <a:rPr lang="en-AU" smtClean="0"/>
              <a:t>22/02/2019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CE02-F32C-4B2F-B22C-EBC0C3612F16}" type="datetime1">
              <a:rPr lang="en-AU" smtClean="0"/>
              <a:t>22/02/2019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22312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BB13-6CDC-4BBB-8FDD-2AC789622AAF}" type="datetime1">
              <a:rPr lang="en-AU" smtClean="0"/>
              <a:t>22/02/2019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8067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253E9-DEE7-4D01-98E1-1CB3580A8779}" type="datetime1">
              <a:rPr lang="en-AU" smtClean="0"/>
              <a:t>22/02/2019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49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119B-C6A0-4E25-8B0A-2A7C3B98AAC1}" type="datetime1">
              <a:rPr lang="en-AU" smtClean="0"/>
              <a:t>22/02/2019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9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EA84C8-DFAC-484D-9F8B-831B0CE1CDB9}" type="datetime1">
              <a:rPr lang="en-AU" smtClean="0"/>
              <a:t>22/02/2019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5748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0DCF-F96E-467D-BC84-B5C91224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AF0BD-95F5-4BCD-9847-BA1549CC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6F7B5-220D-4612-B15F-CAA1333CB46D}" type="datetime1">
              <a:rPr lang="en-AU" smtClean="0"/>
              <a:t>22/02/2019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97DCC-D9C0-4995-8891-91F201E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6F7E1-84C9-41FB-B672-79788909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01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EF9D16-329C-4718-816A-83A32CC7C75B}" type="datetime1">
              <a:rPr lang="en-AU" smtClean="0"/>
              <a:t>22/02/2019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45378C-1164-434C-91C9-2959B950CD3F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37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8" r:id="rId9"/>
    <p:sldLayoutId id="2147484145" r:id="rId10"/>
    <p:sldLayoutId id="2147484146" r:id="rId11"/>
    <p:sldLayoutId id="214748414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DB42-3E4B-4EF4-ABE1-5742CEC7C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45" y="758952"/>
            <a:ext cx="10988984" cy="3566160"/>
          </a:xfrm>
        </p:spPr>
        <p:txBody>
          <a:bodyPr>
            <a:normAutofit/>
          </a:bodyPr>
          <a:lstStyle/>
          <a:p>
            <a:r>
              <a:rPr lang="en-AU" sz="8800" dirty="0"/>
              <a:t>Regression with Categorial X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2EFC3-8B3B-4694-9E57-147117C21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112"/>
            <a:ext cx="9144000" cy="1655762"/>
          </a:xfrm>
        </p:spPr>
        <p:txBody>
          <a:bodyPr/>
          <a:lstStyle/>
          <a:p>
            <a:r>
              <a:rPr lang="en-AU" dirty="0"/>
              <a:t>Dr. Junbum Kwon</a:t>
            </a:r>
          </a:p>
          <a:p>
            <a:r>
              <a:rPr lang="en-AU" dirty="0"/>
              <a:t>22 Feb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A5DBF-43E4-47F1-8583-E7FE9D5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79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37F78C-D82D-4478-970E-84313CEE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179" y="1813017"/>
            <a:ext cx="5618101" cy="43949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01E07E-E3EC-4D51-ADA9-63A2238D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if Men (D=0), Women (D=1)?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D78A1-96C2-48A2-AC13-5832D25BA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830" y="2098040"/>
                <a:ext cx="4435600" cy="415671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l-G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sz="3600" dirty="0"/>
                  <a:t>, </a:t>
                </a:r>
                <a14:m>
                  <m:oMath xmlns:m="http://schemas.openxmlformats.org/officeDocument/2006/math">
                    <m:r>
                      <a:rPr lang="en-AU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AU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3600" dirty="0"/>
                  <a:t>are the same</a:t>
                </a:r>
                <a:endParaRPr lang="en-AU" sz="36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sz="3600" dirty="0">
                    <a:solidFill>
                      <a:srgbClr val="FF0000"/>
                    </a:solidFill>
                  </a:rPr>
                  <a:t> becomes negative</a:t>
                </a:r>
              </a:p>
              <a:p>
                <a:r>
                  <a:rPr lang="en-AU" sz="3600" dirty="0">
                    <a:solidFill>
                      <a:schemeClr val="tx1"/>
                    </a:solidFill>
                  </a:rPr>
                  <a:t>Essentially, the same model. </a:t>
                </a:r>
              </a:p>
              <a:p>
                <a:r>
                  <a:rPr lang="en-AU" sz="3600" dirty="0">
                    <a:solidFill>
                      <a:schemeClr val="tx1"/>
                    </a:solidFill>
                  </a:rPr>
                  <a:t>Only be careful for interpretation.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D78A1-96C2-48A2-AC13-5832D25BA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830" y="2098040"/>
                <a:ext cx="4435600" cy="4156710"/>
              </a:xfrm>
              <a:blipFill>
                <a:blip r:embed="rId3"/>
                <a:stretch>
                  <a:fillRect l="-5769" t="-33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8FEEE-3DEC-497A-9A56-D082F29D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10</a:t>
            </a:fld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1E1A0-008C-48E7-A997-AC75AB38720E}"/>
              </a:ext>
            </a:extLst>
          </p:cNvPr>
          <p:cNvSpPr/>
          <p:nvPr/>
        </p:nvSpPr>
        <p:spPr>
          <a:xfrm>
            <a:off x="5932645" y="2037834"/>
            <a:ext cx="1577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Income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1F0417-F28F-4348-814B-1CEE0FE96A27}"/>
              </a:ext>
            </a:extLst>
          </p:cNvPr>
          <p:cNvSpPr/>
          <p:nvPr/>
        </p:nvSpPr>
        <p:spPr>
          <a:xfrm>
            <a:off x="10528217" y="1933323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748989-2B68-4B86-A93D-BAEEBFDF5497}"/>
              </a:ext>
            </a:extLst>
          </p:cNvPr>
          <p:cNvSpPr/>
          <p:nvPr/>
        </p:nvSpPr>
        <p:spPr>
          <a:xfrm>
            <a:off x="10382833" y="2782669"/>
            <a:ext cx="1659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Women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1DB5E-3277-4D35-9C2E-78F5B7872C78}"/>
              </a:ext>
            </a:extLst>
          </p:cNvPr>
          <p:cNvSpPr txBox="1"/>
          <p:nvPr/>
        </p:nvSpPr>
        <p:spPr>
          <a:xfrm>
            <a:off x="7192180" y="5869799"/>
            <a:ext cx="1630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Education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E3B1CB-D56F-40D1-AB04-C15FE6B8D605}"/>
              </a:ext>
            </a:extLst>
          </p:cNvPr>
          <p:cNvSpPr/>
          <p:nvPr/>
        </p:nvSpPr>
        <p:spPr>
          <a:xfrm>
            <a:off x="6305550" y="3898900"/>
            <a:ext cx="698500" cy="154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FA57D-A90D-4185-9735-CD8698122237}"/>
              </a:ext>
            </a:extLst>
          </p:cNvPr>
          <p:cNvSpPr txBox="1"/>
          <p:nvPr/>
        </p:nvSpPr>
        <p:spPr>
          <a:xfrm>
            <a:off x="8666629" y="1668946"/>
            <a:ext cx="348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(Now, “Men” is a baseline)</a:t>
            </a:r>
          </a:p>
        </p:txBody>
      </p:sp>
    </p:spTree>
    <p:extLst>
      <p:ext uri="{BB962C8B-B14F-4D97-AF65-F5344CB8AC3E}">
        <p14:creationId xmlns:p14="http://schemas.microsoft.com/office/powerpoint/2010/main" val="244046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07E-E3EC-4D51-ADA9-63A2238D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 variable with 3 categories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8FEEE-3DEC-497A-9A56-D082F29D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11</a:t>
            </a:fld>
            <a:endParaRPr lang="en-A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5894C3-6892-42D8-8BCE-7CE1727F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 dummy variable for 2 categories (e.g. Male, Female)</a:t>
            </a:r>
          </a:p>
          <a:p>
            <a:r>
              <a:rPr lang="en-AU" dirty="0"/>
              <a:t>How many dummy variables do we need for 3 categories (e.g. Blue Collar, White Collar, or Professional)?</a:t>
            </a:r>
          </a:p>
        </p:txBody>
      </p:sp>
    </p:spTree>
    <p:extLst>
      <p:ext uri="{BB962C8B-B14F-4D97-AF65-F5344CB8AC3E}">
        <p14:creationId xmlns:p14="http://schemas.microsoft.com/office/powerpoint/2010/main" val="146719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07E-E3EC-4D51-ADA9-63A2238D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 variable with 3 categories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8FEEE-3DEC-497A-9A56-D082F29D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12</a:t>
            </a:fld>
            <a:endParaRPr lang="en-A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5894C3-6892-42D8-8BCE-7CE1727F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5DA6D7-D2C4-4AD7-B50A-E859E803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894266"/>
            <a:ext cx="11137900" cy="4229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2850EC-91A0-4EAF-9990-7E5F816E1F25}"/>
              </a:ext>
            </a:extLst>
          </p:cNvPr>
          <p:cNvSpPr txBox="1"/>
          <p:nvPr/>
        </p:nvSpPr>
        <p:spPr>
          <a:xfrm>
            <a:off x="9379758" y="2683301"/>
            <a:ext cx="2438400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Remember Baseline for correct interpretation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B2C7A-8279-45B5-87A6-14D9C24E48D0}"/>
              </a:ext>
            </a:extLst>
          </p:cNvPr>
          <p:cNvSpPr/>
          <p:nvPr/>
        </p:nvSpPr>
        <p:spPr>
          <a:xfrm>
            <a:off x="7499350" y="3225800"/>
            <a:ext cx="1333500" cy="387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D1AEFEB-A99D-40FD-8578-79A9EAE9E917}"/>
              </a:ext>
            </a:extLst>
          </p:cNvPr>
          <p:cNvSpPr/>
          <p:nvPr/>
        </p:nvSpPr>
        <p:spPr>
          <a:xfrm>
            <a:off x="8903104" y="3311842"/>
            <a:ext cx="4064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05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8FEEE-3DEC-497A-9A56-D082F29D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13</a:t>
            </a:fld>
            <a:endParaRPr lang="en-A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5894C3-6892-42D8-8BCE-7CE1727F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AF25C-0C3A-43E7-BED5-7233E7E3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1" y="988906"/>
            <a:ext cx="11752178" cy="48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6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8D4D-8D69-4A12-BB52-EC9EFEDE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8561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Category variable with 3 categories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E4AD7-1C02-47F7-B65F-F5A736BE5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3766820" cy="402336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baseline="-25000" dirty="0"/>
                  <a:t>: </a:t>
                </a:r>
                <a:r>
                  <a:rPr lang="en-AU" dirty="0"/>
                  <a:t>average difference b/w white collar and </a:t>
                </a:r>
                <a:r>
                  <a:rPr lang="en-AU" dirty="0">
                    <a:solidFill>
                      <a:srgbClr val="FF0000"/>
                    </a:solidFill>
                  </a:rPr>
                  <a:t>blue collar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baseline="-25000" dirty="0"/>
                  <a:t>: </a:t>
                </a:r>
                <a:r>
                  <a:rPr lang="en-AU" dirty="0"/>
                  <a:t>average difference b/w professional and </a:t>
                </a:r>
                <a:r>
                  <a:rPr lang="en-AU" dirty="0">
                    <a:solidFill>
                      <a:srgbClr val="FF0000"/>
                    </a:solidFill>
                  </a:rPr>
                  <a:t>blue collar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CE4AD7-1C02-47F7-B65F-F5A736BE5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3766820" cy="4023360"/>
              </a:xfrm>
              <a:blipFill>
                <a:blip r:embed="rId2"/>
                <a:stretch>
                  <a:fillRect l="-5016" t="-4697" b="-27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92FF2-4B5A-4A15-85A5-62F37E2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14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F5FD-6A76-4102-B056-F7152DC1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467" y="974967"/>
            <a:ext cx="6526776" cy="5353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4C8F82-AD77-4819-91F3-26E10BF000F7}"/>
              </a:ext>
            </a:extLst>
          </p:cNvPr>
          <p:cNvSpPr/>
          <p:nvPr/>
        </p:nvSpPr>
        <p:spPr>
          <a:xfrm>
            <a:off x="6685741" y="5150724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Blue Collar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BCA3D-05E5-4F69-B45B-42244D30828E}"/>
              </a:ext>
            </a:extLst>
          </p:cNvPr>
          <p:cNvSpPr/>
          <p:nvPr/>
        </p:nvSpPr>
        <p:spPr>
          <a:xfrm>
            <a:off x="6695226" y="4267016"/>
            <a:ext cx="1803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White Collar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EA2299-37D2-4365-AD70-2F2A26D94B45}"/>
              </a:ext>
            </a:extLst>
          </p:cNvPr>
          <p:cNvSpPr/>
          <p:nvPr/>
        </p:nvSpPr>
        <p:spPr>
          <a:xfrm>
            <a:off x="6678337" y="3269007"/>
            <a:ext cx="1701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Professional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24EEE-DF3A-4802-9998-17BC33571ED3}"/>
              </a:ext>
            </a:extLst>
          </p:cNvPr>
          <p:cNvSpPr txBox="1"/>
          <p:nvPr/>
        </p:nvSpPr>
        <p:spPr>
          <a:xfrm>
            <a:off x="10828632" y="603069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D6917-7346-4D7E-8999-2730ECC96888}"/>
              </a:ext>
            </a:extLst>
          </p:cNvPr>
          <p:cNvSpPr txBox="1"/>
          <p:nvPr/>
        </p:nvSpPr>
        <p:spPr>
          <a:xfrm rot="18938431">
            <a:off x="11152791" y="2416874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12813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53F9-1AEE-4EDB-B9A9-74F4CC71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3A3F-8E61-460C-A1B9-6B6B3A6DA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259570" cy="4023360"/>
          </a:xfrm>
        </p:spPr>
        <p:txBody>
          <a:bodyPr/>
          <a:lstStyle/>
          <a:p>
            <a:r>
              <a:rPr lang="en-AU" dirty="0"/>
              <a:t>Linear regression with </a:t>
            </a:r>
          </a:p>
          <a:p>
            <a:pPr lvl="1"/>
            <a:r>
              <a:rPr lang="en-AU" dirty="0"/>
              <a:t>Continuous variable X</a:t>
            </a:r>
          </a:p>
          <a:p>
            <a:pPr lvl="1"/>
            <a:r>
              <a:rPr lang="en-AU" dirty="0"/>
              <a:t>Category (or Dummy) variable with 2 categories</a:t>
            </a:r>
          </a:p>
          <a:p>
            <a:pPr lvl="2"/>
            <a:r>
              <a:rPr lang="en-AU" dirty="0"/>
              <a:t>(e.g. Male / Female)</a:t>
            </a:r>
          </a:p>
          <a:p>
            <a:pPr lvl="1"/>
            <a:r>
              <a:rPr lang="en-AU" dirty="0"/>
              <a:t>Category variable with 3 categories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C0F99-0757-4A39-A5D9-9E6FAADE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2952A-0520-47B1-98C4-81268370E46D}"/>
              </a:ext>
            </a:extLst>
          </p:cNvPr>
          <p:cNvSpPr txBox="1"/>
          <p:nvPr/>
        </p:nvSpPr>
        <p:spPr>
          <a:xfrm>
            <a:off x="1097280" y="5698671"/>
            <a:ext cx="48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Reference: John Fox’s Dummy-Variable Regression</a:t>
            </a:r>
          </a:p>
        </p:txBody>
      </p:sp>
    </p:spTree>
    <p:extLst>
      <p:ext uri="{BB962C8B-B14F-4D97-AF65-F5344CB8AC3E}">
        <p14:creationId xmlns:p14="http://schemas.microsoft.com/office/powerpoint/2010/main" val="22078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25CD-5B0D-4D6F-AF77-9AE73398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13733" cy="1450757"/>
          </a:xfrm>
        </p:spPr>
        <p:txBody>
          <a:bodyPr>
            <a:normAutofit/>
          </a:bodyPr>
          <a:lstStyle/>
          <a:p>
            <a:pPr lvl="1"/>
            <a:r>
              <a:rPr lang="en-AU" sz="60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Category variable with 2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110AC-C2A9-4A4C-9ED2-69CA1324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3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0A17A-9BCE-4B6B-BEE4-B808AC9B3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58" y="2197100"/>
            <a:ext cx="4929272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A5B273-EA16-4380-86CB-030340F7B1CE}"/>
              </a:ext>
            </a:extLst>
          </p:cNvPr>
          <p:cNvSpPr txBox="1"/>
          <p:nvPr/>
        </p:nvSpPr>
        <p:spPr>
          <a:xfrm>
            <a:off x="654050" y="2465131"/>
            <a:ext cx="42227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Question: </a:t>
            </a:r>
          </a:p>
          <a:p>
            <a:r>
              <a:rPr lang="en-AU" sz="4000" dirty="0"/>
              <a:t>Average income difference b/w men and women?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6245AA-C3AB-442E-9016-26C11E99AAEC}"/>
              </a:ext>
            </a:extLst>
          </p:cNvPr>
          <p:cNvSpPr/>
          <p:nvPr/>
        </p:nvSpPr>
        <p:spPr>
          <a:xfrm>
            <a:off x="5932645" y="2037834"/>
            <a:ext cx="1577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Income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7962E-1209-4110-AD1B-0006DD3F3390}"/>
              </a:ext>
            </a:extLst>
          </p:cNvPr>
          <p:cNvSpPr/>
          <p:nvPr/>
        </p:nvSpPr>
        <p:spPr>
          <a:xfrm>
            <a:off x="10100730" y="2094795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Men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F634B-591C-42B5-BCE8-287474EA48CE}"/>
              </a:ext>
            </a:extLst>
          </p:cNvPr>
          <p:cNvSpPr/>
          <p:nvPr/>
        </p:nvSpPr>
        <p:spPr>
          <a:xfrm>
            <a:off x="10100730" y="3105834"/>
            <a:ext cx="1659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Women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0590C-D0CC-4F51-BE2C-8E65AF3CC973}"/>
              </a:ext>
            </a:extLst>
          </p:cNvPr>
          <p:cNvSpPr txBox="1"/>
          <p:nvPr/>
        </p:nvSpPr>
        <p:spPr>
          <a:xfrm>
            <a:off x="9045864" y="5988503"/>
            <a:ext cx="165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Education Years</a:t>
            </a:r>
          </a:p>
        </p:txBody>
      </p:sp>
    </p:spTree>
    <p:extLst>
      <p:ext uri="{BB962C8B-B14F-4D97-AF65-F5344CB8AC3E}">
        <p14:creationId xmlns:p14="http://schemas.microsoft.com/office/powerpoint/2010/main" val="102116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25CD-5B0D-4D6F-AF77-9AE73398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13733" cy="1450757"/>
          </a:xfrm>
        </p:spPr>
        <p:txBody>
          <a:bodyPr>
            <a:normAutofit/>
          </a:bodyPr>
          <a:lstStyle/>
          <a:p>
            <a:pPr lvl="1"/>
            <a:r>
              <a:rPr lang="en-AU" sz="6000" b="1" kern="1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Category variable with 2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110AC-C2A9-4A4C-9ED2-69CA1324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4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0A17A-9BCE-4B6B-BEE4-B808AC9B3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58" y="2197100"/>
            <a:ext cx="4929272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A5B273-EA16-4380-86CB-030340F7B1CE}"/>
              </a:ext>
            </a:extLst>
          </p:cNvPr>
          <p:cNvSpPr txBox="1"/>
          <p:nvPr/>
        </p:nvSpPr>
        <p:spPr>
          <a:xfrm>
            <a:off x="595448" y="1988881"/>
            <a:ext cx="42227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Question: </a:t>
            </a:r>
          </a:p>
          <a:p>
            <a:r>
              <a:rPr lang="en-AU" sz="3200" dirty="0"/>
              <a:t>Average income difference b/w men and women?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6245AA-C3AB-442E-9016-26C11E99AAEC}"/>
              </a:ext>
            </a:extLst>
          </p:cNvPr>
          <p:cNvSpPr/>
          <p:nvPr/>
        </p:nvSpPr>
        <p:spPr>
          <a:xfrm>
            <a:off x="5932645" y="2037834"/>
            <a:ext cx="1577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Income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57962E-1209-4110-AD1B-0006DD3F3390}"/>
              </a:ext>
            </a:extLst>
          </p:cNvPr>
          <p:cNvSpPr/>
          <p:nvPr/>
        </p:nvSpPr>
        <p:spPr>
          <a:xfrm>
            <a:off x="10100730" y="2094795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Men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F634B-591C-42B5-BCE8-287474EA48CE}"/>
              </a:ext>
            </a:extLst>
          </p:cNvPr>
          <p:cNvSpPr/>
          <p:nvPr/>
        </p:nvSpPr>
        <p:spPr>
          <a:xfrm>
            <a:off x="10100730" y="3105834"/>
            <a:ext cx="1659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Women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314168-AB34-49CA-95C5-9A0F43E16D70}"/>
                  </a:ext>
                </a:extLst>
              </p:cNvPr>
              <p:cNvSpPr txBox="1"/>
              <p:nvPr/>
            </p:nvSpPr>
            <p:spPr>
              <a:xfrm>
                <a:off x="595448" y="4794947"/>
                <a:ext cx="42227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/>
                  <a:t>Answer: </a:t>
                </a:r>
                <a14:m>
                  <m:oMath xmlns:m="http://schemas.openxmlformats.org/officeDocument/2006/math">
                    <m:r>
                      <a:rPr lang="en-AU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sz="40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314168-AB34-49CA-95C5-9A0F43E16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48" y="4794947"/>
                <a:ext cx="4222749" cy="707886"/>
              </a:xfrm>
              <a:prstGeom prst="rect">
                <a:avLst/>
              </a:prstGeom>
              <a:blipFill>
                <a:blip r:embed="rId4"/>
                <a:stretch>
                  <a:fillRect l="-5202" t="-15517" b="-362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58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6874-ED1E-2749-9377-23916890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Category variable with 2 categories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1E6A0-1F42-984D-850A-8E76E127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5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0AED6C-3D83-41D1-A49B-67FD3D6F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8238"/>
            <a:ext cx="12192000" cy="2919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16E2BF-B496-45BC-81D4-56DEC2D3091B}"/>
              </a:ext>
            </a:extLst>
          </p:cNvPr>
          <p:cNvSpPr txBox="1"/>
          <p:nvPr/>
        </p:nvSpPr>
        <p:spPr>
          <a:xfrm>
            <a:off x="8107137" y="4772025"/>
            <a:ext cx="3193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(“Women” is a baseline)</a:t>
            </a:r>
          </a:p>
        </p:txBody>
      </p:sp>
    </p:spTree>
    <p:extLst>
      <p:ext uri="{BB962C8B-B14F-4D97-AF65-F5344CB8AC3E}">
        <p14:creationId xmlns:p14="http://schemas.microsoft.com/office/powerpoint/2010/main" val="39524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07E-E3EC-4D51-ADA9-63A2238D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78A1-96C2-48A2-AC13-5832D25B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8FEEE-3DEC-497A-9A56-D082F29D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5796A-740E-45A1-BB23-5D3F78DD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1" y="510886"/>
            <a:ext cx="11892277" cy="53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1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07E-E3EC-4D51-ADA9-63A2238D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Category variable with 2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78A1-96C2-48A2-AC13-5832D25B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8FEEE-3DEC-497A-9A56-D082F29D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F6350-4658-4B87-85C2-0158F7E1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9694"/>
            <a:ext cx="11690350" cy="2711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7177C6-59D5-47F4-AE3E-E5B082BD5B9D}"/>
                  </a:ext>
                </a:extLst>
              </p:cNvPr>
              <p:cNvSpPr txBox="1"/>
              <p:nvPr/>
            </p:nvSpPr>
            <p:spPr>
              <a:xfrm>
                <a:off x="4087948" y="4898306"/>
                <a:ext cx="42227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solidFill>
                      <a:srgbClr val="FF0000"/>
                    </a:solidFill>
                  </a:rPr>
                  <a:t>Difference = </a:t>
                </a:r>
                <a14:m>
                  <m:oMath xmlns:m="http://schemas.openxmlformats.org/officeDocument/2006/math">
                    <m:r>
                      <a:rPr lang="en-AU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AU" sz="40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7177C6-59D5-47F4-AE3E-E5B082BD5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48" y="4898306"/>
                <a:ext cx="4222749" cy="707886"/>
              </a:xfrm>
              <a:prstGeom prst="rect">
                <a:avLst/>
              </a:prstGeom>
              <a:blipFill>
                <a:blip r:embed="rId3"/>
                <a:stretch>
                  <a:fillRect l="-5202" t="-15517" b="-362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20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07E-E3EC-4D51-ADA9-63A2238D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78A1-96C2-48A2-AC13-5832D25B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8FEEE-3DEC-497A-9A56-D082F29D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0815F-7599-4BCC-8853-6C722EB1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69" y="1966384"/>
            <a:ext cx="11682149" cy="4087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6E00A7-53C7-43C5-AE88-60AB92DA7BED}"/>
              </a:ext>
            </a:extLst>
          </p:cNvPr>
          <p:cNvSpPr/>
          <p:nvPr/>
        </p:nvSpPr>
        <p:spPr>
          <a:xfrm>
            <a:off x="3505200" y="5467350"/>
            <a:ext cx="5060950" cy="510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3DDB1-25C5-4A7A-8D08-EB4DDF16F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67" y="5575060"/>
            <a:ext cx="2699316" cy="4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0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07E-E3EC-4D51-ADA9-63A2238D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D78A1-96C2-48A2-AC13-5832D25BA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830" y="2078990"/>
                <a:ext cx="4435600" cy="4023360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AU" dirty="0"/>
                  <a:t>= Income when women have zero education</a:t>
                </a:r>
              </a:p>
              <a:p>
                <a14:m>
                  <m:oMath xmlns:m="http://schemas.openxmlformats.org/officeDocument/2006/math"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= Average income difference b/w M and W</a:t>
                </a:r>
              </a:p>
              <a:p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dirty="0"/>
                  <a:t>= the increase of income with additional education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2D78A1-96C2-48A2-AC13-5832D25BA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830" y="2078990"/>
                <a:ext cx="4435600" cy="4023360"/>
              </a:xfrm>
              <a:blipFill>
                <a:blip r:embed="rId2"/>
                <a:stretch>
                  <a:fillRect l="-3846" t="-4394" r="-42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8FEEE-3DEC-497A-9A56-D082F29D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378C-1164-434C-91C9-2959B950CD3F}" type="slidenum">
              <a:rPr lang="en-AU" smtClean="0"/>
              <a:t>9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3D3F14-E42B-46EF-84C3-26FA66E1A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58" y="2197100"/>
            <a:ext cx="4929272" cy="3905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81E1A0-008C-48E7-A997-AC75AB38720E}"/>
              </a:ext>
            </a:extLst>
          </p:cNvPr>
          <p:cNvSpPr/>
          <p:nvPr/>
        </p:nvSpPr>
        <p:spPr>
          <a:xfrm>
            <a:off x="5932645" y="2037834"/>
            <a:ext cx="1577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Income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1F0417-F28F-4348-814B-1CEE0FE96A27}"/>
              </a:ext>
            </a:extLst>
          </p:cNvPr>
          <p:cNvSpPr/>
          <p:nvPr/>
        </p:nvSpPr>
        <p:spPr>
          <a:xfrm>
            <a:off x="10100730" y="2094795"/>
            <a:ext cx="1050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748989-2B68-4B86-A93D-BAEEBFDF5497}"/>
              </a:ext>
            </a:extLst>
          </p:cNvPr>
          <p:cNvSpPr/>
          <p:nvPr/>
        </p:nvSpPr>
        <p:spPr>
          <a:xfrm>
            <a:off x="10100730" y="3105834"/>
            <a:ext cx="16593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600" dirty="0"/>
              <a:t>Women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1DB5E-3277-4D35-9C2E-78F5B7872C78}"/>
              </a:ext>
            </a:extLst>
          </p:cNvPr>
          <p:cNvSpPr txBox="1"/>
          <p:nvPr/>
        </p:nvSpPr>
        <p:spPr>
          <a:xfrm>
            <a:off x="7192180" y="5869799"/>
            <a:ext cx="1630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769709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2409</TotalTime>
  <Words>302</Words>
  <Application>Microsoft Office PowerPoint</Application>
  <PresentationFormat>Widescreen</PresentationFormat>
  <Paragraphs>77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Regression with Categorial X Variables</vt:lpstr>
      <vt:lpstr>Content</vt:lpstr>
      <vt:lpstr>Category variable with 2 categories</vt:lpstr>
      <vt:lpstr>Category variable with 2 categories</vt:lpstr>
      <vt:lpstr>Category variable with 2 categories</vt:lpstr>
      <vt:lpstr>PowerPoint Presentation</vt:lpstr>
      <vt:lpstr>Category variable with 2 categories</vt:lpstr>
      <vt:lpstr>Interpretation</vt:lpstr>
      <vt:lpstr>Interpretation</vt:lpstr>
      <vt:lpstr>What if Men (D=0), Women (D=1)?</vt:lpstr>
      <vt:lpstr>Category variable with 3 categories </vt:lpstr>
      <vt:lpstr>Category variable with 3 categories </vt:lpstr>
      <vt:lpstr>PowerPoint Presentation</vt:lpstr>
      <vt:lpstr>Category variable with 3 categories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 – Data Product using AI</dc:title>
  <dc:creator>Junbum Kwon</dc:creator>
  <cp:lastModifiedBy>Danica Yong</cp:lastModifiedBy>
  <cp:revision>92</cp:revision>
  <dcterms:created xsi:type="dcterms:W3CDTF">2018-07-25T06:11:26Z</dcterms:created>
  <dcterms:modified xsi:type="dcterms:W3CDTF">2019-02-22T06:52:13Z</dcterms:modified>
</cp:coreProperties>
</file>