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3" r:id="rId4"/>
    <p:sldId id="272" r:id="rId5"/>
    <p:sldId id="270" r:id="rId6"/>
    <p:sldId id="274" r:id="rId7"/>
    <p:sldId id="275" r:id="rId8"/>
    <p:sldId id="276" r:id="rId9"/>
    <p:sldId id="278" r:id="rId10"/>
    <p:sldId id="277" r:id="rId11"/>
    <p:sldId id="280" r:id="rId12"/>
    <p:sldId id="285" r:id="rId13"/>
    <p:sldId id="279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57" autoAdjust="0"/>
  </p:normalViewPr>
  <p:slideViewPr>
    <p:cSldViewPr snapToGrid="0">
      <p:cViewPr varScale="1">
        <p:scale>
          <a:sx n="89" d="100"/>
          <a:sy n="89" d="100"/>
        </p:scale>
        <p:origin x="-63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5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5F8A3-8A3D-4964-8D6E-1F06CF8D0003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3F21-44A2-4145-9114-CE7B9836E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2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361A6-A848-47C8-918E-A80CE896BF9B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493AE-D341-496D-8215-8087389C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0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93AE-D341-496D-8215-8087389C73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4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41099"/>
            <a:ext cx="12192000" cy="52929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257826"/>
            <a:ext cx="10992496" cy="622176"/>
          </a:xfrm>
        </p:spPr>
        <p:txBody>
          <a:bodyPr/>
          <a:lstStyle>
            <a:lvl1pPr algn="l">
              <a:defRPr b="1" baseline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defRPr>
            </a:lvl1pPr>
          </a:lstStyle>
          <a:p>
            <a:r>
              <a:rPr lang="en-US" dirty="0" smtClean="0"/>
              <a:t>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650806"/>
            <a:ext cx="8534400" cy="535593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Segoe UI Light"/>
                <a:ea typeface="微软雅黑" panose="020B0503020204020204" pitchFamily="34" charset="-122"/>
                <a:cs typeface="Segoe U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6401" y="6356685"/>
            <a:ext cx="1804025" cy="365125"/>
          </a:xfrm>
        </p:spPr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sz="quarter" idx="13" hasCustomPrompt="1"/>
          </p:nvPr>
        </p:nvSpPr>
        <p:spPr>
          <a:xfrm>
            <a:off x="609601" y="1482336"/>
            <a:ext cx="7252289" cy="31685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defRPr>
            </a:lvl1pPr>
          </a:lstStyle>
          <a:p>
            <a:pPr lvl="0"/>
            <a:r>
              <a:rPr kumimoji="1" lang="en-US" altLang="zh-CN" dirty="0" smtClean="0"/>
              <a:t>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404" y="6137819"/>
            <a:ext cx="1388533" cy="6542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内容占位符 14"/>
          <p:cNvSpPr>
            <a:spLocks noGrp="1"/>
          </p:cNvSpPr>
          <p:nvPr>
            <p:ph sz="quarter" idx="14" hasCustomPrompt="1"/>
          </p:nvPr>
        </p:nvSpPr>
        <p:spPr>
          <a:xfrm>
            <a:off x="609600" y="2938984"/>
            <a:ext cx="10992496" cy="316850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defRPr>
            </a:lvl1pPr>
          </a:lstStyle>
          <a:p>
            <a:pPr lvl="0"/>
            <a:r>
              <a:rPr kumimoji="1" lang="en-US" altLang="zh-CN" dirty="0" smtClean="0"/>
              <a:t>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 Team mission or your product definition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17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7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87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3" y="-2122"/>
            <a:ext cx="10463999" cy="82800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en-US" sz="3600" kern="1200" baseline="0" dirty="0">
                <a:solidFill>
                  <a:srgbClr val="00A600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-2122"/>
            <a:ext cx="1108363" cy="831272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109133" y="968375"/>
            <a:ext cx="10473267" cy="5272088"/>
          </a:xfrm>
        </p:spPr>
        <p:txBody>
          <a:bodyPr/>
          <a:lstStyle>
            <a:lvl1pPr marL="0" indent="0">
              <a:buNone/>
              <a:defRPr baseline="0">
                <a:solidFill>
                  <a:srgbClr val="00A600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1pPr>
            <a:lvl2pPr marL="285750" indent="-285750">
              <a:defRPr sz="2400" baseline="0">
                <a:solidFill>
                  <a:srgbClr val="929292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2pPr>
            <a:lvl3pPr marL="530225" indent="-228600">
              <a:defRPr sz="2000" baseline="0">
                <a:solidFill>
                  <a:srgbClr val="929292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3pPr>
            <a:lvl4pPr marL="812800" indent="-228600" defTabSz="885825">
              <a:defRPr sz="1800" baseline="0">
                <a:solidFill>
                  <a:srgbClr val="929292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4pPr>
            <a:lvl5pPr marL="1077913" indent="-228600">
              <a:defRPr sz="1800" baseline="0">
                <a:solidFill>
                  <a:srgbClr val="929292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8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52000" y="801686"/>
            <a:ext cx="6240000" cy="4680000"/>
          </a:xfrm>
          <a:prstGeom prst="rect">
            <a:avLst/>
          </a:prstGeom>
          <a:solidFill>
            <a:srgbClr val="00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 dirty="0"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98921" y="1475621"/>
            <a:ext cx="3693080" cy="3338285"/>
          </a:xfrm>
        </p:spPr>
        <p:txBody>
          <a:bodyPr anchor="b">
            <a:normAutofit/>
          </a:bodyPr>
          <a:lstStyle>
            <a:lvl1pPr marL="0" algn="l" defTabSz="457200" rtl="0" eaLnBrk="1" latinLnBrk="0" hangingPunct="1">
              <a:defRPr lang="en-US" sz="3200" kern="1200" baseline="0" dirty="0">
                <a:solidFill>
                  <a:schemeClr val="bg1"/>
                </a:solidFill>
                <a:latin typeface="Segoe Media Center Light"/>
                <a:ea typeface="微软雅黑" panose="020B0503020204020204" pitchFamily="34" charset="-122"/>
                <a:cs typeface="Segoe Media Center Light"/>
              </a:defRPr>
            </a:lvl1pPr>
          </a:lstStyle>
          <a:p>
            <a:r>
              <a:rPr lang="en-US" dirty="0" smtClean="0"/>
              <a:t>Input the title for this section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801687"/>
            <a:ext cx="5196115" cy="46800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929292"/>
                </a:solidFill>
                <a:latin typeface="Segoe Media Center Light"/>
                <a:cs typeface="Segoe Media Center Light"/>
              </a:defRPr>
            </a:lvl1pPr>
            <a:lvl2pPr marL="285750" indent="-285750">
              <a:defRPr sz="1600">
                <a:solidFill>
                  <a:srgbClr val="929292"/>
                </a:solidFill>
                <a:latin typeface="Segoe Media Center Light"/>
                <a:cs typeface="Segoe Media Center Light"/>
              </a:defRPr>
            </a:lvl2pPr>
            <a:lvl3pPr marL="530225" indent="-228600">
              <a:defRPr sz="1400">
                <a:solidFill>
                  <a:srgbClr val="929292"/>
                </a:solidFill>
                <a:latin typeface="Segoe Media Center Light"/>
                <a:cs typeface="Segoe Media Center Light"/>
              </a:defRPr>
            </a:lvl3pPr>
            <a:lvl4pPr marL="812800" indent="-228600" defTabSz="885825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4pPr>
            <a:lvl5pPr marL="1077913" indent="-228600">
              <a:defRPr sz="1200">
                <a:solidFill>
                  <a:srgbClr val="929292"/>
                </a:solidFill>
                <a:latin typeface="Segoe Media Center Light"/>
                <a:cs typeface="Segoe Media Center Ligh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52001" y="1330476"/>
            <a:ext cx="2917841" cy="415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28700" kern="1200" dirty="0">
                <a:solidFill>
                  <a:schemeClr val="bg1"/>
                </a:solidFill>
                <a:latin typeface="Segoe Media Center Light"/>
                <a:ea typeface="+mn-ea"/>
                <a:cs typeface="Segoe Media Center Light"/>
              </a:defRPr>
            </a:lvl1pPr>
          </a:lstStyle>
          <a:p>
            <a:endParaRPr lang="en-US" sz="287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952067" y="1073765"/>
            <a:ext cx="2546351" cy="3954680"/>
          </a:xfrm>
        </p:spPr>
        <p:txBody>
          <a:bodyPr>
            <a:noAutofit/>
          </a:bodyPr>
          <a:lstStyle>
            <a:lvl1pPr marL="0" indent="0">
              <a:buNone/>
              <a:defRPr sz="28700">
                <a:solidFill>
                  <a:schemeClr val="bg1"/>
                </a:solidFill>
                <a:latin typeface="Segoe Media Center Light"/>
                <a:cs typeface="Segoe Media Center Light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2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0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6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37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5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29FF-AA6C-46A7-8E40-575B455AEA8E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5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29FF-AA6C-46A7-8E40-575B455AEA8E}" type="datetimeFigureOut">
              <a:rPr lang="zh-CN" altLang="en-US" smtClean="0"/>
              <a:t>2014/5/28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F1EE-3D29-48F1-A62B-85733F137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5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Media Center Light"/>
          <a:ea typeface="+mj-ea"/>
          <a:cs typeface="Segoe Media Center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Media Center Light"/>
          <a:ea typeface="+mn-ea"/>
          <a:cs typeface="Segoe Media Center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server.baina.com:8080/#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7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准备工作</a:t>
            </a:r>
            <a:r>
              <a:rPr lang="en-US" altLang="zh-CN" dirty="0" smtClean="0"/>
              <a:t>(local)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9134" y="968375"/>
            <a:ext cx="9971242" cy="52720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复制文件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\\</a:t>
            </a:r>
            <a:r>
              <a:rPr lang="en-US" altLang="zh-CN" dirty="0"/>
              <a:t>share\MemberShare\dan </a:t>
            </a:r>
            <a:r>
              <a:rPr lang="en-US" altLang="zh-CN" dirty="0" err="1" smtClean="0"/>
              <a:t>liu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git_related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commit-id</a:t>
            </a:r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作用：</a:t>
            </a:r>
            <a:r>
              <a:rPr lang="zh-CN" altLang="en-US" dirty="0" smtClean="0"/>
              <a:t>在每一次提交之后生成一个</a:t>
            </a:r>
            <a:r>
              <a:rPr lang="en-US" altLang="zh-CN" dirty="0" smtClean="0"/>
              <a:t>commit-id</a:t>
            </a:r>
            <a:r>
              <a:rPr lang="zh-CN" altLang="en-US" dirty="0" smtClean="0"/>
              <a:t>添加到</a:t>
            </a:r>
            <a:r>
              <a:rPr lang="en-US" altLang="zh-CN" dirty="0" smtClean="0"/>
              <a:t>commit message</a:t>
            </a:r>
            <a:r>
              <a:rPr lang="zh-CN" altLang="en-US" dirty="0" smtClean="0"/>
              <a:t>末尾。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将文件复制到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/hooks/ 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exclude</a:t>
            </a:r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罗列在该文件中的所有文件或者文件夹，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将不去管理。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将文件复制到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/info/ </a:t>
            </a:r>
            <a:r>
              <a:rPr lang="zh-CN" altLang="en-US" dirty="0" smtClean="0"/>
              <a:t>目录下，或者直接修改该目录下已有的</a:t>
            </a:r>
            <a:r>
              <a:rPr lang="en-US" altLang="zh-CN" dirty="0" smtClean="0"/>
              <a:t>exclude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3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切换到开发分支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9134" y="968375"/>
            <a:ext cx="9971242" cy="52720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获取当前项目的所有分支信息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本地分支</a:t>
            </a:r>
            <a:endParaRPr lang="en-US" altLang="zh-CN" dirty="0" smtClean="0"/>
          </a:p>
          <a:p>
            <a:pPr marL="987425" lvl="2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所有分支（本地分支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远程分支）</a:t>
            </a:r>
            <a:endParaRPr lang="en-US" altLang="zh-CN" dirty="0" smtClean="0"/>
          </a:p>
          <a:p>
            <a:pPr marL="987425" lvl="2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-a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在当前节点新建分支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-b &lt;YOUR BRANCH NAME&gt;</a:t>
            </a:r>
          </a:p>
        </p:txBody>
      </p:sp>
    </p:spTree>
    <p:extLst>
      <p:ext uri="{BB962C8B-B14F-4D97-AF65-F5344CB8AC3E}">
        <p14:creationId xmlns:p14="http://schemas.microsoft.com/office/powerpoint/2010/main" val="22671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项目开发过程中的常用命令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9134" y="968375"/>
            <a:ext cx="9971242" cy="52720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查看当前项目的状态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-- .</a:t>
            </a:r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取消所有的本地修改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&lt;file&gt;</a:t>
            </a:r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取消单个文件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的修改</a:t>
            </a:r>
            <a:endParaRPr lang="en-US" altLang="zh-CN" dirty="0" smtClean="0"/>
          </a:p>
          <a:p>
            <a:pPr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32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本地提交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9134" y="968375"/>
            <a:ext cx="6195308" cy="527208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添加文件到暂存区域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-A (</a:t>
            </a:r>
            <a:r>
              <a:rPr lang="zh-CN" altLang="en-US" dirty="0" smtClean="0"/>
              <a:t>所有文件</a:t>
            </a:r>
            <a:r>
              <a:rPr lang="en-US" altLang="zh-CN" dirty="0" smtClean="0"/>
              <a:t>)</a:t>
            </a:r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&lt;file name&gt;(</a:t>
            </a:r>
            <a:r>
              <a:rPr lang="zh-CN" altLang="en-US" dirty="0" smtClean="0"/>
              <a:t>指定文件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将文件从暂存区域中移除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reset HEAD &lt;file name&gt;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提交到本地仓库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“&lt;commit message.&gt;”</a:t>
            </a:r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或者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,</a:t>
            </a:r>
            <a:r>
              <a:rPr lang="zh-CN" altLang="en-US" dirty="0" smtClean="0"/>
              <a:t>在之后的输入界面中输入内容。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更方便的用法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-a -m “&lt;commit message.&gt;”</a:t>
            </a:r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在只有文件被修改的情况下可以使用上述命令。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863" y="1066127"/>
            <a:ext cx="4762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更新本地仓库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9134" y="968375"/>
            <a:ext cx="9971242" cy="52720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作用</a:t>
            </a:r>
            <a:endParaRPr lang="en-US" altLang="zh-CN" dirty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在提交到远程仓库前同步远程仓库的代码，在本地解决可能的冲突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pull --rebase</a:t>
            </a:r>
          </a:p>
        </p:txBody>
      </p:sp>
    </p:spTree>
    <p:extLst>
      <p:ext uri="{BB962C8B-B14F-4D97-AF65-F5344CB8AC3E}">
        <p14:creationId xmlns:p14="http://schemas.microsoft.com/office/powerpoint/2010/main" val="34939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提交</a:t>
            </a:r>
            <a:r>
              <a:rPr lang="en-US" altLang="zh-CN" dirty="0" smtClean="0"/>
              <a:t>code review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9134" y="968375"/>
            <a:ext cx="9971242" cy="52720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作用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代码最终进入远程仓库之前的质量检查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origin </a:t>
            </a:r>
            <a:r>
              <a:rPr lang="en-US" altLang="zh-CN" dirty="0" err="1" smtClean="0"/>
              <a:t>HEAD:refs</a:t>
            </a:r>
            <a:r>
              <a:rPr lang="en-US" altLang="zh-CN" dirty="0" smtClean="0"/>
              <a:t>/for/&lt;branch name&gt;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>
                <a:hlinkClick r:id="rId3"/>
              </a:rPr>
              <a:t>http://codeserver.baina.com:8080</a:t>
            </a:r>
            <a:r>
              <a:rPr lang="en-US" altLang="zh-CN" dirty="0" smtClean="0">
                <a:hlinkClick r:id="rId3"/>
              </a:rPr>
              <a:t>/#/</a:t>
            </a:r>
            <a:r>
              <a:rPr lang="zh-CN" altLang="en-US" dirty="0" smtClean="0"/>
              <a:t>网页上进行</a:t>
            </a:r>
            <a:r>
              <a:rPr lang="en-US" altLang="zh-CN" dirty="0" smtClean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18048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远程仓库入库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9134" y="968375"/>
            <a:ext cx="9971242" cy="52720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代码提交者需要自查代码，自查通过之后，将本次提交标记为 </a:t>
            </a:r>
            <a:r>
              <a:rPr lang="en-US" altLang="zh-CN" dirty="0" smtClean="0"/>
              <a:t>verified.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review </a:t>
            </a:r>
            <a:r>
              <a:rPr lang="zh-CN" altLang="en-US" dirty="0" smtClean="0"/>
              <a:t>通过之后，</a:t>
            </a:r>
            <a:r>
              <a:rPr lang="en-US" altLang="zh-CN" dirty="0" smtClean="0"/>
              <a:t>reviewer</a:t>
            </a:r>
            <a:r>
              <a:rPr lang="zh-CN" altLang="en-US" dirty="0" smtClean="0"/>
              <a:t>将本次提交标记为 </a:t>
            </a:r>
            <a:r>
              <a:rPr lang="en-US" altLang="zh-CN" dirty="0" smtClean="0"/>
              <a:t>Looks good to me, approved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代码入库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34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9134" y="968375"/>
            <a:ext cx="9971242" cy="5272088"/>
          </a:xfrm>
        </p:spPr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To be continued...</a:t>
            </a:r>
          </a:p>
        </p:txBody>
      </p:sp>
    </p:spTree>
    <p:extLst>
      <p:ext uri="{BB962C8B-B14F-4D97-AF65-F5344CB8AC3E}">
        <p14:creationId xmlns:p14="http://schemas.microsoft.com/office/powerpoint/2010/main" val="7677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版本控制是一种记录一个或若干文件内容变化，以便将来查阅特定版本修订情况的系统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记录单位：</a:t>
            </a:r>
            <a:r>
              <a:rPr lang="en-US" altLang="zh-CN" dirty="0" smtClean="0"/>
              <a:t>commit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81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本地版本控制系统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采用简单的数据库来记录文件的历次更新差异，使用其他的数据结构来保存每次修改之间的差异。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459865"/>
            <a:ext cx="381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集中式版本控制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为了方便不同的开发者协同工作产生。</a:t>
            </a:r>
            <a:r>
              <a:rPr lang="en-US" altLang="zh-CN" dirty="0" smtClean="0"/>
              <a:t>CVS,SVN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有</a:t>
            </a:r>
            <a:r>
              <a:rPr lang="zh-CN" altLang="en-US" dirty="0"/>
              <a:t>一个单一的集中管理的服务器，保存所有文件的修订版本，而协同工作的人们都通过客户端连到这台服务器，取出最新的文件或者提交更新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124200"/>
            <a:ext cx="4762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分布式版本控制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git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9134" y="968375"/>
            <a:ext cx="5786698" cy="5272088"/>
          </a:xfrm>
        </p:spPr>
        <p:txBody>
          <a:bodyPr/>
          <a:lstStyle/>
          <a:p>
            <a:r>
              <a:rPr lang="zh-CN" altLang="en-US" dirty="0" smtClean="0"/>
              <a:t>每个客户端都保存一份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代码仓库的</a:t>
            </a:r>
            <a:r>
              <a:rPr lang="zh-CN" altLang="en-US" dirty="0" smtClean="0"/>
              <a:t>镜像。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831" y="941634"/>
            <a:ext cx="47625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9134" y="968375"/>
            <a:ext cx="9971242" cy="52720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直接记录文件的快照，而非文件的差异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近乎所有操作都在本地执行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时刻保持数据完整性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数据安全性的提升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7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之后的准备工作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9134" y="968375"/>
            <a:ext cx="9971242" cy="52720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用户信息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usr.name </a:t>
            </a:r>
            <a:r>
              <a:rPr lang="en-US" altLang="zh-CN" dirty="0" smtClean="0"/>
              <a:t>“&lt;YOUR NAME&gt;”</a:t>
            </a:r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“&lt;YOUR EMAIL&gt;”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差异分析工具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merge.tool</a:t>
            </a:r>
            <a:r>
              <a:rPr lang="en-US" altLang="zh-CN" dirty="0" smtClean="0"/>
              <a:t> kdiff3</a:t>
            </a:r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kdiff3</a:t>
            </a:r>
            <a:r>
              <a:rPr lang="zh-CN" altLang="en-US" dirty="0" smtClean="0"/>
              <a:t>安装文件：</a:t>
            </a:r>
            <a:endParaRPr lang="en-US" altLang="zh-CN" dirty="0" smtClean="0"/>
          </a:p>
          <a:p>
            <a:pPr marL="987425" lvl="2" indent="-457200">
              <a:buFont typeface="Arial" panose="020B0604020202020204" pitchFamily="34" charset="0"/>
              <a:buChar char="•"/>
            </a:pPr>
            <a:r>
              <a:rPr lang="en-US" altLang="zh-CN" dirty="0"/>
              <a:t>\\share\MemberShare\dan </a:t>
            </a:r>
            <a:r>
              <a:rPr lang="en-US" altLang="zh-CN" dirty="0" err="1"/>
              <a:t>liu</a:t>
            </a:r>
            <a:r>
              <a:rPr lang="en-US" altLang="zh-CN" dirty="0"/>
              <a:t>\</a:t>
            </a:r>
            <a:r>
              <a:rPr lang="en-US" altLang="zh-CN" dirty="0" err="1"/>
              <a:t>shared_installation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主要操作流程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9134" y="968375"/>
            <a:ext cx="9971242" cy="52720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开始使用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管理某个项目，或者获取到现有的已被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管理的项目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准备工作（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切换到开发分支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项目开发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本地提交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更新本地仓库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提交</a:t>
            </a:r>
            <a:r>
              <a:rPr lang="en-US" altLang="zh-CN" dirty="0" smtClean="0"/>
              <a:t>code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远程仓库入库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35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9134" y="968375"/>
            <a:ext cx="9971242" cy="52720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开始使用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管理项目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命令行切换到需要被管理的项目所在的文件夹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获取已被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管理的项目</a:t>
            </a:r>
            <a:endParaRPr lang="en-US" altLang="zh-CN" dirty="0" smtClean="0"/>
          </a:p>
          <a:p>
            <a:pPr marL="742950" lvl="1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clone &lt;</a:t>
            </a:r>
            <a:r>
              <a:rPr lang="zh-CN" altLang="en-US" dirty="0" smtClean="0"/>
              <a:t>远程项目的地址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620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lphin">
  <a:themeElements>
    <a:clrScheme name="Custom 7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BACC6"/>
      </a:accent1>
      <a:accent2>
        <a:srgbClr val="C83C3C"/>
      </a:accent2>
      <a:accent3>
        <a:srgbClr val="55B40A"/>
      </a:accent3>
      <a:accent4>
        <a:srgbClr val="FAB93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Dolphin Compression Proposal [只读]" id="{5C5A20CA-BF7F-43AE-8752-87111D90E823}" vid="{6734BC4A-1BC7-4B00-A8C3-0D48AC7F1A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Dolphin</Template>
  <TotalTime>2840</TotalTime>
  <Words>642</Words>
  <Application>Microsoft Office PowerPoint</Application>
  <PresentationFormat>Custom</PresentationFormat>
  <Paragraphs>110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Dolphin</vt:lpstr>
      <vt:lpstr>Git</vt:lpstr>
      <vt:lpstr>版本控制系统</vt:lpstr>
      <vt:lpstr>本地版本控制系统</vt:lpstr>
      <vt:lpstr>集中式版本控制系统</vt:lpstr>
      <vt:lpstr>分布式版本控制系统(git)</vt:lpstr>
      <vt:lpstr>Git的优势</vt:lpstr>
      <vt:lpstr>安装git之后的准备工作</vt:lpstr>
      <vt:lpstr>主要操作流程</vt:lpstr>
      <vt:lpstr>开始</vt:lpstr>
      <vt:lpstr>准备工作(local)</vt:lpstr>
      <vt:lpstr>切换到开发分支</vt:lpstr>
      <vt:lpstr>项目开发过程中的常用命令</vt:lpstr>
      <vt:lpstr>本地提交</vt:lpstr>
      <vt:lpstr>更新本地仓库</vt:lpstr>
      <vt:lpstr>提交code review</vt:lpstr>
      <vt:lpstr>远程仓库入库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Dolphin Browser Dev Team</dc:title>
  <dc:creator>胡继堂</dc:creator>
  <cp:lastModifiedBy>Dan Liu</cp:lastModifiedBy>
  <cp:revision>242</cp:revision>
  <dcterms:created xsi:type="dcterms:W3CDTF">2014-05-24T02:33:16Z</dcterms:created>
  <dcterms:modified xsi:type="dcterms:W3CDTF">2014-05-28T07:51:12Z</dcterms:modified>
</cp:coreProperties>
</file>