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0"/>
  </p:notesMasterIdLst>
  <p:sldIdLst>
    <p:sldId id="739" r:id="rId3"/>
    <p:sldId id="579" r:id="rId4"/>
    <p:sldId id="746" r:id="rId5"/>
    <p:sldId id="748" r:id="rId6"/>
    <p:sldId id="751" r:id="rId7"/>
    <p:sldId id="750" r:id="rId8"/>
    <p:sldId id="74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14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1752D"/>
    <a:srgbClr val="EAEAEA"/>
    <a:srgbClr val="DDDDDD"/>
    <a:srgbClr val="73BE38"/>
    <a:srgbClr val="000000"/>
    <a:srgbClr val="252525"/>
    <a:srgbClr val="0E0E0E"/>
    <a:srgbClr val="F2FFD4"/>
    <a:srgbClr val="17AAE3"/>
    <a:srgbClr val="43AAE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2360" autoAdjust="0"/>
  </p:normalViewPr>
  <p:slideViewPr>
    <p:cSldViewPr snapToGrid="0" snapToObjects="1">
      <p:cViewPr>
        <p:scale>
          <a:sx n="75" d="100"/>
          <a:sy n="75" d="100"/>
        </p:scale>
        <p:origin x="-1254" y="186"/>
      </p:cViewPr>
      <p:guideLst>
        <p:guide orient="horz" pos="3114"/>
        <p:guide pos="295"/>
      </p:guideLst>
    </p:cSldViewPr>
  </p:slideViewPr>
  <p:outlineViewPr>
    <p:cViewPr>
      <p:scale>
        <a:sx n="33" d="100"/>
        <a:sy n="33" d="100"/>
      </p:scale>
      <p:origin x="0" y="17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C5F15-C5DD-FB43-B511-C3AC48B76EA6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9E571-C2F2-2647-ABD8-7032D6113C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212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9E571-C2F2-2647-ABD8-7032D6113CE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5313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9E571-C2F2-2647-ABD8-7032D6113C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88996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9E571-C2F2-2647-ABD8-7032D6113C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88996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9E571-C2F2-2647-ABD8-7032D6113C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88996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9E571-C2F2-2647-ABD8-7032D6113C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8899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002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009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1233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8529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41099"/>
            <a:ext cx="9144000" cy="52929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09977"/>
            <a:ext cx="7772400" cy="1470025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  <a:latin typeface="Segoe Media Center Light"/>
                <a:cs typeface="Segoe Media Center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099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Segoe Media Center Light"/>
                <a:cs typeface="Segoe Media Center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144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2" y="-2122"/>
            <a:ext cx="7847999" cy="828000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defRPr lang="en-US" sz="3600" kern="1200" dirty="0">
                <a:solidFill>
                  <a:srgbClr val="00A600"/>
                </a:solidFill>
                <a:latin typeface="Segoe Media Center Light"/>
                <a:ea typeface="+mn-ea"/>
                <a:cs typeface="Segoe Media Center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-2122"/>
            <a:ext cx="831272" cy="831272"/>
          </a:xfrm>
          <a:prstGeom prst="rect">
            <a:avLst/>
          </a:prstGeom>
          <a:solidFill>
            <a:srgbClr val="00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31850" y="968375"/>
            <a:ext cx="7854950" cy="5272088"/>
          </a:xfrm>
        </p:spPr>
        <p:txBody>
          <a:bodyPr/>
          <a:lstStyle>
            <a:lvl1pPr marL="0" indent="0">
              <a:buNone/>
              <a:defRPr>
                <a:solidFill>
                  <a:srgbClr val="00A600"/>
                </a:solidFill>
                <a:latin typeface="Segoe Media Center Light"/>
                <a:cs typeface="Segoe Media Center Light"/>
              </a:defRPr>
            </a:lvl1pPr>
            <a:lvl2pPr marL="285750" indent="-285750">
              <a:defRPr sz="2400">
                <a:solidFill>
                  <a:srgbClr val="929292"/>
                </a:solidFill>
                <a:latin typeface="Segoe Media Center Light"/>
                <a:cs typeface="Segoe Media Center Light"/>
              </a:defRPr>
            </a:lvl2pPr>
            <a:lvl3pPr marL="530225" indent="-228600">
              <a:defRPr sz="2000">
                <a:solidFill>
                  <a:srgbClr val="929292"/>
                </a:solidFill>
                <a:latin typeface="Segoe Media Center Light"/>
                <a:cs typeface="Segoe Media Center Light"/>
              </a:defRPr>
            </a:lvl3pPr>
            <a:lvl4pPr marL="812800" indent="-228600" defTabSz="885825">
              <a:defRPr sz="1800">
                <a:solidFill>
                  <a:srgbClr val="929292"/>
                </a:solidFill>
                <a:latin typeface="Segoe Media Center Light"/>
                <a:cs typeface="Segoe Media Center Light"/>
              </a:defRPr>
            </a:lvl4pPr>
            <a:lvl5pPr marL="1077913" indent="-228600">
              <a:defRPr sz="1800">
                <a:solidFill>
                  <a:srgbClr val="929292"/>
                </a:solidFill>
                <a:latin typeface="Segoe Media Center Light"/>
                <a:cs typeface="Segoe Media Center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2676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464000" y="801686"/>
            <a:ext cx="4680000" cy="4680000"/>
          </a:xfrm>
          <a:prstGeom prst="rect">
            <a:avLst/>
          </a:prstGeom>
          <a:solidFill>
            <a:srgbClr val="00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74191" y="1475620"/>
            <a:ext cx="2769810" cy="3338285"/>
          </a:xfrm>
        </p:spPr>
        <p:txBody>
          <a:bodyPr anchor="b">
            <a:normAutofit/>
          </a:bodyPr>
          <a:lstStyle>
            <a:lvl1pPr marL="0" algn="l" defTabSz="457200" rtl="0" eaLnBrk="1" latinLnBrk="0" hangingPunct="1">
              <a:defRPr lang="en-US" sz="3200" kern="1200" baseline="0" dirty="0">
                <a:solidFill>
                  <a:schemeClr val="bg1"/>
                </a:solidFill>
                <a:latin typeface="Segoe Media Center Light"/>
                <a:ea typeface="+mn-ea"/>
                <a:cs typeface="Segoe Media Center Light"/>
              </a:defRPr>
            </a:lvl1pPr>
          </a:lstStyle>
          <a:p>
            <a:r>
              <a:rPr lang="en-US" dirty="0" smtClean="0"/>
              <a:t>Input the title for this section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801687"/>
            <a:ext cx="3897086" cy="4680000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929292"/>
                </a:solidFill>
                <a:latin typeface="Segoe Media Center Light"/>
                <a:cs typeface="Segoe Media Center Light"/>
              </a:defRPr>
            </a:lvl1pPr>
            <a:lvl2pPr marL="285750" indent="-285750">
              <a:defRPr sz="1600">
                <a:solidFill>
                  <a:srgbClr val="929292"/>
                </a:solidFill>
                <a:latin typeface="Segoe Media Center Light"/>
                <a:cs typeface="Segoe Media Center Light"/>
              </a:defRPr>
            </a:lvl2pPr>
            <a:lvl3pPr marL="530225" indent="-228600">
              <a:defRPr sz="1400">
                <a:solidFill>
                  <a:srgbClr val="929292"/>
                </a:solidFill>
                <a:latin typeface="Segoe Media Center Light"/>
                <a:cs typeface="Segoe Media Center Light"/>
              </a:defRPr>
            </a:lvl3pPr>
            <a:lvl4pPr marL="812800" indent="-228600" defTabSz="885825">
              <a:defRPr sz="1200">
                <a:solidFill>
                  <a:srgbClr val="929292"/>
                </a:solidFill>
                <a:latin typeface="Segoe Media Center Light"/>
                <a:cs typeface="Segoe Media Center Light"/>
              </a:defRPr>
            </a:lvl4pPr>
            <a:lvl5pPr marL="1077913" indent="-228600">
              <a:defRPr sz="1200">
                <a:solidFill>
                  <a:srgbClr val="929292"/>
                </a:solidFill>
                <a:latin typeface="Segoe Media Center Light"/>
                <a:cs typeface="Segoe Media Center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464000" y="1330476"/>
            <a:ext cx="2188381" cy="415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algn="ctr" defTabSz="457200" rtl="0" eaLnBrk="1" latinLnBrk="0" hangingPunct="1">
              <a:spcBef>
                <a:spcPct val="0"/>
              </a:spcBef>
              <a:buNone/>
              <a:defRPr lang="en-US" sz="28700" kern="1200" dirty="0">
                <a:solidFill>
                  <a:schemeClr val="bg1"/>
                </a:solidFill>
                <a:latin typeface="Segoe Media Center Light"/>
                <a:ea typeface="+mn-ea"/>
                <a:cs typeface="Segoe Media Center Light"/>
              </a:defRPr>
            </a:lvl1pPr>
          </a:lstStyle>
          <a:p>
            <a:endParaRPr dirty="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464050" y="1073765"/>
            <a:ext cx="1909763" cy="3954680"/>
          </a:xfrm>
        </p:spPr>
        <p:txBody>
          <a:bodyPr>
            <a:noAutofit/>
          </a:bodyPr>
          <a:lstStyle>
            <a:lvl1pPr marL="0" indent="0">
              <a:buNone/>
              <a:defRPr sz="28700">
                <a:solidFill>
                  <a:schemeClr val="bg1"/>
                </a:solidFill>
                <a:latin typeface="Segoe Media Center Light"/>
                <a:cs typeface="Segoe Media Center Light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3490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6565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7526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9420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973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2" y="-2122"/>
            <a:ext cx="7847999" cy="828000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defRPr lang="en-US" sz="3600" kern="1200" dirty="0">
                <a:solidFill>
                  <a:srgbClr val="00A600"/>
                </a:solidFill>
                <a:latin typeface="Segoe Media Center Light"/>
                <a:ea typeface="+mn-ea"/>
                <a:cs typeface="Segoe Media Center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-2122"/>
            <a:ext cx="831272" cy="831272"/>
          </a:xfrm>
          <a:prstGeom prst="rect">
            <a:avLst/>
          </a:prstGeom>
          <a:solidFill>
            <a:srgbClr val="00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31850" y="968375"/>
            <a:ext cx="7854950" cy="5272088"/>
          </a:xfrm>
        </p:spPr>
        <p:txBody>
          <a:bodyPr/>
          <a:lstStyle>
            <a:lvl1pPr marL="0" indent="0">
              <a:buNone/>
              <a:defRPr>
                <a:solidFill>
                  <a:srgbClr val="00A600"/>
                </a:solidFill>
                <a:latin typeface="Segoe Media Center Light"/>
                <a:cs typeface="Segoe Media Center Light"/>
              </a:defRPr>
            </a:lvl1pPr>
            <a:lvl2pPr marL="285750" indent="-285750">
              <a:defRPr sz="2400">
                <a:solidFill>
                  <a:srgbClr val="929292"/>
                </a:solidFill>
                <a:latin typeface="Segoe Media Center Light"/>
                <a:cs typeface="Segoe Media Center Light"/>
              </a:defRPr>
            </a:lvl2pPr>
            <a:lvl3pPr marL="530225" indent="-228600">
              <a:defRPr sz="2000">
                <a:solidFill>
                  <a:srgbClr val="929292"/>
                </a:solidFill>
                <a:latin typeface="Segoe Media Center Light"/>
                <a:cs typeface="Segoe Media Center Light"/>
              </a:defRPr>
            </a:lvl3pPr>
            <a:lvl4pPr marL="812800" indent="-228600" defTabSz="885825">
              <a:defRPr sz="1800">
                <a:solidFill>
                  <a:srgbClr val="929292"/>
                </a:solidFill>
                <a:latin typeface="Segoe Media Center Light"/>
                <a:cs typeface="Segoe Media Center Light"/>
              </a:defRPr>
            </a:lvl4pPr>
            <a:lvl5pPr marL="1077913" indent="-228600">
              <a:defRPr sz="1800">
                <a:solidFill>
                  <a:srgbClr val="929292"/>
                </a:solidFill>
                <a:latin typeface="Segoe Media Center Light"/>
                <a:cs typeface="Segoe Media Center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49243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79829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1078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6115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8511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85132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41099"/>
            <a:ext cx="9144000" cy="52929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257826"/>
            <a:ext cx="8244372" cy="622176"/>
          </a:xfrm>
        </p:spPr>
        <p:txBody>
          <a:bodyPr/>
          <a:lstStyle>
            <a:lvl1pPr algn="l">
              <a:defRPr b="1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 smtClean="0"/>
              <a:t>Enter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650806"/>
            <a:ext cx="6400800" cy="53559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 Light"/>
                <a:cs typeface="Segoe U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Enter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356684"/>
            <a:ext cx="1353019" cy="365125"/>
          </a:xfrm>
        </p:spPr>
        <p:txBody>
          <a:bodyPr/>
          <a:lstStyle/>
          <a:p>
            <a:fld id="{47F59D54-7678-B24A-9FEA-16F9E6449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3" hasCustomPrompt="1"/>
          </p:nvPr>
        </p:nvSpPr>
        <p:spPr>
          <a:xfrm>
            <a:off x="457200" y="1482336"/>
            <a:ext cx="5439217" cy="3168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kumimoji="1" lang="en-US" altLang="zh-CN" dirty="0" smtClean="0"/>
              <a:t>Enter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Series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50053" y="6137818"/>
            <a:ext cx="1041400" cy="65421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内容占位符 14"/>
          <p:cNvSpPr>
            <a:spLocks noGrp="1"/>
          </p:cNvSpPr>
          <p:nvPr>
            <p:ph sz="quarter" idx="14" hasCustomPrompt="1"/>
          </p:nvPr>
        </p:nvSpPr>
        <p:spPr>
          <a:xfrm>
            <a:off x="457200" y="2938984"/>
            <a:ext cx="8244372" cy="31685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kumimoji="1" lang="en-US" altLang="zh-CN" dirty="0" smtClean="0"/>
              <a:t>Enter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 Team mission or your product definition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4840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464000" y="801686"/>
            <a:ext cx="4680000" cy="4680000"/>
          </a:xfrm>
          <a:prstGeom prst="rect">
            <a:avLst/>
          </a:prstGeom>
          <a:solidFill>
            <a:srgbClr val="00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74191" y="1475620"/>
            <a:ext cx="2769810" cy="3338285"/>
          </a:xfrm>
        </p:spPr>
        <p:txBody>
          <a:bodyPr anchor="b">
            <a:normAutofit/>
          </a:bodyPr>
          <a:lstStyle>
            <a:lvl1pPr marL="0" algn="l" defTabSz="457200" rtl="0" eaLnBrk="1" latinLnBrk="0" hangingPunct="1">
              <a:defRPr lang="en-US" sz="3200" kern="1200" baseline="0" dirty="0">
                <a:solidFill>
                  <a:schemeClr val="bg1"/>
                </a:solidFill>
                <a:latin typeface="Segoe Media Center Light"/>
                <a:ea typeface="+mn-ea"/>
                <a:cs typeface="Segoe Media Center Light"/>
              </a:defRPr>
            </a:lvl1pPr>
          </a:lstStyle>
          <a:p>
            <a:r>
              <a:rPr lang="en-US" dirty="0" smtClean="0"/>
              <a:t>Input the title for this section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801687"/>
            <a:ext cx="3897086" cy="4680000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929292"/>
                </a:solidFill>
                <a:latin typeface="Segoe Media Center Light"/>
                <a:cs typeface="Segoe Media Center Light"/>
              </a:defRPr>
            </a:lvl1pPr>
            <a:lvl2pPr marL="285750" indent="-285750">
              <a:defRPr sz="1600">
                <a:solidFill>
                  <a:srgbClr val="929292"/>
                </a:solidFill>
                <a:latin typeface="Segoe Media Center Light"/>
                <a:cs typeface="Segoe Media Center Light"/>
              </a:defRPr>
            </a:lvl2pPr>
            <a:lvl3pPr marL="530225" indent="-228600">
              <a:defRPr sz="1400">
                <a:solidFill>
                  <a:srgbClr val="929292"/>
                </a:solidFill>
                <a:latin typeface="Segoe Media Center Light"/>
                <a:cs typeface="Segoe Media Center Light"/>
              </a:defRPr>
            </a:lvl3pPr>
            <a:lvl4pPr marL="812800" indent="-228600" defTabSz="885825">
              <a:defRPr sz="1200">
                <a:solidFill>
                  <a:srgbClr val="929292"/>
                </a:solidFill>
                <a:latin typeface="Segoe Media Center Light"/>
                <a:cs typeface="Segoe Media Center Light"/>
              </a:defRPr>
            </a:lvl4pPr>
            <a:lvl5pPr marL="1077913" indent="-228600">
              <a:defRPr sz="1200">
                <a:solidFill>
                  <a:srgbClr val="929292"/>
                </a:solidFill>
                <a:latin typeface="Segoe Media Center Light"/>
                <a:cs typeface="Segoe Media Center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464000" y="1330476"/>
            <a:ext cx="2188381" cy="415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algn="ctr" defTabSz="457200" rtl="0" eaLnBrk="1" latinLnBrk="0" hangingPunct="1">
              <a:spcBef>
                <a:spcPct val="0"/>
              </a:spcBef>
              <a:buNone/>
              <a:defRPr lang="en-US" sz="28700" kern="1200" dirty="0">
                <a:solidFill>
                  <a:schemeClr val="bg1"/>
                </a:solidFill>
                <a:latin typeface="Segoe Media Center Light"/>
                <a:ea typeface="+mn-ea"/>
                <a:cs typeface="Segoe Media Center Light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464050" y="1073765"/>
            <a:ext cx="1909763" cy="3954680"/>
          </a:xfrm>
        </p:spPr>
        <p:txBody>
          <a:bodyPr>
            <a:noAutofit/>
          </a:bodyPr>
          <a:lstStyle>
            <a:lvl1pPr marL="0" indent="0">
              <a:buNone/>
              <a:defRPr sz="28700">
                <a:solidFill>
                  <a:schemeClr val="bg1"/>
                </a:solidFill>
                <a:latin typeface="Segoe Media Center Light"/>
                <a:cs typeface="Segoe Media Center Light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606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414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9520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379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012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258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211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9945C-6D4D-B840-ACD0-A260C778347B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9D54-7678-B24A-9FEA-16F9E64496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413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976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Media Center Light"/>
          <a:ea typeface="+mj-ea"/>
          <a:cs typeface="Segoe Media Center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Segoe Media Center Light"/>
          <a:ea typeface="+mn-ea"/>
          <a:cs typeface="Segoe Media Center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Segoe Media Center Light"/>
          <a:ea typeface="+mn-ea"/>
          <a:cs typeface="Segoe Media Center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 Media Center Light"/>
          <a:ea typeface="+mn-ea"/>
          <a:cs typeface="Segoe Media Center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Segoe Media Center Light"/>
          <a:ea typeface="+mn-ea"/>
          <a:cs typeface="Segoe Media Center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Segoe Media Center Light"/>
          <a:ea typeface="+mn-ea"/>
          <a:cs typeface="Segoe Media Center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57200" y="1799186"/>
            <a:ext cx="8244372" cy="1139798"/>
          </a:xfrm>
        </p:spPr>
        <p:txBody>
          <a:bodyPr>
            <a:noAutofit/>
          </a:bodyPr>
          <a:lstStyle/>
          <a:p>
            <a:r>
              <a:rPr kumimoji="1" lang="en-US" altLang="zh-CN" sz="3600" dirty="0" smtClean="0">
                <a:latin typeface="Segoe Media Center Light"/>
                <a:cs typeface="Segoe Media Center Light"/>
              </a:rPr>
              <a:t/>
            </a:r>
            <a:br>
              <a:rPr kumimoji="1" lang="en-US" altLang="zh-CN" sz="3600" dirty="0" smtClean="0">
                <a:latin typeface="Segoe Media Center Light"/>
                <a:cs typeface="Segoe Media Center Light"/>
              </a:rPr>
            </a:br>
            <a:r>
              <a:rPr kumimoji="1" lang="en-US" altLang="zh-CN" sz="3600" dirty="0" smtClean="0">
                <a:latin typeface="Segoe Media Center Light"/>
                <a:cs typeface="Segoe Media Center Light"/>
              </a:rPr>
              <a:t>Server Test </a:t>
            </a:r>
            <a:r>
              <a:rPr kumimoji="1" lang="en-US" altLang="zh-CN" sz="3600" dirty="0">
                <a:latin typeface="Segoe Media Center Light"/>
                <a:cs typeface="Segoe Media Center Light"/>
              </a:rPr>
              <a:t>Team</a:t>
            </a:r>
            <a:r>
              <a:rPr kumimoji="1" lang="zh-CN" altLang="en-US" sz="3600" dirty="0">
                <a:latin typeface="Segoe Media Center Light"/>
                <a:cs typeface="Segoe Media Center Light"/>
              </a:rPr>
              <a:t/>
            </a:r>
            <a:br>
              <a:rPr kumimoji="1" lang="zh-CN" altLang="en-US" sz="3600" dirty="0">
                <a:latin typeface="Segoe Media Center Light"/>
                <a:cs typeface="Segoe Media Center Light"/>
              </a:rPr>
            </a:br>
            <a:endParaRPr kumimoji="1" lang="zh-CN" altLang="en-US" sz="3600" dirty="0">
              <a:latin typeface="Segoe Media Center Light"/>
              <a:cs typeface="Segoe Media Center Light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mtClean="0">
                <a:latin typeface="Segoe Media Center Light"/>
                <a:cs typeface="Segoe Media Center Light"/>
              </a:rPr>
              <a:t>Jun Yuan</a:t>
            </a:r>
            <a:endParaRPr kumimoji="1" lang="en-US" altLang="zh-CN" dirty="0" smtClean="0">
              <a:latin typeface="Segoe Media Center Light"/>
              <a:cs typeface="Segoe Media Center Ligh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egoe Media Center Light"/>
                <a:cs typeface="Segoe Media Center Light"/>
              </a:rPr>
              <a:t>Test Team </a:t>
            </a:r>
            <a:r>
              <a:rPr kumimoji="1" lang="zh-CN" altLang="en-US" dirty="0" smtClean="0">
                <a:latin typeface="Segoe Media Center Light"/>
                <a:cs typeface="Segoe Media Center Light"/>
              </a:rPr>
              <a:t>持续改进周会</a:t>
            </a:r>
            <a:endParaRPr kumimoji="1" lang="zh-CN" altLang="en-US" dirty="0">
              <a:latin typeface="Segoe Media Center Light"/>
              <a:cs typeface="Segoe Media Center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24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2077" y="2394561"/>
            <a:ext cx="3306871" cy="1277653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zh-CN" dirty="0"/>
              <a:t>Issues </a:t>
            </a:r>
            <a:r>
              <a:rPr lang="en-US" altLang="zh-CN" dirty="0" smtClean="0"/>
              <a:t>&amp;</a:t>
            </a:r>
            <a:br>
              <a:rPr lang="en-US" altLang="zh-CN" dirty="0" smtClean="0"/>
            </a:br>
            <a:r>
              <a:rPr lang="en-US" altLang="zh-CN" dirty="0" smtClean="0"/>
              <a:t>Solutions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274482" y="1073765"/>
            <a:ext cx="1537595" cy="2834356"/>
          </a:xfrm>
        </p:spPr>
        <p:txBody>
          <a:bodyPr/>
          <a:lstStyle/>
          <a:p>
            <a:r>
              <a:rPr lang="en-US" altLang="zh-CN" sz="20000" dirty="0" smtClean="0"/>
              <a:t>1</a:t>
            </a:r>
            <a:endParaRPr lang="en-US" sz="20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36927" y="3672214"/>
            <a:ext cx="4131500" cy="1012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3200" kern="1200" baseline="0" dirty="0">
                <a:solidFill>
                  <a:schemeClr val="bg1"/>
                </a:solidFill>
                <a:latin typeface="Segoe Media Center Light"/>
                <a:ea typeface="+mn-ea"/>
                <a:cs typeface="Segoe Media Center Light"/>
              </a:defRPr>
            </a:lvl1pPr>
          </a:lstStyle>
          <a:p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4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Solutions</a:t>
            </a:r>
            <a:endParaRPr kumimoji="1"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60456396"/>
              </p:ext>
            </p:extLst>
          </p:nvPr>
        </p:nvGraphicFramePr>
        <p:xfrm>
          <a:off x="0" y="2451100"/>
          <a:ext cx="9144000" cy="3231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3248"/>
                <a:gridCol w="2610752"/>
              </a:tblGrid>
              <a:tr h="558798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Solutions</a:t>
                      </a:r>
                      <a:endParaRPr lang="zh-CN" altLang="en-US" sz="2800" dirty="0"/>
                    </a:p>
                  </a:txBody>
                  <a:tcPr>
                    <a:lnB w="381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Plan</a:t>
                      </a:r>
                      <a:endParaRPr lang="zh-CN" altLang="en-US" sz="2800" dirty="0" smtClean="0"/>
                    </a:p>
                  </a:txBody>
                  <a:tcPr>
                    <a:lnB w="38100" cmpd="sng">
                      <a:noFill/>
                    </a:lnB>
                    <a:solidFill>
                      <a:srgbClr val="00B050"/>
                    </a:solidFill>
                  </a:tcPr>
                </a:tc>
              </a:tr>
              <a:tr h="65120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dirty="0" smtClean="0"/>
                        <a:t>文本用例模板和自动化文档</a:t>
                      </a:r>
                      <a:r>
                        <a:rPr lang="en-US" altLang="zh-CN" sz="1800" dirty="0" smtClean="0"/>
                        <a:t>(wiki)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2014/8/20 --</a:t>
                      </a:r>
                      <a:r>
                        <a:rPr lang="en-US" altLang="zh-CN" sz="1800" baseline="0" dirty="0" smtClean="0"/>
                        <a:t> </a:t>
                      </a:r>
                      <a:r>
                        <a:rPr lang="en-US" altLang="zh-CN" sz="1800" dirty="0" smtClean="0"/>
                        <a:t>2014/8/29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389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dirty="0" smtClean="0"/>
                        <a:t>服务器测试用例设计思路</a:t>
                      </a:r>
                      <a:r>
                        <a:rPr lang="en-US" altLang="zh-CN" sz="1800" dirty="0" smtClean="0"/>
                        <a:t>(wiki)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2014/8/29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389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dirty="0" smtClean="0"/>
                        <a:t>线上问题改进会</a:t>
                      </a:r>
                      <a:endParaRPr lang="en-US" altLang="zh-CN" sz="18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每月</a:t>
                      </a:r>
                      <a:endParaRPr lang="en-US" altLang="zh-CN" sz="18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389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dirty="0" smtClean="0"/>
                        <a:t>组内周会增加自动化</a:t>
                      </a:r>
                      <a:r>
                        <a:rPr lang="en-US" altLang="zh-CN" sz="1800" dirty="0" smtClean="0"/>
                        <a:t>review</a:t>
                      </a:r>
                      <a:r>
                        <a:rPr lang="zh-CN" altLang="en-US" sz="1800" dirty="0" smtClean="0"/>
                        <a:t>环节</a:t>
                      </a:r>
                      <a:endParaRPr lang="en-US" altLang="zh-CN" sz="18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每周</a:t>
                      </a:r>
                      <a:endParaRPr lang="en-US" altLang="zh-CN" sz="18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250132" y="1143000"/>
            <a:ext cx="69888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Issue-1 </a:t>
            </a:r>
            <a:r>
              <a:rPr lang="zh-CN" altLang="en-US" b="1" dirty="0" smtClean="0"/>
              <a:t>：测试用例问题</a:t>
            </a:r>
            <a:endParaRPr lang="en-US" altLang="zh-CN" b="1" dirty="0"/>
          </a:p>
          <a:p>
            <a:r>
              <a:rPr lang="zh-CN" altLang="en-US" sz="1600" dirty="0" smtClean="0"/>
              <a:t>①测试用例管理混乱</a:t>
            </a:r>
            <a:endParaRPr lang="en-US" altLang="zh-CN" sz="1600" dirty="0" smtClean="0"/>
          </a:p>
          <a:p>
            <a:r>
              <a:rPr lang="zh-CN" altLang="en-US" sz="1600" dirty="0" smtClean="0"/>
              <a:t>②用例设计质量不齐</a:t>
            </a:r>
            <a:endParaRPr lang="en-US" altLang="zh-CN" sz="1600" dirty="0" smtClean="0"/>
          </a:p>
          <a:p>
            <a:r>
              <a:rPr lang="zh-CN" altLang="en-US" sz="1600" dirty="0" smtClean="0"/>
              <a:t>③自动化用例缺乏</a:t>
            </a:r>
            <a:r>
              <a:rPr lang="en-US" altLang="zh-CN" sz="1600" dirty="0" smtClean="0"/>
              <a:t>review</a:t>
            </a:r>
            <a:endParaRPr lang="en-US" altLang="zh-CN" sz="1600" dirty="0"/>
          </a:p>
        </p:txBody>
      </p:sp>
    </p:spTree>
    <p:extLst>
      <p:ext uri="{BB962C8B-B14F-4D97-AF65-F5344CB8AC3E}">
        <p14:creationId xmlns="" xmlns:p14="http://schemas.microsoft.com/office/powerpoint/2010/main" val="17953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Solutions</a:t>
            </a:r>
            <a:endParaRPr kumimoji="1"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250132" y="1143000"/>
            <a:ext cx="69888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Issue-2 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Bug</a:t>
            </a:r>
            <a:r>
              <a:rPr lang="zh-CN" altLang="en-US" b="1" dirty="0" smtClean="0"/>
              <a:t>质量不高</a:t>
            </a:r>
            <a:endParaRPr lang="en-US" altLang="zh-CN" b="1" dirty="0"/>
          </a:p>
          <a:p>
            <a:r>
              <a:rPr lang="zh-CN" altLang="en-US" sz="1600" dirty="0" smtClean="0"/>
              <a:t>①问题描述粗糙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缺乏分析结论</a:t>
            </a:r>
            <a:endParaRPr lang="en-US" altLang="zh-CN" sz="1600" dirty="0" smtClean="0"/>
          </a:p>
          <a:p>
            <a:r>
              <a:rPr lang="zh-CN" altLang="en-US" sz="1600" dirty="0" smtClean="0"/>
              <a:t>②定位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比例不高</a:t>
            </a:r>
            <a:endParaRPr lang="en-US" altLang="zh-CN" sz="1600" dirty="0" smtClean="0"/>
          </a:p>
          <a:p>
            <a:r>
              <a:rPr lang="zh-CN" altLang="en-US" sz="1600" dirty="0" smtClean="0"/>
              <a:t>③没有调动提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的积极性</a:t>
            </a:r>
            <a:endParaRPr lang="en-US" altLang="zh-CN" sz="1600" dirty="0"/>
          </a:p>
        </p:txBody>
      </p:sp>
    </p:spTree>
    <p:extLst>
      <p:ext uri="{BB962C8B-B14F-4D97-AF65-F5344CB8AC3E}">
        <p14:creationId xmlns="" xmlns:p14="http://schemas.microsoft.com/office/powerpoint/2010/main" val="31772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Solutions</a:t>
            </a:r>
            <a:endParaRPr kumimoji="1"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63032608"/>
              </p:ext>
            </p:extLst>
          </p:nvPr>
        </p:nvGraphicFramePr>
        <p:xfrm>
          <a:off x="0" y="1917700"/>
          <a:ext cx="9144000" cy="2768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3248"/>
                <a:gridCol w="2610752"/>
              </a:tblGrid>
              <a:tr h="558798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Solutions</a:t>
                      </a:r>
                      <a:endParaRPr lang="zh-CN" altLang="en-US" sz="2800" dirty="0"/>
                    </a:p>
                  </a:txBody>
                  <a:tcPr>
                    <a:lnB w="381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Plan</a:t>
                      </a:r>
                      <a:endParaRPr lang="zh-CN" altLang="en-US" sz="2800" dirty="0" smtClean="0"/>
                    </a:p>
                  </a:txBody>
                  <a:tcPr>
                    <a:lnB w="38100" cmpd="sng">
                      <a:noFill/>
                    </a:lnB>
                    <a:solidFill>
                      <a:srgbClr val="00B050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dirty="0" smtClean="0"/>
                        <a:t>问题描述规范</a:t>
                      </a:r>
                      <a:r>
                        <a:rPr lang="en-US" altLang="zh-CN" sz="1800" dirty="0" smtClean="0"/>
                        <a:t>(wiki)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2014/9/05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dirty="0" smtClean="0"/>
                        <a:t>将</a:t>
                      </a:r>
                      <a:r>
                        <a:rPr lang="en-US" altLang="zh-CN" sz="1800" dirty="0" smtClean="0"/>
                        <a:t>Bug</a:t>
                      </a:r>
                      <a:r>
                        <a:rPr lang="zh-CN" altLang="en-US" sz="1800" dirty="0" smtClean="0"/>
                        <a:t>数量和定位比例作为考核</a:t>
                      </a:r>
                      <a:r>
                        <a:rPr lang="en-US" altLang="zh-CN" sz="1800" dirty="0" smtClean="0"/>
                        <a:t>KPI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长期</a:t>
                      </a:r>
                      <a:endParaRPr lang="en-US" altLang="zh-CN" sz="18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dirty="0" smtClean="0"/>
                        <a:t>组内周会增加典型问题分析环节</a:t>
                      </a:r>
                      <a:endParaRPr lang="en-US" altLang="zh-CN" sz="18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每周</a:t>
                      </a:r>
                      <a:endParaRPr lang="en-US" altLang="zh-CN" sz="18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dirty="0" smtClean="0"/>
                        <a:t>每月或者每季度评出最优</a:t>
                      </a:r>
                      <a:r>
                        <a:rPr lang="en-US" altLang="zh-CN" sz="1800" dirty="0" smtClean="0"/>
                        <a:t>Bug</a:t>
                      </a:r>
                      <a:r>
                        <a:rPr lang="zh-CN" altLang="en-US" sz="1800" dirty="0" smtClean="0"/>
                        <a:t>给予奖励</a:t>
                      </a:r>
                      <a:endParaRPr lang="en-US" altLang="zh-CN" sz="18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每月</a:t>
                      </a:r>
                      <a:r>
                        <a:rPr lang="en-US" altLang="zh-CN" sz="1800" dirty="0" smtClean="0"/>
                        <a:t>/</a:t>
                      </a:r>
                      <a:r>
                        <a:rPr lang="zh-CN" altLang="en-US" sz="1800" dirty="0" smtClean="0"/>
                        <a:t>每季度</a:t>
                      </a:r>
                      <a:endParaRPr lang="en-US" altLang="zh-CN" sz="18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708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Solutions</a:t>
            </a:r>
            <a:endParaRPr kumimoji="1" lang="zh-CN" altLang="en-US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25199814"/>
              </p:ext>
            </p:extLst>
          </p:nvPr>
        </p:nvGraphicFramePr>
        <p:xfrm>
          <a:off x="0" y="2279652"/>
          <a:ext cx="9144000" cy="2768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5400"/>
                <a:gridCol w="2768600"/>
              </a:tblGrid>
              <a:tr h="558798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Solutions</a:t>
                      </a:r>
                      <a:endParaRPr lang="zh-CN" altLang="en-US" sz="2800" dirty="0"/>
                    </a:p>
                  </a:txBody>
                  <a:tcPr>
                    <a:lnB w="381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Plan</a:t>
                      </a:r>
                      <a:endParaRPr lang="zh-CN" altLang="en-US" sz="2800" dirty="0" smtClean="0"/>
                    </a:p>
                  </a:txBody>
                  <a:tcPr>
                    <a:lnB w="38100" cmpd="sng">
                      <a:noFill/>
                    </a:lnB>
                    <a:solidFill>
                      <a:srgbClr val="00B050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dirty="0" smtClean="0"/>
                        <a:t>丰富团队</a:t>
                      </a:r>
                      <a:r>
                        <a:rPr lang="en-US" altLang="zh-CN" sz="1800" dirty="0" smtClean="0"/>
                        <a:t>wiki</a:t>
                      </a:r>
                      <a:r>
                        <a:rPr lang="zh-CN" altLang="en-US" sz="1800" dirty="0" smtClean="0"/>
                        <a:t>的内容</a:t>
                      </a:r>
                      <a:r>
                        <a:rPr lang="en-US" altLang="zh-CN" sz="1800" dirty="0" smtClean="0"/>
                        <a:t>,</a:t>
                      </a:r>
                      <a:r>
                        <a:rPr lang="zh-CN" altLang="en-US" sz="1800" dirty="0" smtClean="0"/>
                        <a:t>将已有测试经验固化</a:t>
                      </a:r>
                      <a:endParaRPr lang="en-US" altLang="zh-CN" sz="18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2014/09/01</a:t>
                      </a:r>
                      <a:r>
                        <a:rPr lang="en-US" altLang="zh-CN" sz="1800" baseline="0" dirty="0" smtClean="0"/>
                        <a:t> -- </a:t>
                      </a:r>
                      <a:r>
                        <a:rPr lang="en-US" altLang="zh-CN" sz="1800" dirty="0" smtClean="0"/>
                        <a:t>2014/09/30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dirty="0" smtClean="0"/>
                        <a:t>组内分享会议每周一次</a:t>
                      </a:r>
                      <a:endParaRPr lang="en-US" altLang="zh-CN" sz="18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每周</a:t>
                      </a:r>
                      <a:endParaRPr lang="en-US" altLang="zh-CN" sz="18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dirty="0" smtClean="0"/>
                        <a:t>组内核心成员负责引入新的测试技术</a:t>
                      </a:r>
                      <a:endParaRPr lang="en-US" altLang="zh-CN" sz="18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长期</a:t>
                      </a:r>
                      <a:endParaRPr lang="en-US" altLang="zh-CN" sz="18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dirty="0" smtClean="0"/>
                        <a:t>使用</a:t>
                      </a:r>
                      <a:r>
                        <a:rPr lang="en-US" altLang="zh-CN" sz="1800" dirty="0" smtClean="0"/>
                        <a:t>Docker </a:t>
                      </a:r>
                      <a:r>
                        <a:rPr lang="zh-CN" altLang="en-US" sz="1800" dirty="0" smtClean="0"/>
                        <a:t>搭建自己的测试环境</a:t>
                      </a:r>
                      <a:endParaRPr lang="en-US" altLang="zh-CN" sz="18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2014</a:t>
                      </a:r>
                      <a:r>
                        <a:rPr lang="zh-CN" altLang="en-US" sz="1800" dirty="0" smtClean="0"/>
                        <a:t>下半年</a:t>
                      </a:r>
                      <a:endParaRPr lang="en-US" altLang="zh-CN" sz="18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50132" y="1143000"/>
            <a:ext cx="69888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Issue-3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团队整体实力需要提升</a:t>
            </a:r>
            <a:endParaRPr lang="en-US" altLang="zh-CN" b="1" dirty="0"/>
          </a:p>
          <a:p>
            <a:r>
              <a:rPr lang="zh-CN" altLang="en-US" sz="1600" dirty="0" smtClean="0"/>
              <a:t>①团队缺乏经验传承方式</a:t>
            </a:r>
            <a:endParaRPr lang="en-US" altLang="zh-CN" sz="1600" dirty="0" smtClean="0"/>
          </a:p>
          <a:p>
            <a:r>
              <a:rPr lang="zh-CN" altLang="en-US" sz="1600" dirty="0" smtClean="0"/>
              <a:t>②测试技能单薄</a:t>
            </a:r>
            <a:endParaRPr lang="en-US" altLang="zh-CN" sz="1600" dirty="0" smtClean="0"/>
          </a:p>
          <a:p>
            <a:r>
              <a:rPr lang="zh-CN" altLang="en-US" sz="1600" dirty="0" smtClean="0"/>
              <a:t>③欠缺部署配置等运维知识</a:t>
            </a:r>
            <a:endParaRPr lang="en-US" altLang="zh-CN" sz="1600" dirty="0"/>
          </a:p>
        </p:txBody>
      </p:sp>
    </p:spTree>
    <p:extLst>
      <p:ext uri="{BB962C8B-B14F-4D97-AF65-F5344CB8AC3E}">
        <p14:creationId xmlns="" xmlns:p14="http://schemas.microsoft.com/office/powerpoint/2010/main" val="197998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5" y="5991069"/>
            <a:ext cx="1041400" cy="6542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ubtitle 4"/>
          <p:cNvSpPr txBox="1">
            <a:spLocks/>
          </p:cNvSpPr>
          <p:nvPr/>
        </p:nvSpPr>
        <p:spPr>
          <a:xfrm>
            <a:off x="968375" y="2009775"/>
            <a:ext cx="721995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 smtClean="0">
                <a:solidFill>
                  <a:srgbClr val="00A600"/>
                </a:solidFill>
                <a:latin typeface="Segoe Media Center Light"/>
                <a:cs typeface="Segoe Media Center Light"/>
              </a:rPr>
              <a:t>T</a:t>
            </a:r>
            <a:r>
              <a:rPr lang="en-US" altLang="zh-CN" sz="7200" dirty="0" smtClean="0">
                <a:solidFill>
                  <a:srgbClr val="00A600"/>
                </a:solidFill>
                <a:latin typeface="Segoe Media Center Light"/>
                <a:cs typeface="Segoe Media Center Light"/>
              </a:rPr>
              <a:t>hanks!</a:t>
            </a:r>
            <a:r>
              <a:rPr lang="en-US" sz="7200" dirty="0" smtClean="0">
                <a:solidFill>
                  <a:srgbClr val="00A600"/>
                </a:solidFill>
                <a:latin typeface="Segoe Media Center Light"/>
                <a:cs typeface="Segoe Media Center Light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72446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BACC6"/>
      </a:accent1>
      <a:accent2>
        <a:srgbClr val="C83C3C"/>
      </a:accent2>
      <a:accent3>
        <a:srgbClr val="55B40A"/>
      </a:accent3>
      <a:accent4>
        <a:srgbClr val="FAB93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BACC6"/>
      </a:accent1>
      <a:accent2>
        <a:srgbClr val="C83C3C"/>
      </a:accent2>
      <a:accent3>
        <a:srgbClr val="55B40A"/>
      </a:accent3>
      <a:accent4>
        <a:srgbClr val="FAB93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33369</TotalTime>
  <Words>217</Words>
  <Application>Microsoft Office PowerPoint</Application>
  <PresentationFormat>全屏显示(4:3)</PresentationFormat>
  <Paragraphs>58</Paragraphs>
  <Slides>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Theme</vt:lpstr>
      <vt:lpstr>1_Office Theme</vt:lpstr>
      <vt:lpstr> Server Test Team </vt:lpstr>
      <vt:lpstr>Issues &amp; Solutions</vt:lpstr>
      <vt:lpstr>Solutions</vt:lpstr>
      <vt:lpstr>Solutions</vt:lpstr>
      <vt:lpstr>Solutions</vt:lpstr>
      <vt:lpstr>Solutions</vt:lpstr>
      <vt:lpstr> </vt:lpstr>
    </vt:vector>
  </TitlesOfParts>
  <Company>MoboTap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Yu</dc:creator>
  <cp:lastModifiedBy>lenovo</cp:lastModifiedBy>
  <cp:revision>2112</cp:revision>
  <dcterms:created xsi:type="dcterms:W3CDTF">2012-05-05T11:49:08Z</dcterms:created>
  <dcterms:modified xsi:type="dcterms:W3CDTF">2014-08-20T15:17:31Z</dcterms:modified>
</cp:coreProperties>
</file>