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1" r:id="rId6"/>
    <p:sldId id="288" r:id="rId7"/>
    <p:sldId id="287" r:id="rId8"/>
    <p:sldId id="289" r:id="rId9"/>
    <p:sldId id="286" r:id="rId10"/>
    <p:sldId id="269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FACC1-1794-4FBA-AF1D-AA8AA36F44ED}">
  <a:tblStyle styleId="{B2DFACC1-1794-4FBA-AF1D-AA8AA36F4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9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3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1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8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ZUa2j1z0YN5AJY2JaTUkmt_S_7cav6g2/view?usp=drivesdk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Mob Team💻📱</a:t>
            </a:r>
            <a:endParaRPr sz="660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87ECD378-18DF-4264-A8C1-6195E6A7B47A}"/>
              </a:ext>
            </a:extLst>
          </p:cNvPr>
          <p:cNvGrpSpPr/>
          <p:nvPr/>
        </p:nvGrpSpPr>
        <p:grpSpPr>
          <a:xfrm>
            <a:off x="-6178" y="4386428"/>
            <a:ext cx="8414951" cy="760167"/>
            <a:chOff x="0" y="6000750"/>
            <a:chExt cx="9042400" cy="8572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AA8CDFE8-EBE1-4AFA-8A71-E1CBF0ABA8CD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BBD2B1D-1ECB-4C88-AF2C-2BB653D506EF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B65E22-8672-4389-BE1C-4C3AF27D4CB5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4463329-7925-4B9E-A1A3-1976E59B2D94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de regional de São José dos Campos tem novo endereço | CAU/SP">
            <a:extLst>
              <a:ext uri="{FF2B5EF4-FFF2-40B4-BE49-F238E27FC236}">
                <a16:creationId xmlns:a16="http://schemas.microsoft.com/office/drawing/2014/main" id="{37EDF07C-0978-4FA4-9660-69F07AAD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84" y="799726"/>
            <a:ext cx="4752849" cy="35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977604" y="146026"/>
            <a:ext cx="75129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3146478" y="1055538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956133" y="1918850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938800" y="3645475"/>
            <a:ext cx="202500" cy="202500"/>
          </a:xfrm>
          <a:prstGeom prst="mathPlus">
            <a:avLst>
              <a:gd name="adj1" fmla="val 29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8356DB41-B5D9-4344-8DBD-E1B41633FE4F}"/>
              </a:ext>
            </a:extLst>
          </p:cNvPr>
          <p:cNvGrpSpPr/>
          <p:nvPr/>
        </p:nvGrpSpPr>
        <p:grpSpPr>
          <a:xfrm>
            <a:off x="0" y="4383334"/>
            <a:ext cx="8388782" cy="760167"/>
            <a:chOff x="-332759" y="7033107"/>
            <a:chExt cx="8919621" cy="857250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C865992A-BC7C-426A-8EEA-17100378B30B}"/>
                </a:ext>
              </a:extLst>
            </p:cNvPr>
            <p:cNvSpPr/>
            <p:nvPr/>
          </p:nvSpPr>
          <p:spPr>
            <a:xfrm>
              <a:off x="7872338" y="7171074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0E454DAB-2890-4939-9E36-EDDF94E4D348}"/>
                </a:ext>
              </a:extLst>
            </p:cNvPr>
            <p:cNvSpPr/>
            <p:nvPr/>
          </p:nvSpPr>
          <p:spPr>
            <a:xfrm>
              <a:off x="8197405" y="7559140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EE967A83-C5E2-43F5-8748-2035B5468375}"/>
                </a:ext>
              </a:extLst>
            </p:cNvPr>
            <p:cNvSpPr/>
            <p:nvPr/>
          </p:nvSpPr>
          <p:spPr>
            <a:xfrm>
              <a:off x="-480" y="7614939"/>
              <a:ext cx="7980977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253A5CFB-EE7B-43E7-BB90-0DD3485FED94}"/>
                </a:ext>
              </a:extLst>
            </p:cNvPr>
            <p:cNvSpPr/>
            <p:nvPr/>
          </p:nvSpPr>
          <p:spPr>
            <a:xfrm>
              <a:off x="-332759" y="7033107"/>
              <a:ext cx="1161057" cy="857250"/>
            </a:xfrm>
            <a:prstGeom prst="rect">
              <a:avLst/>
            </a:prstGeom>
            <a:blipFill>
              <a:blip r:embed="rId5" cstate="print"/>
              <a:stretch>
                <a:fillRect l="-10868" t="-407" r="118" b="407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0828" y="1522276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Vai de Van!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2A616-CAC1-45A9-9182-D60FA7281B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1461" y="1798365"/>
            <a:ext cx="715934" cy="596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7255A73B-E290-48A3-93BC-0447D53EC4DB}"/>
              </a:ext>
            </a:extLst>
          </p:cNvPr>
          <p:cNvGrpSpPr/>
          <p:nvPr/>
        </p:nvGrpSpPr>
        <p:grpSpPr>
          <a:xfrm>
            <a:off x="-6178" y="4386428"/>
            <a:ext cx="8396416" cy="760167"/>
            <a:chOff x="0" y="6000750"/>
            <a:chExt cx="9042400" cy="85725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A07B84A5-3D6E-4BD8-A4A5-46B0A2A49F2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7C04BFB-EC61-4C1C-A477-4F924E3DFBCE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ED69AD3-714D-4BDF-9E02-BD3A31F1E78C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0CE5B4C-5728-4400-931B-138B8F6DB61D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482010" y="653600"/>
            <a:ext cx="8022290" cy="6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de Van - Sprint 2  -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2431650" y="1466984"/>
            <a:ext cx="5164355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Carlos Fernando de Souza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Danilo Silva Lima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Douglas Hiromi </a:t>
            </a:r>
            <a:r>
              <a:rPr lang="en-US" sz="1200" dirty="0" err="1">
                <a:latin typeface="Barlow Light" panose="020B0604020202020204" charset="0"/>
              </a:rPr>
              <a:t>Nishiama</a:t>
            </a:r>
            <a:r>
              <a:rPr lang="en-US" sz="1200" dirty="0">
                <a:latin typeface="Barlow Light" panose="020B0604020202020204" charset="0"/>
              </a:rPr>
              <a:t> (Master 6º </a:t>
            </a:r>
            <a:r>
              <a:rPr lang="en-US" sz="1200" dirty="0" err="1">
                <a:latin typeface="Barlow Light" panose="020B0604020202020204" charset="0"/>
              </a:rPr>
              <a:t>Semestre</a:t>
            </a:r>
            <a:r>
              <a:rPr lang="en-US" sz="1200" dirty="0">
                <a:latin typeface="Barlow Light" panose="020B060402020202020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Fábio José da Silva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rlow Light" panose="020B0604020202020204" charset="0"/>
              </a:rPr>
              <a:t>Jéssica</a:t>
            </a:r>
            <a:r>
              <a:rPr lang="en-US" sz="1200" dirty="0">
                <a:latin typeface="Barlow Light" panose="020B0604020202020204" charset="0"/>
              </a:rPr>
              <a:t> Helen </a:t>
            </a:r>
            <a:r>
              <a:rPr lang="en-US" sz="1200" dirty="0" err="1">
                <a:latin typeface="Barlow Light" panose="020B0604020202020204" charset="0"/>
              </a:rPr>
              <a:t>Helbusto</a:t>
            </a:r>
            <a:r>
              <a:rPr lang="en-US" sz="1200" dirty="0">
                <a:latin typeface="Barlow Light" panose="020B0604020202020204" charset="0"/>
              </a:rPr>
              <a:t> Rosado (Master 6º </a:t>
            </a:r>
            <a:r>
              <a:rPr lang="en-US" sz="1200" dirty="0" err="1">
                <a:latin typeface="Barlow Light" panose="020B0604020202020204" charset="0"/>
              </a:rPr>
              <a:t>Semestre</a:t>
            </a:r>
            <a:r>
              <a:rPr lang="en-US" sz="1200" dirty="0">
                <a:latin typeface="Barlow Light" panose="020B060402020202020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Junio Luiz </a:t>
            </a:r>
            <a:r>
              <a:rPr lang="en-US" sz="1200" dirty="0" err="1">
                <a:latin typeface="Barlow Light" panose="020B0604020202020204" charset="0"/>
              </a:rPr>
              <a:t>Sendreto</a:t>
            </a:r>
            <a:r>
              <a:rPr lang="en-US" sz="1200" dirty="0">
                <a:latin typeface="Barlow Light" panose="020B0604020202020204" charset="0"/>
              </a:rPr>
              <a:t> dos Santos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Leonardo Souza </a:t>
            </a:r>
            <a:r>
              <a:rPr lang="en-US" sz="1200" dirty="0" err="1">
                <a:latin typeface="Barlow Light" panose="020B0604020202020204" charset="0"/>
              </a:rPr>
              <a:t>Ferrianci</a:t>
            </a:r>
            <a:endParaRPr lang="en-US" sz="1200" dirty="0">
              <a:latin typeface="Barlow Light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Michelle Cristine dos Santos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rlow Light" panose="020B0604020202020204" charset="0"/>
              </a:rPr>
              <a:t>Paulo Vitor Lima </a:t>
            </a:r>
            <a:r>
              <a:rPr lang="en-US" sz="1200" dirty="0" err="1">
                <a:latin typeface="Barlow Light" panose="020B0604020202020204" charset="0"/>
              </a:rPr>
              <a:t>Domingues</a:t>
            </a:r>
            <a:r>
              <a:rPr lang="en-US" sz="1200" dirty="0">
                <a:latin typeface="Barlow Light" panose="020B0604020202020204" charset="0"/>
              </a:rPr>
              <a:t> da Silva</a:t>
            </a:r>
            <a:endParaRPr sz="1200" dirty="0">
              <a:latin typeface="Barlow Light" panose="020B0604020202020204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48FCFFE2-ED47-4CB8-BC10-0CA116C6042E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8B49D3E-7EEA-42C1-A975-499F10E3839F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7C9C754-89AF-4959-B2B6-4BEC9CC3C50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10738C7-B8F8-48A3-853C-DC2991A25F0D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E8138C5F-20C5-49D9-816E-44FFDA05421A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C904472-4DB3-4162-B67B-51F80A57DA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624" y="689136"/>
            <a:ext cx="619571" cy="516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339352" y="-55765"/>
            <a:ext cx="7116701" cy="1114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397445" y="326021"/>
            <a:ext cx="279049" cy="231201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6031662" y="626188"/>
            <a:ext cx="279048" cy="298491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8" name="object 2">
            <a:extLst>
              <a:ext uri="{FF2B5EF4-FFF2-40B4-BE49-F238E27FC236}">
                <a16:creationId xmlns:a16="http://schemas.microsoft.com/office/drawing/2014/main" id="{100DB211-1227-4CCC-BCB1-176F68AF97F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CE3F4A79-5DFD-44FE-B0F3-744161DCE9B7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114C912C-60A5-45E3-AEFF-2E66B8DD18D5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E8E6574E-CE62-409C-A64F-1A9FD11385A1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1130D0BD-5BBC-4D93-95E9-17832E0F29EC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FA9177-32DE-429C-929C-73D0201EF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t="13926" r="8688" b="5102"/>
          <a:stretch/>
        </p:blipFill>
        <p:spPr bwMode="auto">
          <a:xfrm>
            <a:off x="2549584" y="1440566"/>
            <a:ext cx="3909242" cy="27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246650" y="1514783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 err="1">
                <a:latin typeface="Barlow Light" panose="020B0604020202020204" charset="0"/>
                <a:cs typeface="Arial" panose="020B0604020202020204" pitchFamily="34" charset="0"/>
              </a:rPr>
              <a:t>Requisitos</a:t>
            </a:r>
            <a:r>
              <a:rPr lang="en-US" sz="1800" b="1" dirty="0">
                <a:latin typeface="Barlow Light" panose="020B060402020202020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passageiros</a:t>
            </a:r>
            <a:endParaRPr lang="en-US" sz="1200" b="1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destinos</a:t>
            </a:r>
            <a:endParaRPr lang="en-US" sz="1200" b="1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u="sng" dirty="0" err="1">
                <a:solidFill>
                  <a:srgbClr val="92D050"/>
                </a:solidFill>
                <a:latin typeface="Barlow Light" panose="020B0604020202020204" charset="0"/>
                <a:cs typeface="Arial" panose="020B0604020202020204" pitchFamily="34" charset="0"/>
              </a:rPr>
              <a:t>Função</a:t>
            </a:r>
            <a:r>
              <a:rPr lang="en-US" sz="1200" b="1" u="sng" dirty="0">
                <a:solidFill>
                  <a:srgbClr val="92D050"/>
                </a:solidFill>
                <a:latin typeface="Barlow Light" panose="020B0604020202020204" charset="0"/>
                <a:cs typeface="Arial" panose="020B0604020202020204" pitchFamily="34" charset="0"/>
              </a:rPr>
              <a:t> Hora </a:t>
            </a:r>
            <a:r>
              <a:rPr lang="en-US" sz="1200" b="1" u="sng" dirty="0" err="1">
                <a:solidFill>
                  <a:srgbClr val="92D050"/>
                </a:solidFill>
                <a:latin typeface="Barlow Light" panose="020B0604020202020204" charset="0"/>
                <a:cs typeface="Arial" panose="020B0604020202020204" pitchFamily="34" charset="0"/>
              </a:rPr>
              <a:t>Prevista</a:t>
            </a:r>
            <a:endParaRPr lang="en-US" sz="1200" b="1" u="sng" dirty="0">
              <a:solidFill>
                <a:srgbClr val="92D050"/>
              </a:solidFill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Definição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rota</a:t>
            </a:r>
            <a:endParaRPr lang="en-US" sz="1200" b="1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rgbClr val="00B050"/>
              </a:solidFill>
              <a:latin typeface="Barlow 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8BBDE1-CB73-42BE-8478-D2C461582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762332"/>
            <a:ext cx="784383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Soluções –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de Van</a:t>
            </a:r>
            <a:endParaRPr sz="2800" b="1" spc="-15" dirty="0">
              <a:latin typeface="Barlow Light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2940CB6-9E01-418B-81B7-7C628FC95DC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B20A01E-7DE9-4487-8E61-27C564C9FC4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2FF20F4-2807-4D40-9469-4A2AEA9176D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2C0DAFE8-1522-4326-9C7C-DE18023E3AEA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0176B9C-D986-4721-AB98-4B0DB478F9D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4E9D61B-195B-4180-A49C-1C91FEC64B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624" y="739202"/>
            <a:ext cx="619571" cy="516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479963" y="1411333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passageiros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-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entregue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em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18/10;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Passageiro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pode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cadastrar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inserir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seus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dados e local de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embarque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Motorista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tem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acesso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aos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dados dos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passageiros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200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Gerenciamento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destino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–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entregue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Barlow Light" panose="020B0604020202020204" charset="0"/>
                <a:cs typeface="Arial" panose="020B0604020202020204" pitchFamily="34" charset="0"/>
              </a:rPr>
              <a:t>em</a:t>
            </a:r>
            <a:r>
              <a:rPr lang="en-US" sz="1200" b="1" dirty="0">
                <a:latin typeface="Barlow Light" panose="020B0604020202020204" charset="0"/>
                <a:cs typeface="Arial" panose="020B0604020202020204" pitchFamily="34" charset="0"/>
              </a:rPr>
              <a:t> 18/10;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Barlow Light" panose="020B060402020202020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Motorista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tem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acesso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aos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endereços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embarque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por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meio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lista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Barlow Light" panose="020B0604020202020204" charset="0"/>
                <a:cs typeface="Arial" panose="020B0604020202020204" pitchFamily="34" charset="0"/>
              </a:rPr>
              <a:t>compilada</a:t>
            </a:r>
            <a:r>
              <a:rPr lang="en-US" sz="1200" dirty="0">
                <a:latin typeface="Barlow Light" panose="020B0604020202020204" charset="0"/>
                <a:cs typeface="Arial" panose="020B0604020202020204" pitchFamily="34" charset="0"/>
              </a:rPr>
              <a:t> no banco de dados Firebase;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b="1" dirty="0">
              <a:solidFill>
                <a:srgbClr val="00B050"/>
              </a:solidFill>
              <a:latin typeface="Barlow 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8BBDE1-CB73-42BE-8478-D2C461582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762332"/>
            <a:ext cx="784383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Soluções –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de Van</a:t>
            </a:r>
            <a:endParaRPr sz="2800" b="1" spc="-15" dirty="0">
              <a:latin typeface="Barlow Light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2940CB6-9E01-418B-81B7-7C628FC95DC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B20A01E-7DE9-4487-8E61-27C564C9FC4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2FF20F4-2807-4D40-9469-4A2AEA9176D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2C0DAFE8-1522-4326-9C7C-DE18023E3AEA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0176B9C-D986-4721-AB98-4B0DB478F9D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4E9D61B-195B-4180-A49C-1C91FEC64B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624" y="689136"/>
            <a:ext cx="619571" cy="516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329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2302286" y="1880511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Entregas</a:t>
            </a:r>
            <a:r>
              <a:rPr lang="en-US" sz="1400" b="1" dirty="0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 Sprint 2: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Função</a:t>
            </a:r>
            <a:r>
              <a:rPr lang="en-US" sz="1400" b="1" dirty="0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 de Hora </a:t>
            </a:r>
            <a:r>
              <a:rPr lang="en-US" sz="1400" b="1" dirty="0" err="1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Prevista</a:t>
            </a:r>
            <a:r>
              <a:rPr lang="en-US" sz="1400" b="1" dirty="0">
                <a:solidFill>
                  <a:schemeClr val="tx1"/>
                </a:solidFill>
                <a:latin typeface="Barlow Light" panose="020B060402020202020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</a:rPr>
              <a:t>Estilização das telas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  <a:latin typeface="Barlow 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8BBDE1-CB73-42BE-8478-D2C461582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762332"/>
            <a:ext cx="784383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Soluções –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de Van</a:t>
            </a:r>
            <a:endParaRPr sz="2800" b="1" spc="-15" dirty="0">
              <a:latin typeface="Barlow Light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2940CB6-9E01-418B-81B7-7C628FC95DC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B20A01E-7DE9-4487-8E61-27C564C9FC4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2FF20F4-2807-4D40-9469-4A2AEA9176D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2C0DAFE8-1522-4326-9C7C-DE18023E3AEA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0176B9C-D986-4721-AB98-4B0DB478F9D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488AEE-3FB7-412E-B1FE-109C4F8C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624" y="695314"/>
            <a:ext cx="619571" cy="516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804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B5699-D86E-4BC5-8A0D-E0674A30FDE1}"/>
              </a:ext>
            </a:extLst>
          </p:cNvPr>
          <p:cNvSpPr txBox="1"/>
          <p:nvPr/>
        </p:nvSpPr>
        <p:spPr>
          <a:xfrm>
            <a:off x="3875976" y="2185571"/>
            <a:ext cx="21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rlow Light" panose="020B0604020202020204" charset="0"/>
              </a:rPr>
              <a:t> </a:t>
            </a:r>
          </a:p>
        </p:txBody>
      </p:sp>
      <p:grpSp>
        <p:nvGrpSpPr>
          <p:cNvPr id="25" name="object 2">
            <a:extLst>
              <a:ext uri="{FF2B5EF4-FFF2-40B4-BE49-F238E27FC236}">
                <a16:creationId xmlns:a16="http://schemas.microsoft.com/office/drawing/2014/main" id="{1006B0B1-645C-4B50-8AC8-F13E9438A84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EFC6F1B0-1AC6-49E9-BF4E-FA78F80FEFC6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46918EED-4DBF-4C2D-81EB-B5E16FF320ED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FA389C7A-797B-4CCD-8C92-87CF585BA7F2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90517966-42CB-45E0-B8DA-5510F5EA2C6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F43328-4152-45C4-B999-27F7EF00E532}"/>
              </a:ext>
            </a:extLst>
          </p:cNvPr>
          <p:cNvSpPr txBox="1"/>
          <p:nvPr/>
        </p:nvSpPr>
        <p:spPr>
          <a:xfrm>
            <a:off x="3875976" y="20697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B7475-C45D-4FDC-96EB-C7FC81A2031B}"/>
              </a:ext>
            </a:extLst>
          </p:cNvPr>
          <p:cNvSpPr txBox="1"/>
          <p:nvPr/>
        </p:nvSpPr>
        <p:spPr>
          <a:xfrm>
            <a:off x="1203169" y="215292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0DFCDB-1793-49F3-B6DB-FF0DD564E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4" b="100000" l="3385" r="100000">
                        <a14:foregroundMark x1="20000" y1="5184" x2="20000" y2="5184"/>
                        <a14:foregroundMark x1="20000" y1="5184" x2="21231" y2="10650"/>
                        <a14:foregroundMark x1="26308" y1="1602" x2="26308" y2="1602"/>
                        <a14:foregroundMark x1="26769" y1="30066" x2="26769" y2="30066"/>
                        <a14:foregroundMark x1="18615" y1="27804" x2="28769" y2="39680"/>
                        <a14:foregroundMark x1="22923" y1="27804" x2="21231" y2="51838"/>
                        <a14:foregroundMark x1="21231" y1="53440" x2="20000" y2="43355"/>
                        <a14:foregroundMark x1="14923" y1="49764" x2="14923" y2="47974"/>
                        <a14:foregroundMark x1="14923" y1="36852" x2="14923" y2="36852"/>
                        <a14:foregroundMark x1="15692" y1="28558" x2="15692" y2="28558"/>
                        <a14:foregroundMark x1="15692" y1="11687" x2="15692" y2="11687"/>
                        <a14:foregroundMark x1="3846" y1="13007" x2="30462" y2="15269"/>
                        <a14:foregroundMark x1="11077" y1="9048" x2="25077" y2="18662"/>
                        <a14:foregroundMark x1="18615" y1="39962" x2="16154" y2="26956"/>
                        <a14:foregroundMark x1="84769" y1="62488" x2="86462" y2="30349"/>
                        <a14:foregroundMark x1="82154" y1="31668" x2="82154" y2="20547"/>
                        <a14:foregroundMark x1="83385" y1="18190" x2="95692" y2="60697"/>
                        <a14:foregroundMark x1="57231" y1="84260" x2="60615" y2="93402"/>
                        <a14:foregroundMark x1="49077" y1="70028" x2="59385" y2="81150"/>
                        <a14:foregroundMark x1="36923" y1="66447" x2="50000" y2="71348"/>
                        <a14:foregroundMark x1="58000" y1="61734" x2="56000" y2="91517"/>
                        <a14:foregroundMark x1="42769" y1="78605" x2="43692" y2="90009"/>
                        <a14:foregroundMark x1="6462" y1="8860" x2="20000" y2="30914"/>
                        <a14:foregroundMark x1="21692" y1="51367" x2="21692" y2="51367"/>
                        <a14:foregroundMark x1="27538" y1="54477" x2="14923" y2="49764"/>
                        <a14:foregroundMark x1="68615" y1="65598" x2="78000" y2="87653"/>
                        <a14:foregroundMark x1="80462" y1="65127" x2="71538" y2="82752"/>
                        <a14:foregroundMark x1="87692" y1="64844" x2="72923" y2="87653"/>
                        <a14:foregroundMark x1="30462" y1="63525" x2="50000" y2="77003"/>
                        <a14:foregroundMark x1="39846" y1="80396" x2="32154" y2="941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3591" y="841860"/>
            <a:ext cx="2234836" cy="36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210481" y="1724113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chemeClr val="accent4"/>
                </a:solidFill>
              </a:rPr>
              <a:t>Próxima entrega: definição de melhor rota calculada pelo App – Entrega em 29/11.</a:t>
            </a:r>
            <a:endParaRPr lang="en-US" sz="2000" b="1" dirty="0">
              <a:solidFill>
                <a:schemeClr val="accent4"/>
              </a:solidFill>
              <a:latin typeface="Barlow 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8BBDE1-CB73-42BE-8478-D2C461582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762332"/>
            <a:ext cx="7843838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Soluções –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Aplicativo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arlow Light" panose="020B060402020202020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latin typeface="Barlow Light" panose="020B0604020202020204" charset="0"/>
                <a:cs typeface="Arial" panose="020B0604020202020204" pitchFamily="34" charset="0"/>
              </a:rPr>
              <a:t> de Van</a:t>
            </a:r>
            <a:endParaRPr sz="2800" b="1" spc="-15" dirty="0">
              <a:latin typeface="Barlow Light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6" name="Google Shape;1133;p39">
            <a:extLst>
              <a:ext uri="{FF2B5EF4-FFF2-40B4-BE49-F238E27FC236}">
                <a16:creationId xmlns:a16="http://schemas.microsoft.com/office/drawing/2014/main" id="{F697A7BF-0E83-47A0-898B-03BC4DB49340}"/>
              </a:ext>
            </a:extLst>
          </p:cNvPr>
          <p:cNvGrpSpPr/>
          <p:nvPr/>
        </p:nvGrpSpPr>
        <p:grpSpPr>
          <a:xfrm>
            <a:off x="3994188" y="2958973"/>
            <a:ext cx="1061874" cy="1151692"/>
            <a:chOff x="9901824" y="937343"/>
            <a:chExt cx="744273" cy="793950"/>
          </a:xfrm>
        </p:grpSpPr>
        <p:grpSp>
          <p:nvGrpSpPr>
            <p:cNvPr id="7" name="Google Shape;1134;p39">
              <a:extLst>
                <a:ext uri="{FF2B5EF4-FFF2-40B4-BE49-F238E27FC236}">
                  <a16:creationId xmlns:a16="http://schemas.microsoft.com/office/drawing/2014/main" id="{DAB5E4A2-FBFB-49E5-9AC8-D4DEB64651C3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1135;p39">
                <a:extLst>
                  <a:ext uri="{FF2B5EF4-FFF2-40B4-BE49-F238E27FC236}">
                    <a16:creationId xmlns:a16="http://schemas.microsoft.com/office/drawing/2014/main" id="{D17CBE17-ED8F-4598-8194-7E187EA80A0F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36;p39">
                <a:extLst>
                  <a:ext uri="{FF2B5EF4-FFF2-40B4-BE49-F238E27FC236}">
                    <a16:creationId xmlns:a16="http://schemas.microsoft.com/office/drawing/2014/main" id="{552407C2-C9B9-4D56-8DB9-9D8EE9A9A306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137;p39">
                <a:extLst>
                  <a:ext uri="{FF2B5EF4-FFF2-40B4-BE49-F238E27FC236}">
                    <a16:creationId xmlns:a16="http://schemas.microsoft.com/office/drawing/2014/main" id="{3E0545D0-6150-4186-BD4D-A29655F12FC5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138;p39">
                <a:extLst>
                  <a:ext uri="{FF2B5EF4-FFF2-40B4-BE49-F238E27FC236}">
                    <a16:creationId xmlns:a16="http://schemas.microsoft.com/office/drawing/2014/main" id="{DA2E1775-5735-455E-AD0F-CD6AB2D06D3A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139;p39">
                <a:extLst>
                  <a:ext uri="{FF2B5EF4-FFF2-40B4-BE49-F238E27FC236}">
                    <a16:creationId xmlns:a16="http://schemas.microsoft.com/office/drawing/2014/main" id="{70624E7E-B8CF-4B2E-82F0-748FAAAAF12F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140;p39">
                <a:extLst>
                  <a:ext uri="{FF2B5EF4-FFF2-40B4-BE49-F238E27FC236}">
                    <a16:creationId xmlns:a16="http://schemas.microsoft.com/office/drawing/2014/main" id="{E5DF5D47-ECBD-4501-B8E9-B4E43E4A55E4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141;p39">
                <a:extLst>
                  <a:ext uri="{FF2B5EF4-FFF2-40B4-BE49-F238E27FC236}">
                    <a16:creationId xmlns:a16="http://schemas.microsoft.com/office/drawing/2014/main" id="{637AB09F-C6E6-46F4-B4F8-4B8422CC9D1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142;p39">
                <a:extLst>
                  <a:ext uri="{FF2B5EF4-FFF2-40B4-BE49-F238E27FC236}">
                    <a16:creationId xmlns:a16="http://schemas.microsoft.com/office/drawing/2014/main" id="{B00D25D4-A84E-4518-85BD-D85D48013CD7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143;p39">
                <a:extLst>
                  <a:ext uri="{FF2B5EF4-FFF2-40B4-BE49-F238E27FC236}">
                    <a16:creationId xmlns:a16="http://schemas.microsoft.com/office/drawing/2014/main" id="{C577A2E3-7F5E-4CAC-A480-A7BE224873ED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144;p39">
                <a:extLst>
                  <a:ext uri="{FF2B5EF4-FFF2-40B4-BE49-F238E27FC236}">
                    <a16:creationId xmlns:a16="http://schemas.microsoft.com/office/drawing/2014/main" id="{19C97318-CA3E-4A92-BFFA-C123C72490E3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145;p39">
              <a:extLst>
                <a:ext uri="{FF2B5EF4-FFF2-40B4-BE49-F238E27FC236}">
                  <a16:creationId xmlns:a16="http://schemas.microsoft.com/office/drawing/2014/main" id="{98ECDF8A-4DEB-4D5B-B5AA-C8F98613C87D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46;p39">
              <a:extLst>
                <a:ext uri="{FF2B5EF4-FFF2-40B4-BE49-F238E27FC236}">
                  <a16:creationId xmlns:a16="http://schemas.microsoft.com/office/drawing/2014/main" id="{42989F01-4299-43DD-A63B-7DA5A3EFB719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47;p39">
              <a:extLst>
                <a:ext uri="{FF2B5EF4-FFF2-40B4-BE49-F238E27FC236}">
                  <a16:creationId xmlns:a16="http://schemas.microsoft.com/office/drawing/2014/main" id="{9AED24DD-5FCC-483D-A68D-2FD37759DCDA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8;p39">
              <a:extLst>
                <a:ext uri="{FF2B5EF4-FFF2-40B4-BE49-F238E27FC236}">
                  <a16:creationId xmlns:a16="http://schemas.microsoft.com/office/drawing/2014/main" id="{134D3904-6E82-4D31-9DF5-6158763A270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9;p39">
              <a:extLst>
                <a:ext uri="{FF2B5EF4-FFF2-40B4-BE49-F238E27FC236}">
                  <a16:creationId xmlns:a16="http://schemas.microsoft.com/office/drawing/2014/main" id="{A4BDB71C-2FD0-4420-B41B-639C124B95A9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50;p39">
              <a:extLst>
                <a:ext uri="{FF2B5EF4-FFF2-40B4-BE49-F238E27FC236}">
                  <a16:creationId xmlns:a16="http://schemas.microsoft.com/office/drawing/2014/main" id="{FC09F40C-D40D-497F-8B5F-10320D30C97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2940CB6-9E01-418B-81B7-7C628FC95DCB}"/>
              </a:ext>
            </a:extLst>
          </p:cNvPr>
          <p:cNvGrpSpPr/>
          <p:nvPr/>
        </p:nvGrpSpPr>
        <p:grpSpPr>
          <a:xfrm>
            <a:off x="-6178" y="4386428"/>
            <a:ext cx="8504254" cy="760167"/>
            <a:chOff x="0" y="6000750"/>
            <a:chExt cx="9042400" cy="85725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B20A01E-7DE9-4487-8E61-27C564C9FC42}"/>
                </a:ext>
              </a:extLst>
            </p:cNvPr>
            <p:cNvSpPr/>
            <p:nvPr/>
          </p:nvSpPr>
          <p:spPr>
            <a:xfrm>
              <a:off x="8363104" y="6309323"/>
              <a:ext cx="679450" cy="443865"/>
            </a:xfrm>
            <a:custGeom>
              <a:avLst/>
              <a:gdLst/>
              <a:ahLst/>
              <a:cxnLst/>
              <a:rect l="l" t="t" r="r" b="b"/>
              <a:pathLst>
                <a:path w="679450" h="443865">
                  <a:moveTo>
                    <a:pt x="244696" y="256290"/>
                  </a:moveTo>
                  <a:lnTo>
                    <a:pt x="197077" y="256290"/>
                  </a:lnTo>
                  <a:lnTo>
                    <a:pt x="197077" y="443550"/>
                  </a:lnTo>
                  <a:lnTo>
                    <a:pt x="244696" y="443550"/>
                  </a:lnTo>
                  <a:lnTo>
                    <a:pt x="244696" y="256290"/>
                  </a:lnTo>
                  <a:close/>
                </a:path>
                <a:path w="679450" h="443865">
                  <a:moveTo>
                    <a:pt x="678978" y="53911"/>
                  </a:moveTo>
                  <a:lnTo>
                    <a:pt x="559106" y="53911"/>
                  </a:lnTo>
                  <a:lnTo>
                    <a:pt x="521011" y="58328"/>
                  </a:lnTo>
                  <a:lnTo>
                    <a:pt x="492916" y="71521"/>
                  </a:lnTo>
                  <a:lnTo>
                    <a:pt x="475535" y="93403"/>
                  </a:lnTo>
                  <a:lnTo>
                    <a:pt x="469583" y="123886"/>
                  </a:lnTo>
                  <a:lnTo>
                    <a:pt x="481783" y="160227"/>
                  </a:lnTo>
                  <a:lnTo>
                    <a:pt x="512282" y="183538"/>
                  </a:lnTo>
                  <a:lnTo>
                    <a:pt x="551931" y="198600"/>
                  </a:lnTo>
                  <a:lnTo>
                    <a:pt x="591581" y="210195"/>
                  </a:lnTo>
                  <a:lnTo>
                    <a:pt x="622080" y="223102"/>
                  </a:lnTo>
                  <a:lnTo>
                    <a:pt x="634280" y="242103"/>
                  </a:lnTo>
                  <a:lnTo>
                    <a:pt x="632593" y="252728"/>
                  </a:lnTo>
                  <a:lnTo>
                    <a:pt x="627169" y="260429"/>
                  </a:lnTo>
                  <a:lnTo>
                    <a:pt x="617459" y="265115"/>
                  </a:lnTo>
                  <a:lnTo>
                    <a:pt x="602915" y="266697"/>
                  </a:lnTo>
                  <a:lnTo>
                    <a:pt x="290537" y="266697"/>
                  </a:lnTo>
                  <a:lnTo>
                    <a:pt x="290537" y="312091"/>
                  </a:lnTo>
                  <a:lnTo>
                    <a:pt x="602915" y="312091"/>
                  </a:lnTo>
                  <a:lnTo>
                    <a:pt x="635214" y="307628"/>
                  </a:lnTo>
                  <a:lnTo>
                    <a:pt x="660835" y="294120"/>
                  </a:lnTo>
                  <a:lnTo>
                    <a:pt x="677718" y="271392"/>
                  </a:lnTo>
                  <a:lnTo>
                    <a:pt x="678907" y="265115"/>
                  </a:lnTo>
                  <a:lnTo>
                    <a:pt x="678978" y="224424"/>
                  </a:lnTo>
                  <a:lnTo>
                    <a:pt x="671608" y="201746"/>
                  </a:lnTo>
                  <a:lnTo>
                    <a:pt x="641137" y="177727"/>
                  </a:lnTo>
                  <a:lnTo>
                    <a:pt x="601566" y="162428"/>
                  </a:lnTo>
                  <a:lnTo>
                    <a:pt x="562069" y="151070"/>
                  </a:lnTo>
                  <a:lnTo>
                    <a:pt x="531820" y="138872"/>
                  </a:lnTo>
                  <a:lnTo>
                    <a:pt x="519995" y="121051"/>
                  </a:lnTo>
                  <a:lnTo>
                    <a:pt x="521543" y="110724"/>
                  </a:lnTo>
                  <a:lnTo>
                    <a:pt x="526662" y="103677"/>
                  </a:lnTo>
                  <a:lnTo>
                    <a:pt x="536066" y="99645"/>
                  </a:lnTo>
                  <a:lnTo>
                    <a:pt x="550471" y="98360"/>
                  </a:lnTo>
                  <a:lnTo>
                    <a:pt x="678978" y="98360"/>
                  </a:lnTo>
                  <a:lnTo>
                    <a:pt x="678978" y="53911"/>
                  </a:lnTo>
                  <a:close/>
                </a:path>
                <a:path w="679450" h="443865">
                  <a:moveTo>
                    <a:pt x="428177" y="93623"/>
                  </a:moveTo>
                  <a:lnTo>
                    <a:pt x="328632" y="93623"/>
                  </a:lnTo>
                  <a:lnTo>
                    <a:pt x="363431" y="100215"/>
                  </a:lnTo>
                  <a:lnTo>
                    <a:pt x="390838" y="118688"/>
                  </a:lnTo>
                  <a:lnTo>
                    <a:pt x="408792" y="147089"/>
                  </a:lnTo>
                  <a:lnTo>
                    <a:pt x="415234" y="183467"/>
                  </a:lnTo>
                  <a:lnTo>
                    <a:pt x="410756" y="214425"/>
                  </a:lnTo>
                  <a:lnTo>
                    <a:pt x="397980" y="238911"/>
                  </a:lnTo>
                  <a:lnTo>
                    <a:pt x="377895" y="256483"/>
                  </a:lnTo>
                  <a:lnTo>
                    <a:pt x="351489" y="266697"/>
                  </a:lnTo>
                  <a:lnTo>
                    <a:pt x="435297" y="266697"/>
                  </a:lnTo>
                  <a:lnTo>
                    <a:pt x="446835" y="250060"/>
                  </a:lnTo>
                  <a:lnTo>
                    <a:pt x="455504" y="231471"/>
                  </a:lnTo>
                  <a:lnTo>
                    <a:pt x="460958" y="211108"/>
                  </a:lnTo>
                  <a:lnTo>
                    <a:pt x="462853" y="189149"/>
                  </a:lnTo>
                  <a:lnTo>
                    <a:pt x="456939" y="145078"/>
                  </a:lnTo>
                  <a:lnTo>
                    <a:pt x="439744" y="106453"/>
                  </a:lnTo>
                  <a:lnTo>
                    <a:pt x="428177" y="93623"/>
                  </a:lnTo>
                  <a:close/>
                </a:path>
                <a:path w="679450" h="443865">
                  <a:moveTo>
                    <a:pt x="176125" y="0"/>
                  </a:moveTo>
                  <a:lnTo>
                    <a:pt x="125222" y="0"/>
                  </a:lnTo>
                  <a:lnTo>
                    <a:pt x="84320" y="7448"/>
                  </a:lnTo>
                  <a:lnTo>
                    <a:pt x="42348" y="32155"/>
                  </a:lnTo>
                  <a:lnTo>
                    <a:pt x="11805" y="72469"/>
                  </a:lnTo>
                  <a:lnTo>
                    <a:pt x="0" y="127679"/>
                  </a:lnTo>
                  <a:lnTo>
                    <a:pt x="11805" y="182483"/>
                  </a:lnTo>
                  <a:lnTo>
                    <a:pt x="42348" y="222836"/>
                  </a:lnTo>
                  <a:lnTo>
                    <a:pt x="84320" y="247764"/>
                  </a:lnTo>
                  <a:lnTo>
                    <a:pt x="130411" y="256290"/>
                  </a:lnTo>
                  <a:lnTo>
                    <a:pt x="335235" y="256290"/>
                  </a:lnTo>
                  <a:lnTo>
                    <a:pt x="335235" y="210895"/>
                  </a:lnTo>
                  <a:lnTo>
                    <a:pt x="139046" y="210895"/>
                  </a:lnTo>
                  <a:lnTo>
                    <a:pt x="106147" y="205605"/>
                  </a:lnTo>
                  <a:lnTo>
                    <a:pt x="77475" y="189853"/>
                  </a:lnTo>
                  <a:lnTo>
                    <a:pt x="57207" y="163818"/>
                  </a:lnTo>
                  <a:lnTo>
                    <a:pt x="49523" y="127679"/>
                  </a:lnTo>
                  <a:lnTo>
                    <a:pt x="57207" y="91384"/>
                  </a:lnTo>
                  <a:lnTo>
                    <a:pt x="77475" y="65020"/>
                  </a:lnTo>
                  <a:lnTo>
                    <a:pt x="106147" y="48942"/>
                  </a:lnTo>
                  <a:lnTo>
                    <a:pt x="139046" y="43504"/>
                  </a:lnTo>
                  <a:lnTo>
                    <a:pt x="176125" y="43504"/>
                  </a:lnTo>
                  <a:lnTo>
                    <a:pt x="176125" y="0"/>
                  </a:lnTo>
                  <a:close/>
                </a:path>
                <a:path w="679450" h="443865">
                  <a:moveTo>
                    <a:pt x="328632" y="48229"/>
                  </a:moveTo>
                  <a:lnTo>
                    <a:pt x="285303" y="54811"/>
                  </a:lnTo>
                  <a:lnTo>
                    <a:pt x="248972" y="73651"/>
                  </a:lnTo>
                  <a:lnTo>
                    <a:pt x="221149" y="103386"/>
                  </a:lnTo>
                  <a:lnTo>
                    <a:pt x="203347" y="142655"/>
                  </a:lnTo>
                  <a:lnTo>
                    <a:pt x="197202" y="189149"/>
                  </a:lnTo>
                  <a:lnTo>
                    <a:pt x="197077" y="210895"/>
                  </a:lnTo>
                  <a:lnTo>
                    <a:pt x="244696" y="210895"/>
                  </a:lnTo>
                  <a:lnTo>
                    <a:pt x="244696" y="198599"/>
                  </a:lnTo>
                  <a:lnTo>
                    <a:pt x="251382" y="152277"/>
                  </a:lnTo>
                  <a:lnTo>
                    <a:pt x="269521" y="119516"/>
                  </a:lnTo>
                  <a:lnTo>
                    <a:pt x="296231" y="100053"/>
                  </a:lnTo>
                  <a:lnTo>
                    <a:pt x="328632" y="93623"/>
                  </a:lnTo>
                  <a:lnTo>
                    <a:pt x="428177" y="93623"/>
                  </a:lnTo>
                  <a:lnTo>
                    <a:pt x="412083" y="75771"/>
                  </a:lnTo>
                  <a:lnTo>
                    <a:pt x="374773" y="55531"/>
                  </a:lnTo>
                  <a:lnTo>
                    <a:pt x="328632" y="48229"/>
                  </a:lnTo>
                  <a:close/>
                </a:path>
              </a:pathLst>
            </a:custGeom>
            <a:solidFill>
              <a:srgbClr val="AC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2FF20F4-2807-4D40-9469-4A2AEA9176D3}"/>
                </a:ext>
              </a:extLst>
            </p:cNvPr>
            <p:cNvSpPr/>
            <p:nvPr/>
          </p:nvSpPr>
          <p:spPr>
            <a:xfrm>
              <a:off x="8651737" y="6641279"/>
              <a:ext cx="389457" cy="11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2C0DAFE8-1522-4326-9C7C-DE18023E3AEA}"/>
                </a:ext>
              </a:extLst>
            </p:cNvPr>
            <p:cNvSpPr/>
            <p:nvPr/>
          </p:nvSpPr>
          <p:spPr>
            <a:xfrm>
              <a:off x="0" y="6565614"/>
              <a:ext cx="8363584" cy="0"/>
            </a:xfrm>
            <a:custGeom>
              <a:avLst/>
              <a:gdLst/>
              <a:ahLst/>
              <a:cxnLst/>
              <a:rect l="l" t="t" r="r" b="b"/>
              <a:pathLst>
                <a:path w="8363584">
                  <a:moveTo>
                    <a:pt x="0" y="0"/>
                  </a:moveTo>
                  <a:lnTo>
                    <a:pt x="0" y="0"/>
                  </a:lnTo>
                  <a:lnTo>
                    <a:pt x="8363104" y="0"/>
                  </a:lnTo>
                </a:path>
              </a:pathLst>
            </a:custGeom>
            <a:ln w="12284">
              <a:solidFill>
                <a:srgbClr val="AC13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0176B9C-D986-4721-AB98-4B0DB478F9D2}"/>
                </a:ext>
              </a:extLst>
            </p:cNvPr>
            <p:cNvSpPr/>
            <p:nvPr/>
          </p:nvSpPr>
          <p:spPr>
            <a:xfrm>
              <a:off x="0" y="6000750"/>
              <a:ext cx="1285874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0BE5DC-613A-4C78-B7C4-C6B5C68C798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636" y="732444"/>
            <a:ext cx="619571" cy="516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1289575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196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SemiBold</vt:lpstr>
      <vt:lpstr>Wingdings</vt:lpstr>
      <vt:lpstr>Barlow Light</vt:lpstr>
      <vt:lpstr>Arial</vt:lpstr>
      <vt:lpstr>Calibri</vt:lpstr>
      <vt:lpstr>Lodovico template</vt:lpstr>
      <vt:lpstr>Mob Team💻📱</vt:lpstr>
      <vt:lpstr> Vai de Van!</vt:lpstr>
      <vt:lpstr>Projeto Vai de Van - Sprint 2  - Equipe:</vt:lpstr>
      <vt:lpstr>Desenvolvimento</vt:lpstr>
      <vt:lpstr>Soluções – Aplicativo Vai de Van</vt:lpstr>
      <vt:lpstr>Soluções – Aplicativo Vai de Van</vt:lpstr>
      <vt:lpstr>Soluções – Aplicativo Vai de Van</vt:lpstr>
      <vt:lpstr>PowerPoint Presentation</vt:lpstr>
      <vt:lpstr>Soluções – Aplicativo Vai de Van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 Team💻📱</dc:title>
  <dc:creator>Diogo Gaglioni de Moraes</dc:creator>
  <cp:lastModifiedBy>Diogo Gaglioni de Moraes</cp:lastModifiedBy>
  <cp:revision>22</cp:revision>
  <dcterms:modified xsi:type="dcterms:W3CDTF">2020-11-08T22:34:06Z</dcterms:modified>
</cp:coreProperties>
</file>