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85" r:id="rId8"/>
    <p:sldId id="263" r:id="rId9"/>
    <p:sldId id="264" r:id="rId10"/>
    <p:sldId id="267" r:id="rId11"/>
    <p:sldId id="269" r:id="rId12"/>
  </p:sldIdLst>
  <p:sldSz cx="9144000" cy="5143500" type="screen16x9"/>
  <p:notesSz cx="6858000" cy="9144000"/>
  <p:embeddedFontLst>
    <p:embeddedFont>
      <p:font typeface="Barlow Light" panose="020B0604020202020204" charset="0"/>
      <p:regular r:id="rId14"/>
      <p:bold r:id="rId15"/>
      <p:italic r:id="rId16"/>
      <p:boldItalic r:id="rId17"/>
    </p:embeddedFont>
    <p:embeddedFont>
      <p:font typeface="Barlow SemiBold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DFACC1-1794-4FBA-AF1D-AA8AA36F44ED}">
  <a:tblStyle styleId="{B2DFACC1-1794-4FBA-AF1D-AA8AA36F44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19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Mob Team💻📱</a:t>
            </a:r>
            <a:endParaRPr sz="6600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87ECD378-18DF-4264-A8C1-6195E6A7B47A}"/>
              </a:ext>
            </a:extLst>
          </p:cNvPr>
          <p:cNvGrpSpPr/>
          <p:nvPr/>
        </p:nvGrpSpPr>
        <p:grpSpPr>
          <a:xfrm>
            <a:off x="-6178" y="4386428"/>
            <a:ext cx="8414951" cy="760167"/>
            <a:chOff x="0" y="6000750"/>
            <a:chExt cx="9042400" cy="8572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AA8CDFE8-EBE1-4AFA-8A71-E1CBF0ABA8CD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4BBD2B1D-1ECB-4C88-AF2C-2BB653D506EF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FB65E22-8672-4389-BE1C-4C3AF27D4CB5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B4463329-7925-4B9E-A1A3-1976E59B2D94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Dúvidas?</a:t>
            </a:r>
            <a:endParaRPr dirty="0"/>
          </a:p>
        </p:txBody>
      </p:sp>
      <p:sp>
        <p:nvSpPr>
          <p:cNvPr id="609" name="Google Shape;609;p2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2" descr="X:\Desenhos\Duvidas.jpg">
            <a:extLst>
              <a:ext uri="{FF2B5EF4-FFF2-40B4-BE49-F238E27FC236}">
                <a16:creationId xmlns:a16="http://schemas.microsoft.com/office/drawing/2014/main" id="{EABEA57A-8823-40DC-B13E-E40B66E7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76" y="1582326"/>
            <a:ext cx="2271823" cy="2839779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object 2">
            <a:extLst>
              <a:ext uri="{FF2B5EF4-FFF2-40B4-BE49-F238E27FC236}">
                <a16:creationId xmlns:a16="http://schemas.microsoft.com/office/drawing/2014/main" id="{A9A154BB-456E-4120-A6CB-383AD4A4FF78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E97614EB-9C6A-4A55-856B-1ED105C4ABF4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218C44EF-8064-4F2E-AA80-7F24BF4817E4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6D8F2960-00E7-4646-B951-36FC605A948D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2D824E7E-2315-47B6-8967-51B1896A8958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de regional de São José dos Campos tem novo endereço | CAU/SP">
            <a:extLst>
              <a:ext uri="{FF2B5EF4-FFF2-40B4-BE49-F238E27FC236}">
                <a16:creationId xmlns:a16="http://schemas.microsoft.com/office/drawing/2014/main" id="{37EDF07C-0978-4FA4-9660-69F07AAD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784" y="799726"/>
            <a:ext cx="4752849" cy="35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" name="Google Shape;635;p26"/>
          <p:cNvSpPr txBox="1">
            <a:spLocks noGrp="1"/>
          </p:cNvSpPr>
          <p:nvPr>
            <p:ph type="title" idx="4294967295"/>
          </p:nvPr>
        </p:nvSpPr>
        <p:spPr>
          <a:xfrm>
            <a:off x="977604" y="146026"/>
            <a:ext cx="75129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637" name="Google Shape;637;p2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3146478" y="1055538"/>
            <a:ext cx="202500" cy="202500"/>
          </a:xfrm>
          <a:prstGeom prst="mathPlus">
            <a:avLst>
              <a:gd name="adj1" fmla="val 29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6956133" y="1918850"/>
            <a:ext cx="202500" cy="202500"/>
          </a:xfrm>
          <a:prstGeom prst="mathPlus">
            <a:avLst>
              <a:gd name="adj1" fmla="val 29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4938800" y="3645475"/>
            <a:ext cx="202500" cy="202500"/>
          </a:xfrm>
          <a:prstGeom prst="mathPlus">
            <a:avLst>
              <a:gd name="adj1" fmla="val 29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object 2">
            <a:extLst>
              <a:ext uri="{FF2B5EF4-FFF2-40B4-BE49-F238E27FC236}">
                <a16:creationId xmlns:a16="http://schemas.microsoft.com/office/drawing/2014/main" id="{8356DB41-B5D9-4344-8DBD-E1B41633FE4F}"/>
              </a:ext>
            </a:extLst>
          </p:cNvPr>
          <p:cNvGrpSpPr/>
          <p:nvPr/>
        </p:nvGrpSpPr>
        <p:grpSpPr>
          <a:xfrm>
            <a:off x="0" y="4383334"/>
            <a:ext cx="8388782" cy="760167"/>
            <a:chOff x="-332759" y="7033107"/>
            <a:chExt cx="8919621" cy="857250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C865992A-BC7C-426A-8EEA-17100378B30B}"/>
                </a:ext>
              </a:extLst>
            </p:cNvPr>
            <p:cNvSpPr/>
            <p:nvPr/>
          </p:nvSpPr>
          <p:spPr>
            <a:xfrm>
              <a:off x="7872338" y="7171074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0E454DAB-2890-4939-9E36-EDDF94E4D348}"/>
                </a:ext>
              </a:extLst>
            </p:cNvPr>
            <p:cNvSpPr/>
            <p:nvPr/>
          </p:nvSpPr>
          <p:spPr>
            <a:xfrm>
              <a:off x="8197405" y="7559140"/>
              <a:ext cx="389457" cy="11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EE967A83-C5E2-43F5-8748-2035B5468375}"/>
                </a:ext>
              </a:extLst>
            </p:cNvPr>
            <p:cNvSpPr/>
            <p:nvPr/>
          </p:nvSpPr>
          <p:spPr>
            <a:xfrm>
              <a:off x="-480" y="7614939"/>
              <a:ext cx="7980977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253A5CFB-EE7B-43E7-BB90-0DD3485FED94}"/>
                </a:ext>
              </a:extLst>
            </p:cNvPr>
            <p:cNvSpPr/>
            <p:nvPr/>
          </p:nvSpPr>
          <p:spPr>
            <a:xfrm>
              <a:off x="-332759" y="7033107"/>
              <a:ext cx="1161057" cy="857250"/>
            </a:xfrm>
            <a:prstGeom prst="rect">
              <a:avLst/>
            </a:prstGeom>
            <a:blipFill>
              <a:blip r:embed="rId5" cstate="print"/>
              <a:stretch>
                <a:fillRect l="-10868" t="-407" r="118" b="407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482010" y="653600"/>
            <a:ext cx="8022290" cy="6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de Van - Sprint 0  -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2413114" y="1458363"/>
            <a:ext cx="5164355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Anderson Oliveira da Silva Junior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Carlos Fernando de Souza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Danilo Silva Lima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Douglas Hiromi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Nishiama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(Master 6º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Semestre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Fábio José da Silva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Felipe Gustavo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Pais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Pereira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Jéssica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Helen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Helbusto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Rosado (Master 6º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Semestre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Leonardo Souza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Ferrianci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Michelle Cristine dos Santos</a:t>
            </a:r>
            <a:endParaRPr sz="1200" dirty="0">
              <a:latin typeface="Barlow Light" panose="020B0604020202020204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88A79-084B-47EF-92AD-A75FD0BAFD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9127" y="110296"/>
            <a:ext cx="1449246" cy="1207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3" name="object 2">
            <a:extLst>
              <a:ext uri="{FF2B5EF4-FFF2-40B4-BE49-F238E27FC236}">
                <a16:creationId xmlns:a16="http://schemas.microsoft.com/office/drawing/2014/main" id="{48FCFFE2-ED47-4CB8-BC10-0CA116C6042E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A8B49D3E-7EEA-42C1-A975-499F10E3839F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7C9C754-89AF-4959-B2B6-4BEC9CC3C503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910738C7-B8F8-48A3-853C-DC2991A25F0D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E8138C5F-20C5-49D9-816E-44FFDA05421A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Vai de Van!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2A616-CAC1-45A9-9182-D60FA7281B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0969" y="1875301"/>
            <a:ext cx="1449246" cy="1207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7255A73B-E290-48A3-93BC-0447D53EC4DB}"/>
              </a:ext>
            </a:extLst>
          </p:cNvPr>
          <p:cNvGrpSpPr/>
          <p:nvPr/>
        </p:nvGrpSpPr>
        <p:grpSpPr>
          <a:xfrm>
            <a:off x="-6178" y="4386428"/>
            <a:ext cx="8396416" cy="760167"/>
            <a:chOff x="0" y="6000750"/>
            <a:chExt cx="9042400" cy="85725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A07B84A5-3D6E-4BD8-A4A5-46B0A2A49F22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7C04BFB-EC61-4C1C-A477-4F924E3DFBCE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ED69AD3-714D-4BDF-9E02-BD3A31F1E78C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0CE5B4C-5728-4400-931B-138B8F6DB61D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1330758" y="348252"/>
            <a:ext cx="7395027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Algumas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Barlow Light" panose="020B0604020202020204" charset="0"/>
                <a:cs typeface="Arial" panose="020B0604020202020204" pitchFamily="34" charset="0"/>
              </a:rPr>
              <a:t>vantagens</a:t>
            </a:r>
            <a:r>
              <a:rPr lang="en-US" sz="2400" b="1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Barlow Light" panose="020B0604020202020204" charset="0"/>
                <a:cs typeface="Arial" panose="020B0604020202020204" pitchFamily="34" charset="0"/>
              </a:rPr>
              <a:t>possuir</a:t>
            </a:r>
            <a:r>
              <a:rPr lang="en-US" sz="2400" b="1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Barlow Light" panose="020B0604020202020204" charset="0"/>
                <a:cs typeface="Arial" panose="020B0604020202020204" pitchFamily="34" charset="0"/>
              </a:rPr>
              <a:t>aplicativo</a:t>
            </a:r>
            <a:r>
              <a:rPr lang="en-US" sz="2400" b="1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Barlow Light" panose="020B0604020202020204" charset="0"/>
                <a:cs typeface="Arial" panose="020B0604020202020204" pitchFamily="34" charset="0"/>
              </a:rPr>
              <a:t>próprio</a:t>
            </a:r>
            <a:r>
              <a:rPr lang="en-US" sz="2400" b="1" dirty="0">
                <a:latin typeface="Barlow Light" panose="020B0604020202020204" charset="0"/>
                <a:cs typeface="Arial" panose="020B0604020202020204" pitchFamily="34" charset="0"/>
              </a:rPr>
              <a:t>:</a:t>
            </a:r>
            <a:r>
              <a:rPr lang="en" dirty="0">
                <a:latin typeface="Barlow Light" panose="020B0604020202020204" charset="0"/>
              </a:rPr>
              <a:t> </a:t>
            </a:r>
          </a:p>
          <a:p>
            <a:pPr marL="0" indent="0">
              <a:buNone/>
            </a:pPr>
            <a:endParaRPr lang="en" sz="1400" dirty="0">
              <a:latin typeface="Barlow Light" panose="020B060402020202020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" sz="1400" dirty="0">
              <a:latin typeface="Barlow Light" panose="020B060402020202020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Light" panose="020B0604020202020204" charset="0"/>
                <a:cs typeface="Arial" panose="020B0604020202020204" pitchFamily="34" charset="0"/>
              </a:rPr>
              <a:t>Funcionalidades</a:t>
            </a:r>
            <a:r>
              <a:rPr lang="en-US" sz="1400" dirty="0">
                <a:latin typeface="Barlow Light" panose="020B0604020202020204" charset="0"/>
                <a:cs typeface="Arial" panose="020B0604020202020204" pitchFamily="34" charset="0"/>
              </a:rPr>
              <a:t>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Light" panose="020B0604020202020204" charset="0"/>
                <a:cs typeface="Arial" panose="020B0604020202020204" pitchFamily="34" charset="0"/>
              </a:rPr>
              <a:t>Aumentar</a:t>
            </a:r>
            <a:r>
              <a:rPr lang="en-US" sz="14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Barlow Light" panose="020B0604020202020204" charset="0"/>
                <a:cs typeface="Arial" panose="020B0604020202020204" pitchFamily="34" charset="0"/>
              </a:rPr>
              <a:t>eficiência</a:t>
            </a:r>
            <a:r>
              <a:rPr lang="en-US" sz="1400" dirty="0">
                <a:latin typeface="Barlow Light" panose="020B0604020202020204" charset="0"/>
                <a:cs typeface="Arial" panose="020B0604020202020204" pitchFamily="34" charset="0"/>
              </a:rPr>
              <a:t>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Light" panose="020B0604020202020204" charset="0"/>
                <a:cs typeface="Arial" panose="020B0604020202020204" pitchFamily="34" charset="0"/>
              </a:rPr>
              <a:t>Conveniência</a:t>
            </a:r>
            <a:r>
              <a:rPr lang="en-US" sz="1400" dirty="0">
                <a:latin typeface="Barlow Light" panose="020B0604020202020204" charset="0"/>
                <a:cs typeface="Arial" panose="020B0604020202020204" pitchFamily="34" charset="0"/>
              </a:rPr>
              <a:t>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Barlow Light" panose="020B0604020202020204" charset="0"/>
                <a:cs typeface="Arial" panose="020B0604020202020204" pitchFamily="34" charset="0"/>
              </a:rPr>
              <a:t>Usar </a:t>
            </a:r>
            <a:r>
              <a:rPr lang="en-US" sz="1400" dirty="0" err="1">
                <a:latin typeface="Barlow Light" panose="020B0604020202020204" charset="0"/>
                <a:cs typeface="Arial" panose="020B0604020202020204" pitchFamily="34" charset="0"/>
              </a:rPr>
              <a:t>funções</a:t>
            </a:r>
            <a:r>
              <a:rPr lang="en-US" sz="1400" dirty="0">
                <a:latin typeface="Barlow Light" panose="020B0604020202020204" charset="0"/>
                <a:cs typeface="Arial" panose="020B0604020202020204" pitchFamily="34" charset="0"/>
              </a:rPr>
              <a:t> do </a:t>
            </a:r>
            <a:r>
              <a:rPr lang="en-US" sz="1400" dirty="0" err="1">
                <a:latin typeface="Barlow Light" panose="020B0604020202020204" charset="0"/>
                <a:cs typeface="Arial" panose="020B0604020202020204" pitchFamily="34" charset="0"/>
              </a:rPr>
              <a:t>celular</a:t>
            </a:r>
            <a:r>
              <a:rPr lang="en-US" sz="1400" dirty="0">
                <a:latin typeface="Barlow Light" panose="020B0604020202020204" charset="0"/>
                <a:cs typeface="Arial" panose="020B0604020202020204" pitchFamily="34" charset="0"/>
              </a:rPr>
              <a:t>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Light" panose="020B0604020202020204" charset="0"/>
                <a:cs typeface="Arial" panose="020B0604020202020204" pitchFamily="34" charset="0"/>
              </a:rPr>
              <a:t>Aumenta</a:t>
            </a:r>
            <a:r>
              <a:rPr lang="en-US" sz="1400" dirty="0">
                <a:latin typeface="Barlow Light" panose="020B0604020202020204" charset="0"/>
                <a:cs typeface="Arial" panose="020B0604020202020204" pitchFamily="34" charset="0"/>
              </a:rPr>
              <a:t> taxa de </a:t>
            </a:r>
            <a:r>
              <a:rPr lang="en-US" sz="1400" dirty="0" err="1">
                <a:latin typeface="Barlow Light" panose="020B0604020202020204" charset="0"/>
                <a:cs typeface="Arial" panose="020B0604020202020204" pitchFamily="34" charset="0"/>
              </a:rPr>
              <a:t>conversão</a:t>
            </a:r>
            <a:r>
              <a:rPr lang="en-US" dirty="0">
                <a:latin typeface="Barlow Light" panose="020B060402020202020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5DF74-9048-4D13-8CDE-E27A809C4C8A}"/>
              </a:ext>
            </a:extLst>
          </p:cNvPr>
          <p:cNvSpPr txBox="1"/>
          <p:nvPr/>
        </p:nvSpPr>
        <p:spPr>
          <a:xfrm>
            <a:off x="5611835" y="4489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Forbes, 2015.</a:t>
            </a: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BF2B63AA-B609-440B-AB82-66F06C13353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E388D6FF-BA00-4C2E-9E97-C5FB2A035C55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ED9392A-745B-46E3-BECA-CCF64266B9A7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FF242903-7B06-426B-AFF1-51C151D8A2FE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72ADFCC6-6B51-451D-83D5-426438CB79BD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Barlow Light" panose="020B0604020202020204" charset="0"/>
                <a:cs typeface="Arial" panose="020B0604020202020204" pitchFamily="34" charset="0"/>
              </a:rPr>
              <a:t>Gerenciamento</a:t>
            </a:r>
            <a:r>
              <a:rPr lang="en-US" sz="2400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Barlow Light" panose="020B0604020202020204" charset="0"/>
                <a:cs typeface="Arial" panose="020B0604020202020204" pitchFamily="34" charset="0"/>
              </a:rPr>
              <a:t>destino</a:t>
            </a:r>
            <a:r>
              <a:rPr lang="en-US" sz="2400" dirty="0">
                <a:latin typeface="Barlow Light" panose="020B060402020202020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Barlow Light" panose="020B0604020202020204" charset="0"/>
                <a:cs typeface="Arial" panose="020B0604020202020204" pitchFamily="34" charset="0"/>
              </a:rPr>
              <a:t>Gerenciamento</a:t>
            </a:r>
            <a:r>
              <a:rPr lang="en-US" sz="2400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Barlow Light" panose="020B0604020202020204" charset="0"/>
                <a:cs typeface="Arial" panose="020B0604020202020204" pitchFamily="34" charset="0"/>
              </a:rPr>
              <a:t>passageiros</a:t>
            </a:r>
            <a:r>
              <a:rPr lang="en-US" sz="2400" dirty="0">
                <a:latin typeface="Barlow Light" panose="020B060402020202020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Barlow Light" panose="020B0604020202020204" charset="0"/>
                <a:cs typeface="Arial" panose="020B0604020202020204" pitchFamily="34" charset="0"/>
              </a:rPr>
              <a:t>Definição</a:t>
            </a:r>
            <a:r>
              <a:rPr lang="en-US" sz="2400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Barlow Light" panose="020B0604020202020204" charset="0"/>
                <a:cs typeface="Arial" panose="020B0604020202020204" pitchFamily="34" charset="0"/>
              </a:rPr>
              <a:t>rota</a:t>
            </a:r>
            <a:r>
              <a:rPr lang="en-US" sz="2400" dirty="0">
                <a:latin typeface="Barlow Light" panose="020B060402020202020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Barlow Light" panose="020B0604020202020204" charset="0"/>
                <a:cs typeface="Arial" panose="020B0604020202020204" pitchFamily="34" charset="0"/>
              </a:rPr>
              <a:t>Função</a:t>
            </a:r>
            <a:r>
              <a:rPr lang="en-US" sz="2400" dirty="0">
                <a:latin typeface="Barlow Light" panose="020B0604020202020204" charset="0"/>
                <a:cs typeface="Arial" panose="020B0604020202020204" pitchFamily="34" charset="0"/>
              </a:rPr>
              <a:t> de Hora </a:t>
            </a:r>
            <a:r>
              <a:rPr lang="en-US" sz="2400" dirty="0" err="1">
                <a:latin typeface="Barlow Light" panose="020B0604020202020204" charset="0"/>
                <a:cs typeface="Arial" panose="020B0604020202020204" pitchFamily="34" charset="0"/>
              </a:rPr>
              <a:t>Prevista</a:t>
            </a:r>
            <a:r>
              <a:rPr lang="en-US" sz="2400" dirty="0">
                <a:latin typeface="Barlow Light" panose="020B060402020202020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8BBDE1-CB73-42BE-8478-D2C461582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400" y="762332"/>
            <a:ext cx="7843838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Solução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–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Aplicativo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Vai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de Van</a:t>
            </a:r>
            <a:endParaRPr sz="2800" b="1" spc="-15" dirty="0">
              <a:latin typeface="Barlow Light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6" name="Google Shape;1133;p39">
            <a:extLst>
              <a:ext uri="{FF2B5EF4-FFF2-40B4-BE49-F238E27FC236}">
                <a16:creationId xmlns:a16="http://schemas.microsoft.com/office/drawing/2014/main" id="{F697A7BF-0E83-47A0-898B-03BC4DB49340}"/>
              </a:ext>
            </a:extLst>
          </p:cNvPr>
          <p:cNvGrpSpPr/>
          <p:nvPr/>
        </p:nvGrpSpPr>
        <p:grpSpPr>
          <a:xfrm>
            <a:off x="6210078" y="2286000"/>
            <a:ext cx="1061874" cy="1151692"/>
            <a:chOff x="9901824" y="937343"/>
            <a:chExt cx="744273" cy="793950"/>
          </a:xfrm>
        </p:grpSpPr>
        <p:grpSp>
          <p:nvGrpSpPr>
            <p:cNvPr id="7" name="Google Shape;1134;p39">
              <a:extLst>
                <a:ext uri="{FF2B5EF4-FFF2-40B4-BE49-F238E27FC236}">
                  <a16:creationId xmlns:a16="http://schemas.microsoft.com/office/drawing/2014/main" id="{DAB5E4A2-FBFB-49E5-9AC8-D4DEB64651C3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" name="Google Shape;1135;p39">
                <a:extLst>
                  <a:ext uri="{FF2B5EF4-FFF2-40B4-BE49-F238E27FC236}">
                    <a16:creationId xmlns:a16="http://schemas.microsoft.com/office/drawing/2014/main" id="{D17CBE17-ED8F-4598-8194-7E187EA80A0F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136;p39">
                <a:extLst>
                  <a:ext uri="{FF2B5EF4-FFF2-40B4-BE49-F238E27FC236}">
                    <a16:creationId xmlns:a16="http://schemas.microsoft.com/office/drawing/2014/main" id="{552407C2-C9B9-4D56-8DB9-9D8EE9A9A306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137;p39">
                <a:extLst>
                  <a:ext uri="{FF2B5EF4-FFF2-40B4-BE49-F238E27FC236}">
                    <a16:creationId xmlns:a16="http://schemas.microsoft.com/office/drawing/2014/main" id="{3E0545D0-6150-4186-BD4D-A29655F12FC5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138;p39">
                <a:extLst>
                  <a:ext uri="{FF2B5EF4-FFF2-40B4-BE49-F238E27FC236}">
                    <a16:creationId xmlns:a16="http://schemas.microsoft.com/office/drawing/2014/main" id="{DA2E1775-5735-455E-AD0F-CD6AB2D06D3A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139;p39">
                <a:extLst>
                  <a:ext uri="{FF2B5EF4-FFF2-40B4-BE49-F238E27FC236}">
                    <a16:creationId xmlns:a16="http://schemas.microsoft.com/office/drawing/2014/main" id="{70624E7E-B8CF-4B2E-82F0-748FAAAAF12F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140;p39">
                <a:extLst>
                  <a:ext uri="{FF2B5EF4-FFF2-40B4-BE49-F238E27FC236}">
                    <a16:creationId xmlns:a16="http://schemas.microsoft.com/office/drawing/2014/main" id="{E5DF5D47-ECBD-4501-B8E9-B4E43E4A55E4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141;p39">
                <a:extLst>
                  <a:ext uri="{FF2B5EF4-FFF2-40B4-BE49-F238E27FC236}">
                    <a16:creationId xmlns:a16="http://schemas.microsoft.com/office/drawing/2014/main" id="{637AB09F-C6E6-46F4-B4F8-4B8422CC9D10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142;p39">
                <a:extLst>
                  <a:ext uri="{FF2B5EF4-FFF2-40B4-BE49-F238E27FC236}">
                    <a16:creationId xmlns:a16="http://schemas.microsoft.com/office/drawing/2014/main" id="{B00D25D4-A84E-4518-85BD-D85D48013CD7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143;p39">
                <a:extLst>
                  <a:ext uri="{FF2B5EF4-FFF2-40B4-BE49-F238E27FC236}">
                    <a16:creationId xmlns:a16="http://schemas.microsoft.com/office/drawing/2014/main" id="{C577A2E3-7F5E-4CAC-A480-A7BE224873ED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144;p39">
                <a:extLst>
                  <a:ext uri="{FF2B5EF4-FFF2-40B4-BE49-F238E27FC236}">
                    <a16:creationId xmlns:a16="http://schemas.microsoft.com/office/drawing/2014/main" id="{19C97318-CA3E-4A92-BFFA-C123C72490E3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145;p39">
              <a:extLst>
                <a:ext uri="{FF2B5EF4-FFF2-40B4-BE49-F238E27FC236}">
                  <a16:creationId xmlns:a16="http://schemas.microsoft.com/office/drawing/2014/main" id="{98ECDF8A-4DEB-4D5B-B5AA-C8F98613C87D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46;p39">
              <a:extLst>
                <a:ext uri="{FF2B5EF4-FFF2-40B4-BE49-F238E27FC236}">
                  <a16:creationId xmlns:a16="http://schemas.microsoft.com/office/drawing/2014/main" id="{42989F01-4299-43DD-A63B-7DA5A3EFB719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47;p39">
              <a:extLst>
                <a:ext uri="{FF2B5EF4-FFF2-40B4-BE49-F238E27FC236}">
                  <a16:creationId xmlns:a16="http://schemas.microsoft.com/office/drawing/2014/main" id="{9AED24DD-5FCC-483D-A68D-2FD37759DCDA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48;p39">
              <a:extLst>
                <a:ext uri="{FF2B5EF4-FFF2-40B4-BE49-F238E27FC236}">
                  <a16:creationId xmlns:a16="http://schemas.microsoft.com/office/drawing/2014/main" id="{134D3904-6E82-4D31-9DF5-6158763A2709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49;p39">
              <a:extLst>
                <a:ext uri="{FF2B5EF4-FFF2-40B4-BE49-F238E27FC236}">
                  <a16:creationId xmlns:a16="http://schemas.microsoft.com/office/drawing/2014/main" id="{A4BDB71C-2FD0-4420-B41B-639C124B95A9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50;p39">
              <a:extLst>
                <a:ext uri="{FF2B5EF4-FFF2-40B4-BE49-F238E27FC236}">
                  <a16:creationId xmlns:a16="http://schemas.microsoft.com/office/drawing/2014/main" id="{FC09F40C-D40D-497F-8B5F-10320D30C976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2940CB6-9E01-418B-81B7-7C628FC95DC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B20A01E-7DE9-4487-8E61-27C564C9FC42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2FF20F4-2807-4D40-9469-4A2AEA9176D3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2C0DAFE8-1522-4326-9C7C-DE18023E3AEA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80176B9C-D986-4721-AB98-4B0DB478F9D2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339352" y="-55765"/>
            <a:ext cx="7116701" cy="11145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4294967295"/>
          </p:nvPr>
        </p:nvSpPr>
        <p:spPr>
          <a:xfrm>
            <a:off x="813905" y="1054008"/>
            <a:ext cx="533482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285750" indent="-285750"/>
            <a:r>
              <a:rPr lang="pt-BR" sz="1800" dirty="0"/>
              <a:t> Linguagem: MIT App Inventor;</a:t>
            </a:r>
          </a:p>
          <a:p>
            <a:pPr marL="285750" indent="-285750"/>
            <a:endParaRPr lang="pt-BR" sz="1800" dirty="0"/>
          </a:p>
          <a:p>
            <a:pPr marL="285750" indent="-285750"/>
            <a:r>
              <a:rPr lang="pt-BR" sz="1800" dirty="0"/>
              <a:t>Foram criadas as primeiras telas do aplicativo, para cadastro de usuários (passageiros ou motoristas), de acordo com seu perfil.</a:t>
            </a:r>
          </a:p>
        </p:txBody>
      </p:sp>
      <p:sp>
        <p:nvSpPr>
          <p:cNvPr id="559" name="Google Shape;559;p19"/>
          <p:cNvSpPr/>
          <p:nvPr/>
        </p:nvSpPr>
        <p:spPr>
          <a:xfrm>
            <a:off x="8347949" y="1212494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>
            <a:off x="5870564" y="3304693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9"/>
          <p:cNvSpPr/>
          <p:nvPr/>
        </p:nvSpPr>
        <p:spPr>
          <a:xfrm rot="-1609361">
            <a:off x="8504288" y="2914637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8" name="object 2">
            <a:extLst>
              <a:ext uri="{FF2B5EF4-FFF2-40B4-BE49-F238E27FC236}">
                <a16:creationId xmlns:a16="http://schemas.microsoft.com/office/drawing/2014/main" id="{100DB211-1227-4CCC-BCB1-176F68AF97F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CE3F4A79-5DFD-44FE-B0F3-744161DCE9B7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114C912C-60A5-45E3-AEFF-2E66B8DD18D5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E8E6574E-CE62-409C-A64F-1A9FD11385A1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1130D0BD-5BBC-4D93-95E9-17832E0F29EC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529D2-A444-4165-BA2D-9E852100F87B}"/>
              </a:ext>
            </a:extLst>
          </p:cNvPr>
          <p:cNvSpPr txBox="1"/>
          <p:nvPr/>
        </p:nvSpPr>
        <p:spPr>
          <a:xfrm>
            <a:off x="523567" y="485374"/>
            <a:ext cx="8379428" cy="7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15000"/>
              </a:lnSpc>
              <a:spcBef>
                <a:spcPts val="400"/>
              </a:spcBef>
            </a:pPr>
            <a:r>
              <a:rPr lang="pt-BR" sz="1200" dirty="0">
                <a:effectLst/>
                <a:latin typeface="Barlow Ligh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Após o cadastro do usuário, o banco de dados do sistema será alimentado com as informações</a:t>
            </a:r>
          </a:p>
          <a:p>
            <a:pPr marL="457200" algn="ctr">
              <a:lnSpc>
                <a:spcPct val="115000"/>
              </a:lnSpc>
              <a:spcBef>
                <a:spcPts val="400"/>
              </a:spcBef>
            </a:pPr>
            <a:r>
              <a:rPr lang="pt-BR" sz="1200" dirty="0">
                <a:effectLst/>
                <a:latin typeface="Barlow Ligh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primordiais para o seu funcionamento.</a:t>
            </a:r>
            <a:endParaRPr lang="en-US" sz="1200" dirty="0">
              <a:effectLst/>
              <a:latin typeface="Barlow Ligh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B5699-D86E-4BC5-8A0D-E0674A30FDE1}"/>
              </a:ext>
            </a:extLst>
          </p:cNvPr>
          <p:cNvSpPr txBox="1"/>
          <p:nvPr/>
        </p:nvSpPr>
        <p:spPr>
          <a:xfrm>
            <a:off x="2045501" y="177597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rlow Light" panose="020B0604020202020204" charset="0"/>
              </a:rPr>
              <a:t>Tela de </a:t>
            </a:r>
            <a:r>
              <a:rPr lang="en-US" b="1" dirty="0" err="1">
                <a:latin typeface="Barlow Light" panose="020B0604020202020204" charset="0"/>
              </a:rPr>
              <a:t>Cadastro</a:t>
            </a:r>
            <a:r>
              <a:rPr lang="en-US" b="1" dirty="0">
                <a:latin typeface="Barlow Light" panose="020B0604020202020204" charset="0"/>
              </a:rPr>
              <a:t> </a:t>
            </a:r>
            <a:r>
              <a:rPr lang="en-US" b="1" dirty="0" err="1">
                <a:latin typeface="Barlow Light" panose="020B0604020202020204" charset="0"/>
              </a:rPr>
              <a:t>inicial</a:t>
            </a:r>
            <a:endParaRPr lang="en-US" b="1" dirty="0">
              <a:latin typeface="Barlow Ligh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030A5-4E41-4AD2-8B17-2E9A45DB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8"/>
          <a:stretch/>
        </p:blipFill>
        <p:spPr>
          <a:xfrm>
            <a:off x="2411577" y="1164948"/>
            <a:ext cx="1797087" cy="3677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38ACE-2F3D-4EAD-83A9-7C592625D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35"/>
          <a:stretch/>
        </p:blipFill>
        <p:spPr>
          <a:xfrm>
            <a:off x="5193680" y="1169582"/>
            <a:ext cx="1910202" cy="3677938"/>
          </a:xfrm>
          <a:prstGeom prst="rect">
            <a:avLst/>
          </a:prstGeom>
        </p:spPr>
      </p:pic>
      <p:grpSp>
        <p:nvGrpSpPr>
          <p:cNvPr id="25" name="object 2">
            <a:extLst>
              <a:ext uri="{FF2B5EF4-FFF2-40B4-BE49-F238E27FC236}">
                <a16:creationId xmlns:a16="http://schemas.microsoft.com/office/drawing/2014/main" id="{1006B0B1-645C-4B50-8AC8-F13E9438A84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EFC6F1B0-1AC6-49E9-BF4E-FA78F80FEFC6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46918EED-4DBF-4C2D-81EB-B5E16FF320ED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FA389C7A-797B-4CCD-8C92-87CF585BA7F2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90517966-42CB-45E0-B8DA-5510F5EA2C62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41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78186-8036-42F5-8192-FF52A984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Blocos</a:t>
            </a:r>
            <a:r>
              <a:rPr lang="en-US" b="1" dirty="0"/>
              <a:t> de </a:t>
            </a:r>
            <a:r>
              <a:rPr lang="en-US" b="1" dirty="0" err="1"/>
              <a:t>programação</a:t>
            </a:r>
            <a:r>
              <a:rPr lang="en-US" b="1" dirty="0"/>
              <a:t> </a:t>
            </a:r>
            <a:r>
              <a:rPr lang="en-US" b="1" dirty="0" err="1"/>
              <a:t>desenvolvidos</a:t>
            </a:r>
            <a:r>
              <a:rPr lang="en-US" b="1" dirty="0"/>
              <a:t>:</a:t>
            </a:r>
          </a:p>
        </p:txBody>
      </p:sp>
      <p:grpSp>
        <p:nvGrpSpPr>
          <p:cNvPr id="18" name="object 2">
            <a:extLst>
              <a:ext uri="{FF2B5EF4-FFF2-40B4-BE49-F238E27FC236}">
                <a16:creationId xmlns:a16="http://schemas.microsoft.com/office/drawing/2014/main" id="{EBAA8A75-B5EE-4A9A-AA13-D0DD02D27BBF}"/>
              </a:ext>
            </a:extLst>
          </p:cNvPr>
          <p:cNvGrpSpPr/>
          <p:nvPr/>
        </p:nvGrpSpPr>
        <p:grpSpPr>
          <a:xfrm>
            <a:off x="0" y="4387142"/>
            <a:ext cx="8381587" cy="760167"/>
            <a:chOff x="130583" y="6000750"/>
            <a:chExt cx="8911971" cy="857250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5C77B9C4-0D24-4D6C-8321-9B2613F78103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4BF17B30-F245-4F11-B196-FCD065789607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DD361848-D675-4333-99CE-8B980E01E1A5}"/>
                </a:ext>
              </a:extLst>
            </p:cNvPr>
            <p:cNvSpPr/>
            <p:nvPr/>
          </p:nvSpPr>
          <p:spPr>
            <a:xfrm>
              <a:off x="382128" y="6552411"/>
              <a:ext cx="7980977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DBAF0746-AD9F-4925-ADDB-C3B61E690E88}"/>
                </a:ext>
              </a:extLst>
            </p:cNvPr>
            <p:cNvSpPr/>
            <p:nvPr/>
          </p:nvSpPr>
          <p:spPr>
            <a:xfrm>
              <a:off x="130583" y="6000750"/>
              <a:ext cx="1155291" cy="857250"/>
            </a:xfrm>
            <a:prstGeom prst="rect">
              <a:avLst/>
            </a:prstGeom>
            <a:blipFill>
              <a:blip r:embed="rId4" cstate="print"/>
              <a:stretch>
                <a:fillRect l="-11304" r="1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694AE65-B161-434E-B8E2-2DDD881252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61" r="37816" b="7495"/>
          <a:stretch/>
        </p:blipFill>
        <p:spPr>
          <a:xfrm>
            <a:off x="1336463" y="1317167"/>
            <a:ext cx="6156182" cy="34868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Blocos</a:t>
            </a:r>
            <a:r>
              <a:rPr lang="en-US" b="1" dirty="0"/>
              <a:t> de </a:t>
            </a:r>
            <a:r>
              <a:rPr lang="en-US" b="1" dirty="0" err="1"/>
              <a:t>programação</a:t>
            </a:r>
            <a:r>
              <a:rPr lang="en-US" b="1" dirty="0"/>
              <a:t> </a:t>
            </a:r>
            <a:r>
              <a:rPr lang="en-US" b="1" dirty="0" err="1"/>
              <a:t>desenvolvidos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" name="object 2">
            <a:extLst>
              <a:ext uri="{FF2B5EF4-FFF2-40B4-BE49-F238E27FC236}">
                <a16:creationId xmlns:a16="http://schemas.microsoft.com/office/drawing/2014/main" id="{B8421315-CB48-48B4-BA29-4B89676ED09C}"/>
              </a:ext>
            </a:extLst>
          </p:cNvPr>
          <p:cNvGrpSpPr/>
          <p:nvPr/>
        </p:nvGrpSpPr>
        <p:grpSpPr>
          <a:xfrm>
            <a:off x="-56757" y="4460616"/>
            <a:ext cx="8372097" cy="682884"/>
            <a:chOff x="140674" y="6000751"/>
            <a:chExt cx="8901880" cy="770097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21DCD2EA-D624-4D8C-A662-7B76CD04C490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8AA9D87F-161D-4BB1-9C99-E9175C4DB6C5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EBCB8DF0-0CA5-4E0B-96BC-C194C8E01873}"/>
                </a:ext>
              </a:extLst>
            </p:cNvPr>
            <p:cNvSpPr/>
            <p:nvPr/>
          </p:nvSpPr>
          <p:spPr>
            <a:xfrm>
              <a:off x="1370511" y="6641279"/>
              <a:ext cx="6695103" cy="51558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686C4D50-EDD9-440D-BAD9-175ACD0AECFD}"/>
                </a:ext>
              </a:extLst>
            </p:cNvPr>
            <p:cNvSpPr/>
            <p:nvPr/>
          </p:nvSpPr>
          <p:spPr>
            <a:xfrm>
              <a:off x="140674" y="6000751"/>
              <a:ext cx="1145200" cy="770097"/>
            </a:xfrm>
            <a:prstGeom prst="rect">
              <a:avLst/>
            </a:prstGeom>
            <a:blipFill>
              <a:blip r:embed="rId4" cstate="print"/>
              <a:stretch>
                <a:fillRect l="-12284" b="-11317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A072546-C325-4E83-89D8-8315111310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297" t="1294" b="2584"/>
          <a:stretch/>
        </p:blipFill>
        <p:spPr>
          <a:xfrm>
            <a:off x="2391595" y="1327996"/>
            <a:ext cx="3713238" cy="3690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196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Wingdings</vt:lpstr>
      <vt:lpstr>Barlow SemiBold</vt:lpstr>
      <vt:lpstr>Barlow Light</vt:lpstr>
      <vt:lpstr>Calibri</vt:lpstr>
      <vt:lpstr>Lodovico template</vt:lpstr>
      <vt:lpstr>Mob Team💻📱</vt:lpstr>
      <vt:lpstr>Projeto Vai de Van - Sprint 0  - Equipe:</vt:lpstr>
      <vt:lpstr>1. Vai de Van!</vt:lpstr>
      <vt:lpstr>PowerPoint Presentation</vt:lpstr>
      <vt:lpstr>Solução – Aplicativo Vai de Van</vt:lpstr>
      <vt:lpstr>Desenvolvimento</vt:lpstr>
      <vt:lpstr>PowerPoint Presentation</vt:lpstr>
      <vt:lpstr>Blocos de programação desenvolvidos:</vt:lpstr>
      <vt:lpstr>Blocos de programação desenvolvidos:</vt:lpstr>
      <vt:lpstr>Dúvidas?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 Team💻📱</dc:title>
  <dc:creator>Diogo Gaglioni de Moraes</dc:creator>
  <cp:lastModifiedBy>Diogo Gaglioni de Moraes</cp:lastModifiedBy>
  <cp:revision>8</cp:revision>
  <dcterms:modified xsi:type="dcterms:W3CDTF">2020-09-26T16:29:35Z</dcterms:modified>
</cp:coreProperties>
</file>