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65" r:id="rId3"/>
    <p:sldId id="267" r:id="rId4"/>
    <p:sldId id="257" r:id="rId5"/>
    <p:sldId id="264" r:id="rId6"/>
    <p:sldId id="268" r:id="rId7"/>
    <p:sldId id="263" r:id="rId8"/>
    <p:sldId id="266" r:id="rId9"/>
    <p:sldId id="269" r:id="rId10"/>
    <p:sldId id="258" r:id="rId11"/>
    <p:sldId id="259" r:id="rId12"/>
    <p:sldId id="273" r:id="rId13"/>
    <p:sldId id="274" r:id="rId14"/>
    <p:sldId id="282" r:id="rId15"/>
    <p:sldId id="275" r:id="rId16"/>
    <p:sldId id="276" r:id="rId17"/>
    <p:sldId id="277" r:id="rId18"/>
    <p:sldId id="278" r:id="rId19"/>
    <p:sldId id="260" r:id="rId20"/>
    <p:sldId id="279" r:id="rId21"/>
    <p:sldId id="280" r:id="rId22"/>
    <p:sldId id="26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002E"/>
    <a:srgbClr val="44546A"/>
    <a:srgbClr val="BE8700"/>
    <a:srgbClr val="FFD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A4153-F3BD-4AF4-AC72-3A9D3540BF0C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670CA-BB9F-4FED-BBA6-F025A182A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8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26899"/>
          </a:xfrm>
        </p:spPr>
        <p:txBody>
          <a:bodyPr anchor="b">
            <a:normAutofit/>
          </a:bodyPr>
          <a:lstStyle>
            <a:lvl1pPr algn="l">
              <a:defRPr sz="4500" b="0">
                <a:solidFill>
                  <a:srgbClr val="C9002E"/>
                </a:solidFill>
                <a:latin typeface="LMSans17-Regular-Identity-H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83358"/>
            <a:ext cx="9144000" cy="1574442"/>
          </a:xfrm>
        </p:spPr>
        <p:txBody>
          <a:bodyPr/>
          <a:lstStyle>
            <a:lvl1pPr marL="0" indent="0" algn="l">
              <a:buNone/>
              <a:defRPr sz="2400">
                <a:latin typeface="LMSans12-Regular-Identity-H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528D-5679-4E2C-A60E-5386C56EC1B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524000" y="3291022"/>
            <a:ext cx="914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447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528D-5679-4E2C-A60E-5386C56E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03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528D-5679-4E2C-A60E-5386C56E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866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mage background">
  <p:cSld name="Big image background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 flipH="1">
            <a:off x="-100" y="0"/>
            <a:ext cx="2468800" cy="6858000"/>
          </a:xfrm>
          <a:prstGeom prst="rect">
            <a:avLst/>
          </a:prstGeom>
          <a:solidFill>
            <a:srgbClr val="0DB7C4">
              <a:alpha val="36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9"/>
          <p:cNvSpPr/>
          <p:nvPr/>
        </p:nvSpPr>
        <p:spPr>
          <a:xfrm flipH="1">
            <a:off x="-100" y="0"/>
            <a:ext cx="2468800" cy="15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313633" y="1723200"/>
            <a:ext cx="1841600" cy="15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-100" y="0"/>
            <a:ext cx="2468800" cy="152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891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0158"/>
          </a:xfrm>
          <a:solidFill>
            <a:srgbClr val="F2F2F2"/>
          </a:solidFill>
        </p:spPr>
        <p:txBody>
          <a:bodyPr>
            <a:normAutofit/>
          </a:bodyPr>
          <a:lstStyle>
            <a:lvl1pPr>
              <a:defRPr lang="en-US" sz="3500" kern="1200">
                <a:solidFill>
                  <a:srgbClr val="C9002E"/>
                </a:solidFill>
                <a:latin typeface="LMSans17-Regular-Identity-H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8039"/>
            <a:ext cx="10515600" cy="4798924"/>
          </a:xfrm>
        </p:spPr>
        <p:txBody>
          <a:bodyPr/>
          <a:lstStyle>
            <a:lvl1pPr marL="228600" indent="-228600">
              <a:lnSpc>
                <a:spcPct val="150000"/>
              </a:lnSpc>
              <a:buClr>
                <a:srgbClr val="56347C"/>
              </a:buClr>
              <a:buFont typeface="Wingdings" panose="05000000000000000000" pitchFamily="2" charset="2"/>
              <a:buChar char="§"/>
              <a:defRPr>
                <a:latin typeface="LMSans12-Regular-Identity-H"/>
              </a:defRPr>
            </a:lvl1pPr>
            <a:lvl2pPr marL="685800" indent="-228600">
              <a:lnSpc>
                <a:spcPct val="150000"/>
              </a:lnSpc>
              <a:buClr>
                <a:srgbClr val="D9AE6C"/>
              </a:buClr>
              <a:buFont typeface="Wingdings" panose="05000000000000000000" pitchFamily="2" charset="2"/>
              <a:buChar char="§"/>
              <a:defRPr>
                <a:latin typeface="LMSans10-Regular-Identity-H"/>
              </a:defRPr>
            </a:lvl2pPr>
            <a:lvl3pPr marL="1143000" indent="-228600">
              <a:lnSpc>
                <a:spcPct val="150000"/>
              </a:lnSpc>
              <a:buClr>
                <a:srgbClr val="B6C08D"/>
              </a:buClr>
              <a:buSzPct val="80000"/>
              <a:buFont typeface="Wingdings" panose="05000000000000000000" pitchFamily="2" charset="2"/>
              <a:buChar char="§"/>
              <a:defRPr lang="en-US" sz="2400" kern="1200" smtClean="0">
                <a:solidFill>
                  <a:schemeClr val="tx1"/>
                </a:solidFill>
                <a:latin typeface="LMSans10-Regular-Identity-H"/>
                <a:ea typeface="+mn-ea"/>
                <a:cs typeface="+mn-cs"/>
              </a:defRPr>
            </a:lvl3pPr>
            <a:lvl4pPr>
              <a:lnSpc>
                <a:spcPct val="150000"/>
              </a:lnSpc>
              <a:defRPr lang="en-US" sz="2400" kern="1200" smtClean="0">
                <a:solidFill>
                  <a:schemeClr val="tx1"/>
                </a:solidFill>
                <a:latin typeface="LMSans10-Regular-Identity-H"/>
                <a:ea typeface="+mn-ea"/>
                <a:cs typeface="+mn-cs"/>
              </a:defRPr>
            </a:lvl4pPr>
            <a:lvl5pPr>
              <a:lnSpc>
                <a:spcPct val="150000"/>
              </a:lnSpc>
              <a:defRPr lang="en-US" sz="2400" kern="1200">
                <a:solidFill>
                  <a:schemeClr val="tx1"/>
                </a:solidFill>
                <a:latin typeface="LMSans10-Regular-Identity-H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528D-5679-4E2C-A60E-5386C56E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12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5683" y="1954437"/>
            <a:ext cx="8087934" cy="1368313"/>
          </a:xfrm>
          <a:prstGeom prst="roundRect">
            <a:avLst/>
          </a:prstGeom>
          <a:solidFill>
            <a:srgbClr val="F2F2F2"/>
          </a:solidFill>
          <a:ln>
            <a:solidFill>
              <a:srgbClr val="F2F2F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lang="en-US" sz="3500" kern="1200">
                <a:solidFill>
                  <a:schemeClr val="tx1"/>
                </a:solidFill>
                <a:latin typeface="LMSans17-Regular-Identity-H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528D-5679-4E2C-A60E-5386C56E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73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528D-5679-4E2C-A60E-5386C56E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528D-5679-4E2C-A60E-5386C56E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34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528D-5679-4E2C-A60E-5386C56E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0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528D-5679-4E2C-A60E-5386C56E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81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528D-5679-4E2C-A60E-5386C56E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3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528D-5679-4E2C-A60E-5386C56E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94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E528D-5679-4E2C-A60E-5386C56E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02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55971"/>
            <a:ext cx="9144000" cy="182689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Using Software To Extract The Information About CSR-related Objectives From The Definitive Proxy Statement (SEC Form DEF 14A)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28352"/>
            <a:ext cx="9422674" cy="73483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Artificial Intelligence for Text </a:t>
            </a:r>
            <a:r>
              <a:rPr lang="en-US" b="1" dirty="0" smtClean="0"/>
              <a:t>Analytics – Final report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4776199"/>
            <a:ext cx="33569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smtClean="0"/>
              <a:t>Daniel</a:t>
            </a:r>
            <a:r>
              <a:rPr lang="en-US" sz="2400" i="1" smtClean="0"/>
              <a:t> (Dan Viet Nguyen)</a:t>
            </a:r>
          </a:p>
          <a:p>
            <a:r>
              <a:rPr lang="en-US" sz="2400" smtClean="0">
                <a:solidFill>
                  <a:srgbClr val="FFDE00"/>
                </a:solidFill>
              </a:rPr>
              <a:t>MBA in Finance Program</a:t>
            </a:r>
            <a:endParaRPr lang="en-US" sz="2400">
              <a:solidFill>
                <a:srgbClr val="FFDE00"/>
              </a:solidFill>
            </a:endParaRPr>
          </a:p>
        </p:txBody>
      </p:sp>
      <p:pic>
        <p:nvPicPr>
          <p:cNvPr id="6" name="Picture 4" descr="National Taipei University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21" b="100000" l="9955" r="93213">
                        <a14:foregroundMark x1="15385" y1="62185" x2="15385" y2="62185"/>
                        <a14:foregroundMark x1="19910" y1="61345" x2="19910" y2="61345"/>
                        <a14:foregroundMark x1="28054" y1="61345" x2="28054" y2="61345"/>
                        <a14:foregroundMark x1="29864" y1="65546" x2="29864" y2="65546"/>
                        <a14:foregroundMark x1="38914" y1="65546" x2="38914" y2="65546"/>
                        <a14:foregroundMark x1="42534" y1="61345" x2="42534" y2="61345"/>
                        <a14:foregroundMark x1="53394" y1="67227" x2="53394" y2="67227"/>
                        <a14:foregroundMark x1="18552" y1="65546" x2="18552" y2="65546"/>
                        <a14:foregroundMark x1="17647" y1="69748" x2="17647" y2="69748"/>
                        <a14:foregroundMark x1="19005" y1="71429" x2="19005" y2="71429"/>
                        <a14:foregroundMark x1="22172" y1="71429" x2="22172" y2="71429"/>
                        <a14:foregroundMark x1="30317" y1="73950" x2="30317" y2="73950"/>
                        <a14:foregroundMark x1="34389" y1="72269" x2="34389" y2="72269"/>
                        <a14:foregroundMark x1="33937" y1="66387" x2="33937" y2="66387"/>
                        <a14:foregroundMark x1="33032" y1="64706" x2="32579" y2="64706"/>
                        <a14:foregroundMark x1="32127" y1="63866" x2="32127" y2="63866"/>
                        <a14:foregroundMark x1="31674" y1="62185" x2="31674" y2="62185"/>
                        <a14:foregroundMark x1="30317" y1="62185" x2="30317" y2="62185"/>
                        <a14:foregroundMark x1="27149" y1="64706" x2="27149" y2="64706"/>
                        <a14:foregroundMark x1="27602" y1="67227" x2="27602" y2="67227"/>
                        <a14:foregroundMark x1="28959" y1="68908" x2="28959" y2="68908"/>
                        <a14:foregroundMark x1="28507" y1="69748" x2="28507" y2="69748"/>
                        <a14:foregroundMark x1="25339" y1="70588" x2="25339" y2="70588"/>
                        <a14:foregroundMark x1="26244" y1="73109" x2="26244" y2="73109"/>
                        <a14:foregroundMark x1="28959" y1="73109" x2="28959" y2="73109"/>
                        <a14:foregroundMark x1="30317" y1="73109" x2="30317" y2="73109"/>
                        <a14:foregroundMark x1="16742" y1="74790" x2="16742" y2="74790"/>
                        <a14:foregroundMark x1="19910" y1="74790" x2="19910" y2="74790"/>
                        <a14:foregroundMark x1="21267" y1="74790" x2="21267" y2="74790"/>
                        <a14:foregroundMark x1="25792" y1="74790" x2="25792" y2="74790"/>
                        <a14:foregroundMark x1="25792" y1="74790" x2="25792" y2="74790"/>
                        <a14:foregroundMark x1="28507" y1="73950" x2="28507" y2="73950"/>
                        <a14:foregroundMark x1="31222" y1="73950" x2="33937" y2="73950"/>
                        <a14:foregroundMark x1="37557" y1="74790" x2="37557" y2="75630"/>
                        <a14:foregroundMark x1="24434" y1="74790" x2="39819" y2="79832"/>
                        <a14:foregroundMark x1="35747" y1="78151" x2="85068" y2="78151"/>
                        <a14:foregroundMark x1="85068" y1="78151" x2="84615" y2="89916"/>
                        <a14:foregroundMark x1="83710" y1="90756" x2="13122" y2="89916"/>
                        <a14:foregroundMark x1="13122" y1="89916" x2="13575" y2="8403"/>
                        <a14:foregroundMark x1="14027" y1="9244" x2="92308" y2="8403"/>
                        <a14:foregroundMark x1="51584" y1="7563" x2="51584" y2="2521"/>
                        <a14:foregroundMark x1="92308" y1="7563" x2="92308" y2="7563"/>
                        <a14:foregroundMark x1="92760" y1="7563" x2="84615" y2="90756"/>
                        <a14:foregroundMark x1="14480" y1="10924" x2="14480" y2="10924"/>
                        <a14:foregroundMark x1="84163" y1="75630" x2="14480" y2="10924"/>
                        <a14:foregroundMark x1="14480" y1="78151" x2="89593" y2="9244"/>
                        <a14:foregroundMark x1="38009" y1="13445" x2="76923" y2="18487"/>
                        <a14:foregroundMark x1="34389" y1="13445" x2="60633" y2="10924"/>
                        <a14:foregroundMark x1="18552" y1="52941" x2="24887" y2="88235"/>
                        <a14:foregroundMark x1="14027" y1="82353" x2="84163" y2="81513"/>
                        <a14:foregroundMark x1="58371" y1="62185" x2="58371" y2="62185"/>
                        <a14:foregroundMark x1="57466" y1="67227" x2="57466" y2="67227"/>
                        <a14:foregroundMark x1="57466" y1="68067" x2="57466" y2="68067"/>
                        <a14:foregroundMark x1="58371" y1="86555" x2="58371" y2="86555"/>
                        <a14:foregroundMark x1="58371" y1="85714" x2="58371" y2="85714"/>
                        <a14:foregroundMark x1="48869" y1="11765" x2="48869" y2="11765"/>
                        <a14:foregroundMark x1="49321" y1="8403" x2="49321" y2="8403"/>
                        <a14:foregroundMark x1="47059" y1="13445" x2="47059" y2="13445"/>
                        <a14:foregroundMark x1="47059" y1="13445" x2="47059" y2="13445"/>
                        <a14:foregroundMark x1="47059" y1="11765" x2="47059" y2="11765"/>
                        <a14:foregroundMark x1="43439" y1="17647" x2="43439" y2="17647"/>
                        <a14:foregroundMark x1="43439" y1="17647" x2="43439" y2="17647"/>
                        <a14:foregroundMark x1="44344" y1="21849" x2="44344" y2="21849"/>
                        <a14:foregroundMark x1="46606" y1="21008" x2="46606" y2="21008"/>
                        <a14:foregroundMark x1="46154" y1="15966" x2="46154" y2="15966"/>
                        <a14:foregroundMark x1="55656" y1="21849" x2="55656" y2="21849"/>
                        <a14:foregroundMark x1="59729" y1="26891" x2="59729" y2="26891"/>
                        <a14:foregroundMark x1="46154" y1="26891" x2="46154" y2="26891"/>
                        <a14:foregroundMark x1="45701" y1="21849" x2="45701" y2="21849"/>
                        <a14:foregroundMark x1="64253" y1="25210" x2="64253" y2="25210"/>
                        <a14:foregroundMark x1="56561" y1="26050" x2="56561" y2="26050"/>
                        <a14:backgroundMark x1="89593" y1="80672" x2="89140" y2="83193"/>
                        <a14:backgroundMark x1="88235" y1="80672" x2="88235" y2="80672"/>
                        <a14:backgroundMark x1="87330" y1="88235" x2="87330" y2="88235"/>
                        <a14:backgroundMark x1="87330" y1="89076" x2="87330" y2="89076"/>
                        <a14:backgroundMark x1="85068" y1="96639" x2="85068" y2="96639"/>
                        <a14:backgroundMark x1="83258" y1="96639" x2="83258" y2="96639"/>
                        <a14:backgroundMark x1="14932" y1="95798" x2="14932" y2="95798"/>
                        <a14:backgroundMark x1="15837" y1="94958" x2="15837" y2="94958"/>
                        <a14:backgroundMark x1="15385" y1="93277" x2="81448" y2="92437"/>
                        <a14:backgroundMark x1="85068" y1="90756" x2="85068" y2="90756"/>
                        <a14:backgroundMark x1="85520" y1="88235" x2="85520" y2="88235"/>
                        <a14:backgroundMark x1="85973" y1="83193" x2="85973" y2="83193"/>
                        <a14:backgroundMark x1="84615" y1="90756" x2="84615" y2="90756"/>
                        <a14:backgroundMark x1="84163" y1="91597" x2="84163" y2="91597"/>
                        <a14:backgroundMark x1="82805" y1="91597" x2="82805" y2="91597"/>
                        <a14:backgroundMark x1="81448" y1="91597" x2="81448" y2="91597"/>
                        <a14:backgroundMark x1="13575" y1="3361" x2="13575" y2="3361"/>
                        <a14:backgroundMark x1="13575" y1="3361" x2="94118" y2="33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03"/>
            <a:ext cx="2435814" cy="131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201" y="167794"/>
            <a:ext cx="1006100" cy="1001628"/>
          </a:xfrm>
          <a:prstGeom prst="rect">
            <a:avLst/>
          </a:prstGeom>
        </p:spPr>
      </p:pic>
      <p:pic>
        <p:nvPicPr>
          <p:cNvPr id="8" name="Picture 2" descr="Landmark 81 - Saigon on Bikes | Ho Chi Minh City Motorcycle Tours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33" b="28158"/>
          <a:stretch/>
        </p:blipFill>
        <p:spPr bwMode="auto">
          <a:xfrm flipH="1">
            <a:off x="8859172" y="3462711"/>
            <a:ext cx="3332828" cy="3395289"/>
          </a:xfrm>
          <a:prstGeom prst="rtTriangl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ó thể là hình ảnh về 1 người, đang đứng và văn bản cho biết 'MBA IN FINANCE VE National Taipei University Broaden Your Global Views in Finance!'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86" t="47025" r="25276" b="1"/>
          <a:stretch/>
        </p:blipFill>
        <p:spPr bwMode="auto">
          <a:xfrm>
            <a:off x="4880945" y="4883581"/>
            <a:ext cx="1608249" cy="17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539231" y="4163186"/>
            <a:ext cx="17363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latin typeface="LMSans12-Regular-Identity-H"/>
              </a:rPr>
              <a:t>May 31, </a:t>
            </a:r>
            <a:r>
              <a:rPr lang="en-US" sz="2000" dirty="0">
                <a:latin typeface="LMSans12-Regular-Identity-H"/>
              </a:rPr>
              <a:t>2022</a:t>
            </a:r>
          </a:p>
        </p:txBody>
      </p:sp>
      <p:pic>
        <p:nvPicPr>
          <p:cNvPr id="1026" name="Picture 2" descr="https://mail.tku.edu.tw/myday/images/Myday_Photo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6674" y="167794"/>
            <a:ext cx="1078624" cy="1438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956799" y="707757"/>
            <a:ext cx="39898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/>
              <a:t>Instructor : Min-Yuh Day, Ph.D.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1867" y="6356350"/>
            <a:ext cx="397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Key words: CSR, Objectives, Performance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1916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8038"/>
            <a:ext cx="10515600" cy="5251361"/>
          </a:xfrm>
        </p:spPr>
        <p:txBody>
          <a:bodyPr>
            <a:normAutofit fontScale="92500"/>
          </a:bodyPr>
          <a:lstStyle/>
          <a:p>
            <a:r>
              <a:rPr lang="en-US" sz="2500" dirty="0" smtClean="0"/>
              <a:t>Methodology</a:t>
            </a:r>
          </a:p>
          <a:p>
            <a:pPr lvl="1"/>
            <a:r>
              <a:rPr lang="en-US" sz="2100" dirty="0" smtClean="0"/>
              <a:t>Examine the </a:t>
            </a:r>
            <a:r>
              <a:rPr lang="en-US" sz="2100" dirty="0"/>
              <a:t>Proxy Statements filed to U.S. SEC for the fiscal years </a:t>
            </a:r>
            <a:r>
              <a:rPr lang="en-US" sz="2100" dirty="0" smtClean="0"/>
              <a:t>1998–2019</a:t>
            </a:r>
          </a:p>
          <a:p>
            <a:pPr lvl="1"/>
            <a:r>
              <a:rPr lang="en-US" sz="2100" dirty="0"/>
              <a:t>In carefully going through these statements, </a:t>
            </a:r>
            <a:r>
              <a:rPr lang="en-US" sz="2100" dirty="0" smtClean="0"/>
              <a:t>I will note </a:t>
            </a:r>
            <a:r>
              <a:rPr lang="en-US" sz="2100" dirty="0"/>
              <a:t>whether any portion of executives' compensation was tied to </a:t>
            </a:r>
            <a:r>
              <a:rPr lang="en-US" sz="2100" b="1" dirty="0"/>
              <a:t>"safety"</a:t>
            </a:r>
            <a:r>
              <a:rPr lang="en-US" sz="2100" dirty="0"/>
              <a:t>, </a:t>
            </a:r>
            <a:r>
              <a:rPr lang="en-US" sz="2100" b="1" dirty="0"/>
              <a:t>"environment"</a:t>
            </a:r>
            <a:r>
              <a:rPr lang="en-US" sz="2100" dirty="0"/>
              <a:t>, </a:t>
            </a:r>
            <a:r>
              <a:rPr lang="en-US" sz="2100" b="1" dirty="0"/>
              <a:t>"customer satisfaction"</a:t>
            </a:r>
            <a:r>
              <a:rPr lang="en-US" sz="2100" dirty="0"/>
              <a:t>, </a:t>
            </a:r>
            <a:r>
              <a:rPr lang="en-US" sz="2100" b="1" dirty="0"/>
              <a:t>"social responsibility"</a:t>
            </a:r>
            <a:r>
              <a:rPr lang="en-US" sz="2100" dirty="0"/>
              <a:t>, and/or other variables related to corporate social </a:t>
            </a:r>
            <a:r>
              <a:rPr lang="en-US" sz="2100" dirty="0" smtClean="0"/>
              <a:t>responsibility</a:t>
            </a:r>
            <a:endParaRPr lang="en-US" dirty="0" smtClean="0"/>
          </a:p>
          <a:p>
            <a:pPr lvl="1"/>
            <a:r>
              <a:rPr lang="en-US" sz="2100" dirty="0" smtClean="0"/>
              <a:t>Instead of using manual checking, </a:t>
            </a:r>
            <a:r>
              <a:rPr lang="en-US" sz="2100" b="1" dirty="0" smtClean="0"/>
              <a:t>I will use software (STATA) to detect the keywords.</a:t>
            </a:r>
          </a:p>
          <a:p>
            <a:r>
              <a:rPr lang="en-US" sz="2500" dirty="0" smtClean="0"/>
              <a:t>Source of data: </a:t>
            </a:r>
          </a:p>
          <a:p>
            <a:pPr lvl="1"/>
            <a:r>
              <a:rPr lang="en-US" sz="2100" dirty="0"/>
              <a:t>Incentive Lab data: executive compensation </a:t>
            </a:r>
            <a:r>
              <a:rPr lang="en-US" sz="2100" dirty="0" smtClean="0"/>
              <a:t>data</a:t>
            </a:r>
          </a:p>
          <a:p>
            <a:pPr lvl="1"/>
            <a:r>
              <a:rPr lang="en-US" sz="2100" dirty="0" err="1" smtClean="0"/>
              <a:t>Compustat</a:t>
            </a:r>
            <a:r>
              <a:rPr lang="en-US" sz="2100" dirty="0" smtClean="0"/>
              <a:t> data: firm level data</a:t>
            </a:r>
          </a:p>
          <a:p>
            <a:pPr lvl="1"/>
            <a:endParaRPr lang="en-US" sz="2100" dirty="0"/>
          </a:p>
        </p:txBody>
      </p:sp>
      <p:pic>
        <p:nvPicPr>
          <p:cNvPr id="3074" name="Picture 2" descr="Corporate Social Responsibility (CSR) | IRATA Internatio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099" y="5028018"/>
            <a:ext cx="3184525" cy="14346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528D-5679-4E2C-A60E-5386C56EC1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5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pic>
        <p:nvPicPr>
          <p:cNvPr id="4" name="Record_2022_04_11_16_22_43_498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50768" y="940159"/>
            <a:ext cx="10855432" cy="577847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528D-5679-4E2C-A60E-5386C56EC1B5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563757" y="572246"/>
            <a:ext cx="4144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2060"/>
                </a:solidFill>
              </a:rPr>
              <a:t>https://github.com/dannv248/CSR_detect</a:t>
            </a:r>
          </a:p>
        </p:txBody>
      </p:sp>
    </p:spTree>
    <p:extLst>
      <p:ext uri="{BB962C8B-B14F-4D97-AF65-F5344CB8AC3E}">
        <p14:creationId xmlns:p14="http://schemas.microsoft.com/office/powerpoint/2010/main" val="342669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821" y="940159"/>
            <a:ext cx="10550979" cy="1006574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To evaluate </a:t>
            </a:r>
            <a:r>
              <a:rPr lang="en-US" sz="1800" dirty="0" smtClean="0"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whether </a:t>
            </a:r>
            <a:r>
              <a:rPr lang="en-US" sz="1800" dirty="0"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granting executives CSR-contingent compensation lead to an improvement in Corporate Performance </a:t>
            </a:r>
            <a:r>
              <a:rPr lang="en-US" sz="1800" dirty="0" smtClean="0"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results, </a:t>
            </a:r>
            <a:r>
              <a:rPr lang="en-US" sz="1800" dirty="0"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I use the </a:t>
            </a:r>
            <a:r>
              <a:rPr lang="en-US" sz="1800" dirty="0" smtClean="0"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following </a:t>
            </a:r>
            <a:r>
              <a:rPr lang="en-US" sz="1800" dirty="0"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ordinary least squares (OLS)</a:t>
            </a:r>
            <a:r>
              <a:rPr lang="en-US" sz="1800" dirty="0" smtClean="0"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regression </a:t>
            </a:r>
            <a:r>
              <a:rPr lang="en-US" sz="1800" dirty="0" smtClean="0"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model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528D-5679-4E2C-A60E-5386C56EC1B5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0" y="1946733"/>
                <a:ext cx="12192000" cy="64633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anchor="t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400" dirty="0" err="1" smtClean="0">
                    <a:solidFill>
                      <a:srgbClr val="7F5E00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performance</a:t>
                </a:r>
                <a:r>
                  <a:rPr lang="en-US" sz="2400" baseline="-25000" dirty="0" err="1" smtClean="0">
                    <a:solidFill>
                      <a:srgbClr val="7F5E00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i,t</a:t>
                </a:r>
                <a:r>
                  <a:rPr lang="en-US" sz="2400" dirty="0">
                    <a:solidFill>
                      <a:srgbClr val="7F5E00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F5E00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r>
                  <a:rPr lang="en-US" sz="2400" dirty="0">
                    <a:solidFill>
                      <a:srgbClr val="7F5E00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F5E00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Calibri" panose="020F0502020204030204" pitchFamily="34" charset="0"/>
                      </a:rPr>
                      <m:t>𝛽</m:t>
                    </m:r>
                  </m:oMath>
                </a14:m>
                <a:r>
                  <a:rPr lang="en-US" sz="2400" dirty="0">
                    <a:solidFill>
                      <a:srgbClr val="7F5E00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*</a:t>
                </a:r>
                <a:r>
                  <a:rPr lang="en-US" sz="2400" dirty="0" smtClean="0">
                    <a:solidFill>
                      <a:srgbClr val="7F5E00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csr_metrics</a:t>
                </a:r>
                <a:r>
                  <a:rPr lang="en-US" sz="2400" baseline="-25000" dirty="0" smtClean="0">
                    <a:solidFill>
                      <a:srgbClr val="7F5E00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i,t</a:t>
                </a:r>
                <a:r>
                  <a:rPr lang="en-US" sz="2400" dirty="0" smtClean="0">
                    <a:solidFill>
                      <a:srgbClr val="7F5E00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sz="2400" dirty="0">
                    <a:solidFill>
                      <a:srgbClr val="7F5E00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F5E00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Calibri" panose="020F0502020204030204" pitchFamily="34" charset="0"/>
                      </a:rPr>
                      <m:t>𝛾</m:t>
                    </m:r>
                  </m:oMath>
                </a14:m>
                <a:r>
                  <a:rPr lang="en-US" sz="2400" dirty="0" smtClean="0">
                    <a:solidFill>
                      <a:srgbClr val="7F5E00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CEO_power</a:t>
                </a:r>
                <a:r>
                  <a:rPr lang="en-US" sz="2400" baseline="-25000" dirty="0" smtClean="0">
                    <a:solidFill>
                      <a:srgbClr val="7F5E00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i,t</a:t>
                </a:r>
                <a:r>
                  <a:rPr lang="en-US" sz="2400" dirty="0" smtClean="0">
                    <a:solidFill>
                      <a:srgbClr val="7F5E00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+ </a:t>
                </a:r>
                <a:r>
                  <a:rPr lang="el-GR" sz="2400" dirty="0" smtClean="0">
                    <a:solidFill>
                      <a:srgbClr val="7F5E00"/>
                    </a:solidFill>
                    <a:latin typeface="Times New Roman" panose="02020603050405020304" pitchFamily="18" charset="0"/>
                    <a:ea typeface="Source Sans Pro" panose="020B0503030403020204" pitchFamily="34" charset="0"/>
                    <a:cs typeface="Times New Roman" panose="02020603050405020304" pitchFamily="18" charset="0"/>
                  </a:rPr>
                  <a:t>ν</a:t>
                </a:r>
                <a:r>
                  <a:rPr lang="en-US" sz="2400" dirty="0" err="1" smtClean="0">
                    <a:solidFill>
                      <a:srgbClr val="7F5E00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Financial_condition</a:t>
                </a:r>
                <a:r>
                  <a:rPr lang="en-US" sz="2400" baseline="-25000" dirty="0" err="1" smtClean="0">
                    <a:solidFill>
                      <a:srgbClr val="7F5E00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i,t</a:t>
                </a:r>
                <a:r>
                  <a:rPr lang="en-US" sz="2400" dirty="0" smtClean="0">
                    <a:solidFill>
                      <a:srgbClr val="7F5E00"/>
                    </a:solidFill>
                    <a:latin typeface="Times New Roman" panose="02020603050405020304" pitchFamily="18" charset="0"/>
                    <a:ea typeface="Source Sans Pro" panose="020B0503030403020204" pitchFamily="34" charset="0"/>
                    <a:cs typeface="Times New Roman" panose="02020603050405020304" pitchFamily="18" charset="0"/>
                  </a:rPr>
                  <a:t> + </a:t>
                </a:r>
                <a:r>
                  <a:rPr lang="en-US" sz="2400" dirty="0" err="1" smtClean="0">
                    <a:solidFill>
                      <a:srgbClr val="7F5E00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δ</a:t>
                </a:r>
                <a:r>
                  <a:rPr lang="en-US" sz="2400" baseline="-25000" dirty="0" err="1" smtClean="0">
                    <a:solidFill>
                      <a:srgbClr val="7F5E00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</a:t>
                </a:r>
                <a:r>
                  <a:rPr lang="en-US" sz="2400" dirty="0" smtClean="0">
                    <a:solidFill>
                      <a:srgbClr val="7F5E00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sz="2400" dirty="0">
                    <a:solidFill>
                      <a:srgbClr val="7F5E00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F5E00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Calibri" panose="020F0502020204030204" pitchFamily="34" charset="0"/>
                      </a:rPr>
                      <m:t>𝜀</m:t>
                    </m:r>
                  </m:oMath>
                </a14:m>
                <a:r>
                  <a:rPr lang="en-US" sz="2400" baseline="-25000" dirty="0" err="1">
                    <a:solidFill>
                      <a:srgbClr val="7F5E00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i,t</a:t>
                </a:r>
                <a:r>
                  <a:rPr lang="en-US" sz="2400" baseline="-25000" dirty="0">
                    <a:solidFill>
                      <a:srgbClr val="7F5E00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endParaRPr lang="en-US" sz="2400" dirty="0">
                  <a:solidFill>
                    <a:srgbClr val="7F5E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46733"/>
                <a:ext cx="12192000" cy="646331"/>
              </a:xfrm>
              <a:prstGeom prst="rect">
                <a:avLst/>
              </a:prstGeom>
              <a:blipFill>
                <a:blip r:embed="rId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/>
          <p:cNvSpPr txBox="1">
            <a:spLocks/>
          </p:cNvSpPr>
          <p:nvPr/>
        </p:nvSpPr>
        <p:spPr>
          <a:xfrm>
            <a:off x="461010" y="2743199"/>
            <a:ext cx="10550979" cy="3978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56347C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LMSans12-Regular-Identity-H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D9AE6C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LMSans10-Regular-Identity-H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C08D"/>
              </a:buClr>
              <a:buSzPct val="80000"/>
              <a:buFont typeface="Wingdings" panose="05000000000000000000" pitchFamily="2" charset="2"/>
              <a:buChar char="§"/>
              <a:defRPr lang="en-US" sz="2400" kern="1200" smtClean="0">
                <a:solidFill>
                  <a:schemeClr val="tx1"/>
                </a:solidFill>
                <a:latin typeface="LMSans10-Regular-Identity-H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smtClean="0">
                <a:solidFill>
                  <a:schemeClr val="tx1"/>
                </a:solidFill>
                <a:latin typeface="LMSans10-Regular-Identity-H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LMSans10-Regular-Identity-H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 smtClean="0"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performance</a:t>
            </a:r>
            <a:r>
              <a:rPr lang="en-US" sz="1800" baseline="-25000" dirty="0" err="1" smtClean="0"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i,t</a:t>
            </a:r>
            <a:r>
              <a:rPr lang="en-US" sz="1800" dirty="0" smtClean="0"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: where </a:t>
            </a:r>
            <a:r>
              <a:rPr lang="en-US" sz="1800" dirty="0" err="1"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and t are firm and </a:t>
            </a:r>
            <a:r>
              <a:rPr lang="en-US" sz="1800" dirty="0" smtClean="0"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date, </a:t>
            </a:r>
            <a:r>
              <a:rPr lang="en-US" sz="1800" dirty="0"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respectively</a:t>
            </a:r>
            <a:endParaRPr lang="en-US" sz="1800" dirty="0" smtClean="0"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600" dirty="0" smtClean="0"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Net profit margin (</a:t>
            </a:r>
            <a:r>
              <a:rPr lang="en-US" sz="1600" dirty="0" err="1" smtClean="0"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npm</a:t>
            </a:r>
            <a:r>
              <a:rPr lang="en-US" sz="1600" dirty="0" smtClean="0"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): Operating profit divided by sales</a:t>
            </a:r>
          </a:p>
          <a:p>
            <a:pPr lvl="1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Return on asset (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): Net income before extraordinary items and discontinued operations divided by total assets</a:t>
            </a:r>
          </a:p>
          <a:p>
            <a:pPr lvl="1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Return on equity (roe): Net income before extraordinary items and discontinued operations divided by total equity</a:t>
            </a:r>
          </a:p>
          <a:p>
            <a:r>
              <a:rPr lang="en-US" sz="1800" dirty="0" smtClean="0"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csr_metrics</a:t>
            </a:r>
            <a:r>
              <a:rPr lang="en-US" sz="1800" baseline="-25000" dirty="0" smtClean="0"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i,t</a:t>
            </a:r>
            <a:r>
              <a:rPr lang="en-US" sz="1800" dirty="0" smtClean="0"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: </a:t>
            </a:r>
          </a:p>
          <a:p>
            <a:pPr lvl="1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 dummy variable = 1 if an executive’s compensation contract has a CSR-related incentive component and 0 otherwise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28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821" y="940159"/>
            <a:ext cx="10550979" cy="1006574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To evaluate </a:t>
            </a:r>
            <a:r>
              <a:rPr lang="en-US" sz="1800" dirty="0" smtClean="0"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whether </a:t>
            </a:r>
            <a:r>
              <a:rPr lang="en-US" sz="1800" dirty="0"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granting executives CSR-contingent compensation lead to an improvement in Corporate Performance </a:t>
            </a:r>
            <a:r>
              <a:rPr lang="en-US" sz="1800" dirty="0" smtClean="0"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results, </a:t>
            </a:r>
            <a:r>
              <a:rPr lang="en-US" sz="1800" dirty="0"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I use the </a:t>
            </a:r>
            <a:r>
              <a:rPr lang="en-US" sz="1800" dirty="0" smtClean="0"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following </a:t>
            </a:r>
            <a:r>
              <a:rPr lang="en-US" sz="1800" dirty="0"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ordinary least squares (OLS)</a:t>
            </a:r>
            <a:r>
              <a:rPr lang="en-US" sz="1800" dirty="0" smtClean="0"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regression </a:t>
            </a:r>
            <a:r>
              <a:rPr lang="en-US" sz="1800" dirty="0" smtClean="0"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model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528D-5679-4E2C-A60E-5386C56EC1B5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0" y="1946733"/>
                <a:ext cx="12192000" cy="64633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anchor="t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400" dirty="0" err="1">
                    <a:solidFill>
                      <a:srgbClr val="7F5E00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p</a:t>
                </a:r>
                <a:r>
                  <a:rPr lang="en-US" sz="2400" dirty="0" err="1" smtClean="0">
                    <a:solidFill>
                      <a:srgbClr val="7F5E00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erformance</a:t>
                </a:r>
                <a:r>
                  <a:rPr lang="en-US" sz="2400" baseline="-25000" dirty="0" err="1" smtClean="0">
                    <a:solidFill>
                      <a:srgbClr val="7F5E00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i,t</a:t>
                </a:r>
                <a:r>
                  <a:rPr lang="en-US" sz="2400" dirty="0">
                    <a:solidFill>
                      <a:srgbClr val="7F5E00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F5E00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r>
                  <a:rPr lang="en-US" sz="2400" dirty="0">
                    <a:solidFill>
                      <a:srgbClr val="7F5E00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F5E00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Calibri" panose="020F0502020204030204" pitchFamily="34" charset="0"/>
                      </a:rPr>
                      <m:t>𝛽</m:t>
                    </m:r>
                  </m:oMath>
                </a14:m>
                <a:r>
                  <a:rPr lang="en-US" sz="2400" dirty="0">
                    <a:solidFill>
                      <a:srgbClr val="7F5E00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*</a:t>
                </a:r>
                <a:r>
                  <a:rPr lang="en-US" sz="2400" dirty="0" smtClean="0">
                    <a:solidFill>
                      <a:srgbClr val="7F5E00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csr_metrics</a:t>
                </a:r>
                <a:r>
                  <a:rPr lang="en-US" sz="2400" baseline="-25000" dirty="0" smtClean="0">
                    <a:solidFill>
                      <a:srgbClr val="7F5E00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i,t</a:t>
                </a:r>
                <a:r>
                  <a:rPr lang="en-US" sz="2400" dirty="0" smtClean="0">
                    <a:solidFill>
                      <a:srgbClr val="7F5E00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sz="2400" dirty="0">
                    <a:solidFill>
                      <a:srgbClr val="7F5E00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F5E00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Calibri" panose="020F0502020204030204" pitchFamily="34" charset="0"/>
                      </a:rPr>
                      <m:t>𝛾</m:t>
                    </m:r>
                  </m:oMath>
                </a14:m>
                <a:r>
                  <a:rPr lang="en-US" sz="2400" dirty="0" smtClean="0">
                    <a:solidFill>
                      <a:srgbClr val="7F5E00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CEO_power</a:t>
                </a:r>
                <a:r>
                  <a:rPr lang="en-US" sz="2400" baseline="-25000" dirty="0" smtClean="0">
                    <a:solidFill>
                      <a:srgbClr val="7F5E00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i,t</a:t>
                </a:r>
                <a:r>
                  <a:rPr lang="en-US" sz="2400" dirty="0" smtClean="0">
                    <a:solidFill>
                      <a:srgbClr val="7F5E00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+ </a:t>
                </a:r>
                <a:r>
                  <a:rPr lang="el-GR" sz="2400" dirty="0" smtClean="0">
                    <a:solidFill>
                      <a:srgbClr val="7F5E00"/>
                    </a:solidFill>
                    <a:latin typeface="Times New Roman" panose="02020603050405020304" pitchFamily="18" charset="0"/>
                    <a:ea typeface="Source Sans Pro" panose="020B0503030403020204" pitchFamily="34" charset="0"/>
                    <a:cs typeface="Times New Roman" panose="02020603050405020304" pitchFamily="18" charset="0"/>
                  </a:rPr>
                  <a:t>ν</a:t>
                </a:r>
                <a:r>
                  <a:rPr lang="en-US" sz="2400" dirty="0" err="1" smtClean="0">
                    <a:solidFill>
                      <a:srgbClr val="7F5E00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Financial_condition</a:t>
                </a:r>
                <a:r>
                  <a:rPr lang="en-US" sz="2400" baseline="-25000" dirty="0" err="1" smtClean="0">
                    <a:solidFill>
                      <a:srgbClr val="7F5E00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i,t</a:t>
                </a:r>
                <a:r>
                  <a:rPr lang="en-US" sz="2400" dirty="0" smtClean="0">
                    <a:solidFill>
                      <a:srgbClr val="7F5E00"/>
                    </a:solidFill>
                    <a:latin typeface="Times New Roman" panose="02020603050405020304" pitchFamily="18" charset="0"/>
                    <a:ea typeface="Source Sans Pro" panose="020B0503030403020204" pitchFamily="34" charset="0"/>
                    <a:cs typeface="Times New Roman" panose="02020603050405020304" pitchFamily="18" charset="0"/>
                  </a:rPr>
                  <a:t> + </a:t>
                </a:r>
                <a:r>
                  <a:rPr lang="en-US" sz="2400" dirty="0" err="1" smtClean="0">
                    <a:solidFill>
                      <a:srgbClr val="7F5E00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δ</a:t>
                </a:r>
                <a:r>
                  <a:rPr lang="en-US" sz="2400" baseline="-25000" dirty="0" err="1" smtClean="0">
                    <a:solidFill>
                      <a:srgbClr val="7F5E00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</a:t>
                </a:r>
                <a:r>
                  <a:rPr lang="en-US" sz="2400" dirty="0" smtClean="0">
                    <a:solidFill>
                      <a:srgbClr val="7F5E00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sz="2400" dirty="0">
                    <a:solidFill>
                      <a:srgbClr val="7F5E00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F5E00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Calibri" panose="020F0502020204030204" pitchFamily="34" charset="0"/>
                      </a:rPr>
                      <m:t>𝜀</m:t>
                    </m:r>
                  </m:oMath>
                </a14:m>
                <a:r>
                  <a:rPr lang="en-US" sz="2400" baseline="-25000" dirty="0" err="1">
                    <a:solidFill>
                      <a:srgbClr val="7F5E00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i,t</a:t>
                </a:r>
                <a:r>
                  <a:rPr lang="en-US" sz="2400" baseline="-25000" dirty="0">
                    <a:solidFill>
                      <a:srgbClr val="7F5E00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endParaRPr lang="en-US" sz="2400" dirty="0">
                  <a:solidFill>
                    <a:srgbClr val="7F5E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46733"/>
                <a:ext cx="12192000" cy="646331"/>
              </a:xfrm>
              <a:prstGeom prst="rect">
                <a:avLst/>
              </a:prstGeom>
              <a:blipFill>
                <a:blip r:embed="rId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/>
          <p:cNvSpPr txBox="1">
            <a:spLocks/>
          </p:cNvSpPr>
          <p:nvPr/>
        </p:nvSpPr>
        <p:spPr>
          <a:xfrm>
            <a:off x="461010" y="2743199"/>
            <a:ext cx="10892790" cy="39782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56347C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LMSans12-Regular-Identity-H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D9AE6C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LMSans10-Regular-Identity-H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C08D"/>
              </a:buClr>
              <a:buSzPct val="80000"/>
              <a:buFont typeface="Wingdings" panose="05000000000000000000" pitchFamily="2" charset="2"/>
              <a:buChar char="§"/>
              <a:defRPr lang="en-US" sz="2400" kern="1200" smtClean="0">
                <a:solidFill>
                  <a:schemeClr val="tx1"/>
                </a:solidFill>
                <a:latin typeface="LMSans10-Regular-Identity-H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smtClean="0">
                <a:solidFill>
                  <a:schemeClr val="tx1"/>
                </a:solidFill>
                <a:latin typeface="LMSans10-Regular-Identity-H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LMSans10-Regular-Identity-H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CEO_power</a:t>
            </a:r>
            <a:r>
              <a:rPr lang="en-US" sz="1800" baseline="-25000" dirty="0" smtClean="0"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i,t</a:t>
            </a:r>
            <a:r>
              <a:rPr lang="en-US" sz="1800" dirty="0" smtClean="0"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:</a:t>
            </a:r>
          </a:p>
          <a:p>
            <a:pPr lvl="1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CEO Duality (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chr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): A dummy variable = 1 if the firm’s CEO also serves as the chairman of the board</a:t>
            </a:r>
          </a:p>
          <a:p>
            <a:pPr lvl="1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CEO Tenure (tenure): The number of years the executive has been CEO at this firm</a:t>
            </a:r>
          </a:p>
          <a:p>
            <a:pPr lvl="1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CEO Founder (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CEO_founder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): A dummy variable = 1 if the firm’s CEO also serves as the founder</a:t>
            </a:r>
          </a:p>
          <a:p>
            <a:r>
              <a:rPr lang="en-US" sz="1800" dirty="0" err="1" smtClean="0"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Financial_condition</a:t>
            </a:r>
            <a:r>
              <a:rPr lang="en-US" sz="1800" baseline="-25000" dirty="0" err="1" smtClean="0"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i,t</a:t>
            </a:r>
            <a:r>
              <a:rPr lang="en-US" sz="1800" dirty="0" smtClean="0"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Firm_size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(size): The natural logarithm of total asset</a:t>
            </a:r>
          </a:p>
          <a:p>
            <a:pPr lvl="1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Leverage (lev): The book value of firm’s debt</a:t>
            </a:r>
          </a:p>
          <a:p>
            <a:pPr lvl="1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Firm liquidity (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liq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): The firm current ratio</a:t>
            </a:r>
          </a:p>
          <a:p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δ</a:t>
            </a:r>
            <a:r>
              <a:rPr lang="en-US" sz="2000" baseline="-25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en-US" sz="2000" baseline="-25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: </a:t>
            </a:r>
            <a:r>
              <a:rPr lang="en-US" sz="1800" dirty="0"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is the time fixed effects and control time- invariant observations</a:t>
            </a:r>
          </a:p>
          <a:p>
            <a:pPr lvl="1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9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8671929"/>
              </p:ext>
            </p:extLst>
          </p:nvPr>
        </p:nvGraphicFramePr>
        <p:xfrm>
          <a:off x="217052" y="983701"/>
          <a:ext cx="5646720" cy="575596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031177">
                  <a:extLst>
                    <a:ext uri="{9D8B030D-6E8A-4147-A177-3AD203B41FA5}">
                      <a16:colId xmlns:a16="http://schemas.microsoft.com/office/drawing/2014/main" val="1135423537"/>
                    </a:ext>
                  </a:extLst>
                </a:gridCol>
                <a:gridCol w="1792183">
                  <a:extLst>
                    <a:ext uri="{9D8B030D-6E8A-4147-A177-3AD203B41FA5}">
                      <a16:colId xmlns:a16="http://schemas.microsoft.com/office/drawing/2014/main" val="1884788472"/>
                    </a:ext>
                  </a:extLst>
                </a:gridCol>
                <a:gridCol w="1411680">
                  <a:extLst>
                    <a:ext uri="{9D8B030D-6E8A-4147-A177-3AD203B41FA5}">
                      <a16:colId xmlns:a16="http://schemas.microsoft.com/office/drawing/2014/main" val="3644456784"/>
                    </a:ext>
                  </a:extLst>
                </a:gridCol>
                <a:gridCol w="1411680">
                  <a:extLst>
                    <a:ext uri="{9D8B030D-6E8A-4147-A177-3AD203B41FA5}">
                      <a16:colId xmlns:a16="http://schemas.microsoft.com/office/drawing/2014/main" val="1824250045"/>
                    </a:ext>
                  </a:extLst>
                </a:gridCol>
              </a:tblGrid>
              <a:tr h="239832"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1 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Total 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extLst>
                  <a:ext uri="{0D108BD9-81ED-4DB2-BD59-A6C34878D82A}">
                    <a16:rowId xmlns:a16="http://schemas.microsoft.com/office/drawing/2014/main" val="1960664375"/>
                  </a:ext>
                </a:extLst>
              </a:tr>
              <a:tr h="2398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</a:t>
                      </a:r>
                      <a:r>
                        <a:rPr lang="en-US" sz="1300" b="1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1998 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561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20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581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extLst>
                  <a:ext uri="{0D108BD9-81ED-4DB2-BD59-A6C34878D82A}">
                    <a16:rowId xmlns:a16="http://schemas.microsoft.com/office/drawing/2014/main" val="1910693001"/>
                  </a:ext>
                </a:extLst>
              </a:tr>
              <a:tr h="2398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</a:t>
                      </a:r>
                      <a:r>
                        <a:rPr lang="en-US" sz="1300" b="1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1999 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590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7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597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extLst>
                  <a:ext uri="{0D108BD9-81ED-4DB2-BD59-A6C34878D82A}">
                    <a16:rowId xmlns:a16="http://schemas.microsoft.com/office/drawing/2014/main" val="3793249556"/>
                  </a:ext>
                </a:extLst>
              </a:tr>
              <a:tr h="2398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</a:t>
                      </a:r>
                      <a:r>
                        <a:rPr lang="en-US" sz="1300" b="1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2000 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582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14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596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extLst>
                  <a:ext uri="{0D108BD9-81ED-4DB2-BD59-A6C34878D82A}">
                    <a16:rowId xmlns:a16="http://schemas.microsoft.com/office/drawing/2014/main" val="1297001804"/>
                  </a:ext>
                </a:extLst>
              </a:tr>
              <a:tr h="2398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</a:t>
                      </a:r>
                      <a:r>
                        <a:rPr lang="en-US" sz="1300" b="1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2001 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579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14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593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extLst>
                  <a:ext uri="{0D108BD9-81ED-4DB2-BD59-A6C34878D82A}">
                    <a16:rowId xmlns:a16="http://schemas.microsoft.com/office/drawing/2014/main" val="2577371750"/>
                  </a:ext>
                </a:extLst>
              </a:tr>
              <a:tr h="2398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</a:t>
                      </a:r>
                      <a:r>
                        <a:rPr lang="en-US" sz="1300" b="1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2002 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628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9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637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extLst>
                  <a:ext uri="{0D108BD9-81ED-4DB2-BD59-A6C34878D82A}">
                    <a16:rowId xmlns:a16="http://schemas.microsoft.com/office/drawing/2014/main" val="3297451623"/>
                  </a:ext>
                </a:extLst>
              </a:tr>
              <a:tr h="2398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</a:t>
                      </a:r>
                      <a:r>
                        <a:rPr lang="en-US" sz="1300" b="1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2003 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659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12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671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extLst>
                  <a:ext uri="{0D108BD9-81ED-4DB2-BD59-A6C34878D82A}">
                    <a16:rowId xmlns:a16="http://schemas.microsoft.com/office/drawing/2014/main" val="1217970036"/>
                  </a:ext>
                </a:extLst>
              </a:tr>
              <a:tr h="2398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</a:t>
                      </a:r>
                      <a:r>
                        <a:rPr lang="en-US" sz="1300" b="1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2004 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691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24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715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extLst>
                  <a:ext uri="{0D108BD9-81ED-4DB2-BD59-A6C34878D82A}">
                    <a16:rowId xmlns:a16="http://schemas.microsoft.com/office/drawing/2014/main" val="3838345920"/>
                  </a:ext>
                </a:extLst>
              </a:tr>
              <a:tr h="2398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</a:t>
                      </a:r>
                      <a:r>
                        <a:rPr lang="en-US" sz="1300" b="1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2005 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758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23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781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extLst>
                  <a:ext uri="{0D108BD9-81ED-4DB2-BD59-A6C34878D82A}">
                    <a16:rowId xmlns:a16="http://schemas.microsoft.com/office/drawing/2014/main" val="784352584"/>
                  </a:ext>
                </a:extLst>
              </a:tr>
              <a:tr h="2398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</a:t>
                      </a:r>
                      <a:r>
                        <a:rPr lang="en-US" sz="1300" b="1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2006 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1,071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29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1,100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extLst>
                  <a:ext uri="{0D108BD9-81ED-4DB2-BD59-A6C34878D82A}">
                    <a16:rowId xmlns:a16="http://schemas.microsoft.com/office/drawing/2014/main" val="1747855588"/>
                  </a:ext>
                </a:extLst>
              </a:tr>
              <a:tr h="2398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</a:t>
                      </a:r>
                      <a:r>
                        <a:rPr lang="en-US" sz="1300" b="1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2007 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1,090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37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1,127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extLst>
                  <a:ext uri="{0D108BD9-81ED-4DB2-BD59-A6C34878D82A}">
                    <a16:rowId xmlns:a16="http://schemas.microsoft.com/office/drawing/2014/main" val="564375237"/>
                  </a:ext>
                </a:extLst>
              </a:tr>
              <a:tr h="2398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</a:t>
                      </a:r>
                      <a:r>
                        <a:rPr lang="en-US" sz="1300" b="1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2008 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1,083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45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1,128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extLst>
                  <a:ext uri="{0D108BD9-81ED-4DB2-BD59-A6C34878D82A}">
                    <a16:rowId xmlns:a16="http://schemas.microsoft.com/office/drawing/2014/main" val="155981792"/>
                  </a:ext>
                </a:extLst>
              </a:tr>
              <a:tr h="2398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</a:t>
                      </a:r>
                      <a:r>
                        <a:rPr lang="en-US" sz="1300" b="1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2009 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1,054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43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1,097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extLst>
                  <a:ext uri="{0D108BD9-81ED-4DB2-BD59-A6C34878D82A}">
                    <a16:rowId xmlns:a16="http://schemas.microsoft.com/office/drawing/2014/main" val="277095668"/>
                  </a:ext>
                </a:extLst>
              </a:tr>
              <a:tr h="2398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</a:t>
                      </a:r>
                      <a:r>
                        <a:rPr lang="en-US" sz="1300" b="1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2010 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1,092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47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1,139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extLst>
                  <a:ext uri="{0D108BD9-81ED-4DB2-BD59-A6C34878D82A}">
                    <a16:rowId xmlns:a16="http://schemas.microsoft.com/office/drawing/2014/main" val="3676274518"/>
                  </a:ext>
                </a:extLst>
              </a:tr>
              <a:tr h="2398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</a:t>
                      </a:r>
                      <a:r>
                        <a:rPr lang="en-US" sz="1300" b="1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2011 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1,077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63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1,140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extLst>
                  <a:ext uri="{0D108BD9-81ED-4DB2-BD59-A6C34878D82A}">
                    <a16:rowId xmlns:a16="http://schemas.microsoft.com/office/drawing/2014/main" val="2259805896"/>
                  </a:ext>
                </a:extLst>
              </a:tr>
              <a:tr h="2398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</a:t>
                      </a:r>
                      <a:r>
                        <a:rPr lang="en-US" sz="1300" b="1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2012 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1,107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61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1,168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extLst>
                  <a:ext uri="{0D108BD9-81ED-4DB2-BD59-A6C34878D82A}">
                    <a16:rowId xmlns:a16="http://schemas.microsoft.com/office/drawing/2014/main" val="1604753711"/>
                  </a:ext>
                </a:extLst>
              </a:tr>
              <a:tr h="2398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</a:t>
                      </a:r>
                      <a:r>
                        <a:rPr lang="en-US" sz="1300" b="1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2013 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1,129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55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1,184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extLst>
                  <a:ext uri="{0D108BD9-81ED-4DB2-BD59-A6C34878D82A}">
                    <a16:rowId xmlns:a16="http://schemas.microsoft.com/office/drawing/2014/main" val="1947023168"/>
                  </a:ext>
                </a:extLst>
              </a:tr>
              <a:tr h="2398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</a:t>
                      </a:r>
                      <a:r>
                        <a:rPr lang="en-US" sz="1300" b="1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2014 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1,171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47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1,218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extLst>
                  <a:ext uri="{0D108BD9-81ED-4DB2-BD59-A6C34878D82A}">
                    <a16:rowId xmlns:a16="http://schemas.microsoft.com/office/drawing/2014/main" val="740957390"/>
                  </a:ext>
                </a:extLst>
              </a:tr>
              <a:tr h="2398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</a:t>
                      </a:r>
                      <a:r>
                        <a:rPr lang="en-US" sz="1300" b="1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2015 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1,090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56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1,146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extLst>
                  <a:ext uri="{0D108BD9-81ED-4DB2-BD59-A6C34878D82A}">
                    <a16:rowId xmlns:a16="http://schemas.microsoft.com/office/drawing/2014/main" val="3209993181"/>
                  </a:ext>
                </a:extLst>
              </a:tr>
              <a:tr h="2398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</a:t>
                      </a:r>
                      <a:r>
                        <a:rPr lang="en-US" sz="1300" b="1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2016 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1,046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77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1,123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extLst>
                  <a:ext uri="{0D108BD9-81ED-4DB2-BD59-A6C34878D82A}">
                    <a16:rowId xmlns:a16="http://schemas.microsoft.com/office/drawing/2014/main" val="1064193043"/>
                  </a:ext>
                </a:extLst>
              </a:tr>
              <a:tr h="2398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</a:t>
                      </a:r>
                      <a:r>
                        <a:rPr lang="en-US" sz="1300" b="1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2017 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1,070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61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1,131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extLst>
                  <a:ext uri="{0D108BD9-81ED-4DB2-BD59-A6C34878D82A}">
                    <a16:rowId xmlns:a16="http://schemas.microsoft.com/office/drawing/2014/main" val="4002348715"/>
                  </a:ext>
                </a:extLst>
              </a:tr>
              <a:tr h="2398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</a:t>
                      </a:r>
                      <a:r>
                        <a:rPr lang="en-US" sz="1300" b="1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 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1,036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61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1,097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extLst>
                  <a:ext uri="{0D108BD9-81ED-4DB2-BD59-A6C34878D82A}">
                    <a16:rowId xmlns:a16="http://schemas.microsoft.com/office/drawing/2014/main" val="3366084965"/>
                  </a:ext>
                </a:extLst>
              </a:tr>
              <a:tr h="2398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</a:t>
                      </a:r>
                      <a:r>
                        <a:rPr lang="en-US" sz="1300" b="1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2019 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947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58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1,005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extLst>
                  <a:ext uri="{0D108BD9-81ED-4DB2-BD59-A6C34878D82A}">
                    <a16:rowId xmlns:a16="http://schemas.microsoft.com/office/drawing/2014/main" val="3430248277"/>
                  </a:ext>
                </a:extLst>
              </a:tr>
              <a:tr h="2398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solidFill>
                            <a:srgbClr val="C900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Total </a:t>
                      </a:r>
                      <a:endParaRPr lang="en-US" sz="1300" b="0" i="0" u="none" strike="noStrike" dirty="0">
                        <a:solidFill>
                          <a:srgbClr val="C9002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solidFill>
                            <a:srgbClr val="C900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20,111 </a:t>
                      </a:r>
                      <a:endParaRPr lang="en-US" sz="1300" b="0" i="0" u="none" strike="noStrike" dirty="0">
                        <a:solidFill>
                          <a:srgbClr val="C9002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solidFill>
                            <a:srgbClr val="C900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863 </a:t>
                      </a:r>
                      <a:endParaRPr lang="en-US" sz="1300" b="0" i="0" u="none" strike="noStrike" dirty="0">
                        <a:solidFill>
                          <a:srgbClr val="C9002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solidFill>
                            <a:srgbClr val="C900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20,974 </a:t>
                      </a:r>
                      <a:endParaRPr lang="en-US" sz="1300" b="0" i="0" u="none" strike="noStrike" dirty="0">
                        <a:solidFill>
                          <a:srgbClr val="C9002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72" marR="7872" marT="7872" marB="0" anchor="ctr"/>
                </a:tc>
                <a:extLst>
                  <a:ext uri="{0D108BD9-81ED-4DB2-BD59-A6C34878D82A}">
                    <a16:rowId xmlns:a16="http://schemas.microsoft.com/office/drawing/2014/main" val="84452258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528D-5679-4E2C-A60E-5386C56EC1B5}" type="slidenum">
              <a:rPr lang="en-US" smtClean="0"/>
              <a:t>14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11881" y="2560637"/>
            <a:ext cx="5979886" cy="3978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56347C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LMSans12-Regular-Identity-H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D9AE6C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LMSans10-Regular-Identity-H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C08D"/>
              </a:buClr>
              <a:buSzPct val="80000"/>
              <a:buFont typeface="Wingdings" panose="05000000000000000000" pitchFamily="2" charset="2"/>
              <a:buChar char="§"/>
              <a:defRPr lang="en-US" sz="2400" kern="1200" smtClean="0">
                <a:solidFill>
                  <a:schemeClr val="tx1"/>
                </a:solidFill>
                <a:latin typeface="LMSans10-Regular-Identity-H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smtClean="0">
                <a:solidFill>
                  <a:schemeClr val="tx1"/>
                </a:solidFill>
                <a:latin typeface="LMSans10-Regular-Identity-H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LMSans10-Regular-Identity-H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csr_metrics</a:t>
            </a:r>
            <a:r>
              <a:rPr lang="en-US" sz="1800" baseline="-25000" dirty="0" smtClean="0"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i,t</a:t>
            </a:r>
            <a:r>
              <a:rPr lang="en-US" sz="1800" dirty="0" smtClean="0"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: </a:t>
            </a:r>
          </a:p>
          <a:p>
            <a:pPr lvl="1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 dummy variable = 1 if an executive’s compensation contract has a CSR-related incentive component and 0 otherwise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9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528D-5679-4E2C-A60E-5386C56EC1B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8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528D-5679-4E2C-A60E-5386C56EC1B5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8979947"/>
              </p:ext>
            </p:extLst>
          </p:nvPr>
        </p:nvGraphicFramePr>
        <p:xfrm>
          <a:off x="296091" y="1530260"/>
          <a:ext cx="11599818" cy="4713394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3265865">
                  <a:extLst>
                    <a:ext uri="{9D8B030D-6E8A-4147-A177-3AD203B41FA5}">
                      <a16:colId xmlns:a16="http://schemas.microsoft.com/office/drawing/2014/main" val="1884146236"/>
                    </a:ext>
                  </a:extLst>
                </a:gridCol>
                <a:gridCol w="1041745">
                  <a:extLst>
                    <a:ext uri="{9D8B030D-6E8A-4147-A177-3AD203B41FA5}">
                      <a16:colId xmlns:a16="http://schemas.microsoft.com/office/drawing/2014/main" val="2689740463"/>
                    </a:ext>
                  </a:extLst>
                </a:gridCol>
                <a:gridCol w="1823052">
                  <a:extLst>
                    <a:ext uri="{9D8B030D-6E8A-4147-A177-3AD203B41FA5}">
                      <a16:colId xmlns:a16="http://schemas.microsoft.com/office/drawing/2014/main" val="1510418973"/>
                    </a:ext>
                  </a:extLst>
                </a:gridCol>
                <a:gridCol w="1823052">
                  <a:extLst>
                    <a:ext uri="{9D8B030D-6E8A-4147-A177-3AD203B41FA5}">
                      <a16:colId xmlns:a16="http://schemas.microsoft.com/office/drawing/2014/main" val="620289734"/>
                    </a:ext>
                  </a:extLst>
                </a:gridCol>
                <a:gridCol w="1823052">
                  <a:extLst>
                    <a:ext uri="{9D8B030D-6E8A-4147-A177-3AD203B41FA5}">
                      <a16:colId xmlns:a16="http://schemas.microsoft.com/office/drawing/2014/main" val="1390583554"/>
                    </a:ext>
                  </a:extLst>
                </a:gridCol>
                <a:gridCol w="1823052">
                  <a:extLst>
                    <a:ext uri="{9D8B030D-6E8A-4147-A177-3AD203B41FA5}">
                      <a16:colId xmlns:a16="http://schemas.microsoft.com/office/drawing/2014/main" val="4020118340"/>
                    </a:ext>
                  </a:extLst>
                </a:gridCol>
              </a:tblGrid>
              <a:tr h="3366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Variable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Obs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Mean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Std. Dev.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Min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Max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30776"/>
                  </a:ext>
                </a:extLst>
              </a:tr>
              <a:tr h="3366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20,974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895.123</a:t>
                      </a:r>
                      <a:endParaRPr lang="en-US" sz="28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544.645</a:t>
                      </a:r>
                      <a:endParaRPr lang="en-US" sz="28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1974</a:t>
                      </a:r>
                      <a:endParaRPr lang="en-US" sz="28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58595940"/>
                  </a:ext>
                </a:extLst>
              </a:tr>
              <a:tr h="3366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fyear</a:t>
                      </a:r>
                      <a:endParaRPr lang="en-US" sz="28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20,974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2009.816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5.888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1998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2019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724386"/>
                  </a:ext>
                </a:extLst>
              </a:tr>
              <a:tr h="3366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npm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19,893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.058</a:t>
                      </a:r>
                      <a:endParaRPr lang="en-US" sz="28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.173</a:t>
                      </a:r>
                      <a:endParaRPr lang="en-US" sz="28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-1.786</a:t>
                      </a:r>
                      <a:endParaRPr lang="en-US" sz="28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.47</a:t>
                      </a:r>
                      <a:endParaRPr lang="en-US" sz="28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59292024"/>
                  </a:ext>
                </a:extLst>
              </a:tr>
              <a:tr h="3366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roa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19,854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.125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.091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-.289</a:t>
                      </a:r>
                      <a:endParaRPr lang="en-US" sz="28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.428</a:t>
                      </a:r>
                      <a:endParaRPr lang="en-US" sz="28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2436311"/>
                  </a:ext>
                </a:extLst>
              </a:tr>
              <a:tr h="3366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roe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19,475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.105</a:t>
                      </a:r>
                      <a:endParaRPr lang="en-US" sz="28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.202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-1.275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1.143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2038910"/>
                  </a:ext>
                </a:extLst>
              </a:tr>
              <a:tr h="3366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csr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metrics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20,974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.041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.199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6979845"/>
                  </a:ext>
                </a:extLst>
              </a:tr>
              <a:tr h="3366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CEO founder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16,722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.082</a:t>
                      </a:r>
                      <a:endParaRPr lang="en-US" sz="28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.275</a:t>
                      </a:r>
                      <a:endParaRPr lang="en-US" sz="28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74221162"/>
                  </a:ext>
                </a:extLst>
              </a:tr>
              <a:tr h="3366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16,722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.545</a:t>
                      </a:r>
                      <a:endParaRPr lang="en-US" sz="28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.498</a:t>
                      </a:r>
                      <a:endParaRPr lang="en-US" sz="28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0699834"/>
                  </a:ext>
                </a:extLst>
              </a:tr>
              <a:tr h="3366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tenure</a:t>
                      </a:r>
                      <a:endParaRPr lang="en-US" sz="28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17,155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5.918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4.401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  <a:endParaRPr lang="en-US" sz="28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3066071"/>
                  </a:ext>
                </a:extLst>
              </a:tr>
              <a:tr h="3366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tenure sqr</a:t>
                      </a:r>
                      <a:endParaRPr lang="en-US" sz="28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17,155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54.384</a:t>
                      </a:r>
                      <a:endParaRPr lang="en-US" sz="28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82.381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784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2783142"/>
                  </a:ext>
                </a:extLst>
              </a:tr>
              <a:tr h="3366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size</a:t>
                      </a:r>
                      <a:endParaRPr lang="en-US" sz="28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20,974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8.549</a:t>
                      </a:r>
                      <a:endParaRPr lang="en-US" sz="28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1.638</a:t>
                      </a:r>
                      <a:endParaRPr lang="en-US" sz="28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.383</a:t>
                      </a:r>
                      <a:endParaRPr lang="en-US" sz="28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14.986</a:t>
                      </a:r>
                      <a:endParaRPr lang="en-US" sz="28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81414742"/>
                  </a:ext>
                </a:extLst>
              </a:tr>
              <a:tr h="3366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lev</a:t>
                      </a:r>
                      <a:endParaRPr lang="en-US" sz="28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20,556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3.263</a:t>
                      </a:r>
                      <a:endParaRPr lang="en-US" sz="28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3.785</a:t>
                      </a:r>
                      <a:endParaRPr lang="en-US" sz="28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-16.627</a:t>
                      </a:r>
                      <a:endParaRPr lang="en-US" sz="28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28.416</a:t>
                      </a:r>
                      <a:endParaRPr lang="en-US" sz="28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04216402"/>
                  </a:ext>
                </a:extLst>
              </a:tr>
              <a:tr h="3366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liq</a:t>
                      </a:r>
                      <a:endParaRPr lang="en-US" sz="28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16,754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.694</a:t>
                      </a:r>
                      <a:endParaRPr lang="en-US" sz="28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.385</a:t>
                      </a:r>
                      <a:endParaRPr lang="en-US" sz="28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.103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2.493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24356761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296091" y="1041006"/>
            <a:ext cx="29826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Garamond" panose="02020404030301010803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Descriptive Statistics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271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results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8819933"/>
              </p:ext>
            </p:extLst>
          </p:nvPr>
        </p:nvGraphicFramePr>
        <p:xfrm>
          <a:off x="1175653" y="1016118"/>
          <a:ext cx="9245599" cy="5757355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2385961">
                  <a:extLst>
                    <a:ext uri="{9D8B030D-6E8A-4147-A177-3AD203B41FA5}">
                      <a16:colId xmlns:a16="http://schemas.microsoft.com/office/drawing/2014/main" val="711745411"/>
                    </a:ext>
                  </a:extLst>
                </a:gridCol>
                <a:gridCol w="2286546">
                  <a:extLst>
                    <a:ext uri="{9D8B030D-6E8A-4147-A177-3AD203B41FA5}">
                      <a16:colId xmlns:a16="http://schemas.microsoft.com/office/drawing/2014/main" val="3538247367"/>
                    </a:ext>
                  </a:extLst>
                </a:gridCol>
                <a:gridCol w="2286546">
                  <a:extLst>
                    <a:ext uri="{9D8B030D-6E8A-4147-A177-3AD203B41FA5}">
                      <a16:colId xmlns:a16="http://schemas.microsoft.com/office/drawing/2014/main" val="3948464171"/>
                    </a:ext>
                  </a:extLst>
                </a:gridCol>
                <a:gridCol w="2286546">
                  <a:extLst>
                    <a:ext uri="{9D8B030D-6E8A-4147-A177-3AD203B41FA5}">
                      <a16:colId xmlns:a16="http://schemas.microsoft.com/office/drawing/2014/main" val="1237175020"/>
                    </a:ext>
                  </a:extLst>
                </a:gridCol>
              </a:tblGrid>
              <a:tr h="227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(1)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(2)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(3)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40392884"/>
                  </a:ext>
                </a:extLst>
              </a:tr>
              <a:tr h="227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solidFill>
                            <a:srgbClr val="44546A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npm</a:t>
                      </a:r>
                      <a:endParaRPr lang="en-US" sz="1800" b="1" dirty="0">
                        <a:solidFill>
                          <a:srgbClr val="44546A"/>
                        </a:solidFill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solidFill>
                            <a:srgbClr val="44546A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roa</a:t>
                      </a:r>
                      <a:endParaRPr lang="en-US" sz="1800" b="1" dirty="0">
                        <a:solidFill>
                          <a:srgbClr val="44546A"/>
                        </a:solidFill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44546A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roe</a:t>
                      </a:r>
                      <a:endParaRPr lang="en-US" sz="1800" b="1" dirty="0">
                        <a:solidFill>
                          <a:srgbClr val="44546A"/>
                        </a:solidFill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4898399"/>
                  </a:ext>
                </a:extLst>
              </a:tr>
              <a:tr h="22749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rgbClr val="BE87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csr_metrics</a:t>
                      </a:r>
                      <a:endParaRPr lang="en-US" sz="1600" b="1" dirty="0">
                        <a:solidFill>
                          <a:srgbClr val="BE8700"/>
                        </a:solidFill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BE87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-0.0161*</a:t>
                      </a:r>
                      <a:endParaRPr lang="en-US" sz="1600" b="1" dirty="0">
                        <a:solidFill>
                          <a:srgbClr val="BE8700"/>
                        </a:solidFill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BE87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-0.0140***</a:t>
                      </a:r>
                      <a:endParaRPr lang="en-US" sz="1600" b="1" dirty="0">
                        <a:solidFill>
                          <a:srgbClr val="BE8700"/>
                        </a:solidFill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BE87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-0.0232***</a:t>
                      </a:r>
                      <a:endParaRPr lang="en-US" sz="1600" b="1" dirty="0">
                        <a:solidFill>
                          <a:srgbClr val="BE8700"/>
                        </a:solidFill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21865090"/>
                  </a:ext>
                </a:extLst>
              </a:tr>
              <a:tr h="227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(0.0087)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(0.0034)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(0.0082)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1563527"/>
                  </a:ext>
                </a:extLst>
              </a:tr>
              <a:tr h="2274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CEO_founder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0.0216***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0.00848***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-0.0123**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28764421"/>
                  </a:ext>
                </a:extLst>
              </a:tr>
              <a:tr h="2274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(0.0045)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(0.0029)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(0.0052)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1454748"/>
                  </a:ext>
                </a:extLst>
              </a:tr>
              <a:tr h="2274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0.00650**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0.00148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0.0188***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0542833"/>
                  </a:ext>
                </a:extLst>
              </a:tr>
              <a:tr h="2274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(0.0027)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(0.0016)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(0.0038)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4626351"/>
                  </a:ext>
                </a:extLst>
              </a:tr>
              <a:tr h="2274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tenure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0.00405***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0.00190***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0.00626***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1380520"/>
                  </a:ext>
                </a:extLst>
              </a:tr>
              <a:tr h="2274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(0.0009)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(0.0005)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(0.0011)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7616892"/>
                  </a:ext>
                </a:extLst>
              </a:tr>
              <a:tr h="2274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tenure_sqr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-0.000175***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-0.0000439*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-0.000223***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2529666"/>
                  </a:ext>
                </a:extLst>
              </a:tr>
              <a:tr h="2274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(0.0000)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(0.0000)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(0.0001)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16480"/>
                  </a:ext>
                </a:extLst>
              </a:tr>
              <a:tr h="2274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0.0107***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-0.00374***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0.00180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35588785"/>
                  </a:ext>
                </a:extLst>
              </a:tr>
              <a:tr h="2274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(0.0011)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(0.0007)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(0.0016)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5011932"/>
                  </a:ext>
                </a:extLst>
              </a:tr>
              <a:tr h="2274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lev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-0.00222***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-0.00180***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0.00980***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1443551"/>
                  </a:ext>
                </a:extLst>
              </a:tr>
              <a:tr h="2274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(0.0005)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(0.0003)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(0.0022)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1943430"/>
                  </a:ext>
                </a:extLst>
              </a:tr>
              <a:tr h="2274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liq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-0.0222***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-0.0149***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-0.0119**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0591643"/>
                  </a:ext>
                </a:extLst>
              </a:tr>
              <a:tr h="2274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(0.0041)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(0.0021)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(0.0051)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2706790"/>
                  </a:ext>
                </a:extLst>
              </a:tr>
              <a:tr h="2274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-0.0320***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0.206***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0.0604***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7372021"/>
                  </a:ext>
                </a:extLst>
              </a:tr>
              <a:tr h="2274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(0.0110)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(0.0072)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(0.0153)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8686363"/>
                  </a:ext>
                </a:extLst>
              </a:tr>
              <a:tr h="2274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R2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0.0342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0.0382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0.0289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80653914"/>
                  </a:ext>
                </a:extLst>
              </a:tr>
              <a:tr h="2274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13213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13125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12704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03452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528D-5679-4E2C-A60E-5386C56EC1B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9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528D-5679-4E2C-A60E-5386C56EC1B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4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en-US" dirty="0" smtClean="0"/>
              <a:t>By using the regression </a:t>
            </a:r>
            <a:r>
              <a:rPr lang="en-US" dirty="0" smtClean="0"/>
              <a:t>model:</a:t>
            </a:r>
            <a:endParaRPr lang="en-US" dirty="0"/>
          </a:p>
          <a:p>
            <a:pPr lvl="1">
              <a:lnSpc>
                <a:spcPct val="160000"/>
              </a:lnSpc>
            </a:pPr>
            <a:r>
              <a:rPr lang="en-US" dirty="0"/>
              <a:t>Granting executives CSR-contingent compensation has a statistically negative effect on the firm performance measured by profit margin, return on asset, and return on equity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The </a:t>
            </a:r>
            <a:r>
              <a:rPr lang="en-US" dirty="0"/>
              <a:t>result will be useful for boards and policymakers in designing CSR-contingent compensation contracts in terms of when to use CSR contracts.</a:t>
            </a:r>
          </a:p>
          <a:p>
            <a:pPr>
              <a:lnSpc>
                <a:spcPct val="160000"/>
              </a:lnSpc>
            </a:pPr>
            <a:r>
              <a:rPr lang="en-US" dirty="0"/>
              <a:t>Contributes to the burgeoning literature on the CSR research </a:t>
            </a:r>
            <a:r>
              <a:rPr lang="en-US" dirty="0" smtClean="0"/>
              <a:t>literature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528D-5679-4E2C-A60E-5386C56EC1B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9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67" u="sng" dirty="0">
                <a:solidFill>
                  <a:srgbClr val="C9002E"/>
                </a:solidFill>
              </a:rPr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2</a:t>
            </a:fld>
            <a:endParaRPr lang="en"/>
          </a:p>
        </p:txBody>
      </p:sp>
      <p:sp>
        <p:nvSpPr>
          <p:cNvPr id="9" name="Isosceles Triangle 8"/>
          <p:cNvSpPr/>
          <p:nvPr/>
        </p:nvSpPr>
        <p:spPr>
          <a:xfrm rot="16200000">
            <a:off x="2425934" y="760701"/>
            <a:ext cx="1720477" cy="1144732"/>
          </a:xfrm>
          <a:prstGeom prst="triangle">
            <a:avLst/>
          </a:prstGeom>
          <a:solidFill>
            <a:srgbClr val="69B7C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Isosceles Triangle 9"/>
          <p:cNvSpPr/>
          <p:nvPr/>
        </p:nvSpPr>
        <p:spPr>
          <a:xfrm rot="5400000">
            <a:off x="2286089" y="353063"/>
            <a:ext cx="1050971" cy="685748"/>
          </a:xfrm>
          <a:prstGeom prst="triangle">
            <a:avLst/>
          </a:prstGeom>
          <a:noFill/>
          <a:ln>
            <a:solidFill>
              <a:srgbClr val="3A415E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79A4C7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Diamond 10"/>
          <p:cNvSpPr/>
          <p:nvPr/>
        </p:nvSpPr>
        <p:spPr>
          <a:xfrm>
            <a:off x="9530105" y="211593"/>
            <a:ext cx="914331" cy="933488"/>
          </a:xfrm>
          <a:prstGeom prst="diamond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2" name="Group 11"/>
          <p:cNvGrpSpPr/>
          <p:nvPr/>
        </p:nvGrpSpPr>
        <p:grpSpPr>
          <a:xfrm>
            <a:off x="4417111" y="1117198"/>
            <a:ext cx="5190323" cy="928531"/>
            <a:chOff x="7347" y="2749"/>
            <a:chExt cx="3287" cy="1312"/>
          </a:xfrm>
        </p:grpSpPr>
        <p:sp>
          <p:nvSpPr>
            <p:cNvPr id="13" name="Text Box 4"/>
            <p:cNvSpPr txBox="1"/>
            <p:nvPr/>
          </p:nvSpPr>
          <p:spPr>
            <a:xfrm>
              <a:off x="7347" y="2749"/>
              <a:ext cx="1227" cy="1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667" b="1" dirty="0">
                  <a:solidFill>
                    <a:srgbClr val="C9002E"/>
                  </a:solidFill>
                  <a:latin typeface="Calibri" panose="020F0502020204030204" charset="0"/>
                  <a:cs typeface="Calibri" panose="020F0502020204030204" charset="0"/>
                </a:rPr>
                <a:t>01.</a:t>
              </a:r>
            </a:p>
          </p:txBody>
        </p:sp>
        <p:sp>
          <p:nvSpPr>
            <p:cNvPr id="14" name="Text Box 6"/>
            <p:cNvSpPr txBox="1"/>
            <p:nvPr/>
          </p:nvSpPr>
          <p:spPr>
            <a:xfrm>
              <a:off x="7937" y="3119"/>
              <a:ext cx="2697" cy="94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3733" dirty="0">
                  <a:solidFill>
                    <a:srgbClr val="44546A"/>
                  </a:solidFill>
                </a:rPr>
                <a:t>Introduction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5348749" y="2391955"/>
            <a:ext cx="5674271" cy="865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733" dirty="0">
                <a:solidFill>
                  <a:srgbClr val="44546A"/>
                </a:solidFill>
              </a:rPr>
              <a:t>Literature review</a:t>
            </a:r>
          </a:p>
        </p:txBody>
      </p:sp>
      <p:sp>
        <p:nvSpPr>
          <p:cNvPr id="16" name="Text Box 4"/>
          <p:cNvSpPr txBox="1"/>
          <p:nvPr/>
        </p:nvSpPr>
        <p:spPr>
          <a:xfrm>
            <a:off x="4417116" y="2186545"/>
            <a:ext cx="1937489" cy="810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67" b="1" dirty="0">
                <a:solidFill>
                  <a:srgbClr val="C9002E"/>
                </a:solidFill>
                <a:latin typeface="Calibri" panose="020F0502020204030204" charset="0"/>
                <a:cs typeface="Calibri" panose="020F0502020204030204" charset="0"/>
              </a:rPr>
              <a:t>02.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48745" y="3639245"/>
            <a:ext cx="5674271" cy="66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733" dirty="0">
                <a:solidFill>
                  <a:srgbClr val="44546A"/>
                </a:solidFill>
              </a:rPr>
              <a:t>Research </a:t>
            </a:r>
            <a:r>
              <a:rPr lang="en-US" sz="3733" dirty="0" smtClean="0">
                <a:solidFill>
                  <a:srgbClr val="44546A"/>
                </a:solidFill>
              </a:rPr>
              <a:t>methodology</a:t>
            </a:r>
            <a:endParaRPr lang="en-US" sz="3733" dirty="0">
              <a:solidFill>
                <a:srgbClr val="44546A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8" name="Text Box 4"/>
          <p:cNvSpPr txBox="1"/>
          <p:nvPr/>
        </p:nvSpPr>
        <p:spPr>
          <a:xfrm>
            <a:off x="4417112" y="3433835"/>
            <a:ext cx="1937489" cy="810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67" b="1" dirty="0">
                <a:solidFill>
                  <a:srgbClr val="C9002E"/>
                </a:solidFill>
                <a:latin typeface="Calibri" panose="020F0502020204030204" charset="0"/>
                <a:cs typeface="Calibri" panose="020F0502020204030204" charset="0"/>
              </a:rPr>
              <a:t>03.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348745" y="5899081"/>
            <a:ext cx="5674271" cy="66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733" dirty="0">
                <a:solidFill>
                  <a:srgbClr val="44546A"/>
                </a:solidFill>
                <a:latin typeface="Calibri" panose="020F0502020204030204" charset="0"/>
                <a:cs typeface="Calibri" panose="020F0502020204030204" charset="0"/>
              </a:rPr>
              <a:t>Conclusions</a:t>
            </a:r>
          </a:p>
        </p:txBody>
      </p:sp>
      <p:sp>
        <p:nvSpPr>
          <p:cNvPr id="20" name="Text Box 4"/>
          <p:cNvSpPr txBox="1"/>
          <p:nvPr/>
        </p:nvSpPr>
        <p:spPr>
          <a:xfrm>
            <a:off x="4417112" y="5693671"/>
            <a:ext cx="1937489" cy="810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67" b="1" dirty="0" smtClean="0">
                <a:solidFill>
                  <a:srgbClr val="C9002E"/>
                </a:solidFill>
                <a:latin typeface="Calibri" panose="020F0502020204030204" charset="0"/>
                <a:cs typeface="Calibri" panose="020F0502020204030204" charset="0"/>
              </a:rPr>
              <a:t>05.</a:t>
            </a:r>
            <a:endParaRPr lang="en-US" sz="4667" b="1" dirty="0">
              <a:solidFill>
                <a:srgbClr val="C9002E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48745" y="4749499"/>
            <a:ext cx="5674271" cy="66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733" dirty="0">
                <a:solidFill>
                  <a:srgbClr val="44546A"/>
                </a:solidFill>
              </a:rPr>
              <a:t>Empirical results</a:t>
            </a:r>
            <a:endParaRPr lang="en-US" sz="3733" dirty="0">
              <a:solidFill>
                <a:srgbClr val="44546A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2" name="Text Box 4"/>
          <p:cNvSpPr txBox="1"/>
          <p:nvPr/>
        </p:nvSpPr>
        <p:spPr>
          <a:xfrm>
            <a:off x="4417112" y="4544089"/>
            <a:ext cx="1937489" cy="810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67" b="1" dirty="0" smtClean="0">
                <a:solidFill>
                  <a:srgbClr val="C9002E"/>
                </a:solidFill>
                <a:latin typeface="Calibri" panose="020F0502020204030204" charset="0"/>
                <a:cs typeface="Calibri" panose="020F0502020204030204" charset="0"/>
              </a:rPr>
              <a:t>04.</a:t>
            </a:r>
            <a:endParaRPr lang="en-US" sz="4667" b="1" dirty="0">
              <a:solidFill>
                <a:srgbClr val="C9002E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24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055095"/>
            <a:ext cx="10718800" cy="5167905"/>
          </a:xfrm>
        </p:spPr>
        <p:txBody>
          <a:bodyPr>
            <a:noAutofit/>
          </a:bodyPr>
          <a:lstStyle/>
          <a:p>
            <a:r>
              <a:rPr lang="en-US" dirty="0" smtClean="0"/>
              <a:t>GitHub:</a:t>
            </a:r>
          </a:p>
          <a:p>
            <a:pPr lvl="1"/>
            <a:r>
              <a:rPr lang="en-US" dirty="0"/>
              <a:t>https://github.com/dannv248/CSR_detect</a:t>
            </a:r>
          </a:p>
          <a:p>
            <a:pPr lvl="1"/>
            <a:endParaRPr lang="en-US" dirty="0" smtClean="0"/>
          </a:p>
          <a:p>
            <a:pPr lvl="1"/>
            <a:endParaRPr lang="en-US" dirty="0">
              <a:latin typeface="LMSans12-Regular-Identity-H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528D-5679-4E2C-A60E-5386C56EC1B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0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55095"/>
            <a:ext cx="12192000" cy="5666379"/>
          </a:xfrm>
        </p:spPr>
        <p:txBody>
          <a:bodyPr>
            <a:noAutofit/>
          </a:bodyPr>
          <a:lstStyle/>
          <a:p>
            <a:pPr lvl="1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Ikram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 A., Li, Z. F., &amp; Minor, D. (2019). CSR-contingent executive compensation contracts. Journal of Banking &amp; Finance, 105655</a:t>
            </a:r>
          </a:p>
          <a:p>
            <a:pPr lvl="1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Maas, K. (2018). Do corporate social performance targets in executive compensation contribute to corporate social performance?. Journal of Business Ethics, 148(3), 573-585.</a:t>
            </a:r>
          </a:p>
          <a:p>
            <a:pPr lvl="1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Li, Z. F., &amp;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Thibodeau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 C. (2019). CSR-contingent executive compensation incentive and earnings management. Sustainability, 11(12), 3421.</a:t>
            </a:r>
          </a:p>
          <a:p>
            <a:pPr lvl="1">
              <a:lnSpc>
                <a:spcPct val="160000"/>
              </a:lnSpc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Mehran, H. (1995). Executive compensation structure, ownership, and firm performance. Journal of financial economics, 38(2), 163-184.</a:t>
            </a:r>
          </a:p>
          <a:p>
            <a:pPr lvl="1">
              <a:lnSpc>
                <a:spcPct val="160000"/>
              </a:lnSpc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Murphy, K. J. (1999). Executive compensation. Handbook of labor economics, 3, 2485-2563.</a:t>
            </a:r>
          </a:p>
          <a:p>
            <a:pPr lvl="1">
              <a:lnSpc>
                <a:spcPct val="160000"/>
              </a:lnSpc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Tosi, H. L.,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Misangyi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 V. F.,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Fanelli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 A., Waldman, D. A., &amp;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Yammarino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 F. J. (2004). CEO charisma, compensation, and firm performance. The Leadership Quarterly, 15(3), 405-420.</a:t>
            </a:r>
          </a:p>
          <a:p>
            <a:pPr lvl="1">
              <a:lnSpc>
                <a:spcPct val="160000"/>
              </a:lnSpc>
            </a:pP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Basu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 S., Hwang, L. S.,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Mitsudome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 T., &amp;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Weintrop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 J. (2007). Corporate governance, top executive compensation and firm performance in Japan. Pacific-Basin Finance Journal, 15(1), 56-79.</a:t>
            </a:r>
          </a:p>
          <a:p>
            <a:pPr lvl="1">
              <a:lnSpc>
                <a:spcPct val="160000"/>
              </a:lnSpc>
            </a:pP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Ozkan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 N. (2011). CEO compensation and firm performance: An empirical investigation of UK panel data. European Financial Management, 17(2), 260-285.</a:t>
            </a:r>
          </a:p>
          <a:p>
            <a:pPr lvl="1">
              <a:lnSpc>
                <a:spcPct val="160000"/>
              </a:lnSpc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Bennett, B.,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Bettis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 J. C.,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Gopalan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 R., &amp; Milbourn, T. (2017). Compensation goals and firm performance. Journal of Financial Economics, 124(2), 307-330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60000"/>
              </a:lnSpc>
            </a:pP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Zairi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 M., &amp; Peters, J. (2002). The impact of social responsibility on business performance. Managerial Auditing Journal.</a:t>
            </a:r>
          </a:p>
          <a:p>
            <a:pPr lvl="1">
              <a:lnSpc>
                <a:spcPct val="160000"/>
              </a:lnSpc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Arendt, S., &amp;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Brettel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 M. (2010). Understanding the influence of corporate social responsibility on corporate identity, image, and firm performance. Management Decision.</a:t>
            </a:r>
          </a:p>
          <a:p>
            <a:pPr lvl="1">
              <a:lnSpc>
                <a:spcPct val="160000"/>
              </a:lnSpc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Zhu, Y., Sun, L. Y., &amp; Leung, A. S. (2014). Corporate social responsibility, firm reputation, and firm performance: The role of ethical leadership. Asia Pacific Journal of Management, 31(4), 925-947.</a:t>
            </a:r>
          </a:p>
          <a:p>
            <a:pPr lvl="1">
              <a:lnSpc>
                <a:spcPct val="160000"/>
              </a:lnSpc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Price, J. M., &amp; Sun, W. (2017). Doing good and doing bad: The impact of corporate social responsibility and irresponsibility on firm performance. Journal of Business Research, 80, 82-97.</a:t>
            </a:r>
          </a:p>
          <a:p>
            <a:pPr lvl="1">
              <a:lnSpc>
                <a:spcPct val="160000"/>
              </a:lnSpc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Kong, Y.,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Antwi‐Adjei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 A., &amp;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Bawuah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 J. (2020). A systematic review of the business case for corporate social responsibility and firm performance. Corporate Social Responsibility and Environmental Management, 27(2), 444-454.</a:t>
            </a:r>
          </a:p>
          <a:p>
            <a:pPr lvl="1">
              <a:lnSpc>
                <a:spcPct val="160000"/>
              </a:lnSpc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528D-5679-4E2C-A60E-5386C56EC1B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55971"/>
            <a:ext cx="9144000" cy="182689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b="1"/>
              <a:t>Using Software To Extract The Information About CSR-related Objectives From The Definitive Proxy Statement (SEC Form DEF 14A)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28352"/>
            <a:ext cx="9422674" cy="73483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b="1"/>
              <a:t>Artificial Intelligence for Text </a:t>
            </a:r>
            <a:r>
              <a:rPr lang="en-US" b="1" smtClean="0"/>
              <a:t>Analytics – Midterm proposal</a:t>
            </a:r>
            <a:endParaRPr lang="en-US" b="1"/>
          </a:p>
        </p:txBody>
      </p:sp>
      <p:sp>
        <p:nvSpPr>
          <p:cNvPr id="5" name="TextBox 4"/>
          <p:cNvSpPr txBox="1"/>
          <p:nvPr/>
        </p:nvSpPr>
        <p:spPr>
          <a:xfrm>
            <a:off x="1524000" y="4776199"/>
            <a:ext cx="33569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smtClean="0"/>
              <a:t>Daniel</a:t>
            </a:r>
            <a:r>
              <a:rPr lang="en-US" sz="2400" i="1" smtClean="0"/>
              <a:t> (Dan Viet Nguyen)</a:t>
            </a:r>
          </a:p>
          <a:p>
            <a:r>
              <a:rPr lang="en-US" sz="2400" i="1"/>
              <a:t>MBA in Finance Program</a:t>
            </a:r>
          </a:p>
        </p:txBody>
      </p:sp>
      <p:pic>
        <p:nvPicPr>
          <p:cNvPr id="6" name="Picture 4" descr="National Taipei University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21" b="100000" l="9955" r="93213">
                        <a14:foregroundMark x1="15385" y1="62185" x2="15385" y2="62185"/>
                        <a14:foregroundMark x1="19910" y1="61345" x2="19910" y2="61345"/>
                        <a14:foregroundMark x1="28054" y1="61345" x2="28054" y2="61345"/>
                        <a14:foregroundMark x1="29864" y1="65546" x2="29864" y2="65546"/>
                        <a14:foregroundMark x1="38914" y1="65546" x2="38914" y2="65546"/>
                        <a14:foregroundMark x1="42534" y1="61345" x2="42534" y2="61345"/>
                        <a14:foregroundMark x1="53394" y1="67227" x2="53394" y2="67227"/>
                        <a14:foregroundMark x1="18552" y1="65546" x2="18552" y2="65546"/>
                        <a14:foregroundMark x1="17647" y1="69748" x2="17647" y2="69748"/>
                        <a14:foregroundMark x1="19005" y1="71429" x2="19005" y2="71429"/>
                        <a14:foregroundMark x1="22172" y1="71429" x2="22172" y2="71429"/>
                        <a14:foregroundMark x1="30317" y1="73950" x2="30317" y2="73950"/>
                        <a14:foregroundMark x1="34389" y1="72269" x2="34389" y2="72269"/>
                        <a14:foregroundMark x1="33937" y1="66387" x2="33937" y2="66387"/>
                        <a14:foregroundMark x1="33032" y1="64706" x2="32579" y2="64706"/>
                        <a14:foregroundMark x1="32127" y1="63866" x2="32127" y2="63866"/>
                        <a14:foregroundMark x1="31674" y1="62185" x2="31674" y2="62185"/>
                        <a14:foregroundMark x1="30317" y1="62185" x2="30317" y2="62185"/>
                        <a14:foregroundMark x1="27149" y1="64706" x2="27149" y2="64706"/>
                        <a14:foregroundMark x1="27602" y1="67227" x2="27602" y2="67227"/>
                        <a14:foregroundMark x1="28959" y1="68908" x2="28959" y2="68908"/>
                        <a14:foregroundMark x1="28507" y1="69748" x2="28507" y2="69748"/>
                        <a14:foregroundMark x1="25339" y1="70588" x2="25339" y2="70588"/>
                        <a14:foregroundMark x1="26244" y1="73109" x2="26244" y2="73109"/>
                        <a14:foregroundMark x1="28959" y1="73109" x2="28959" y2="73109"/>
                        <a14:foregroundMark x1="30317" y1="73109" x2="30317" y2="73109"/>
                        <a14:foregroundMark x1="16742" y1="74790" x2="16742" y2="74790"/>
                        <a14:foregroundMark x1="19910" y1="74790" x2="19910" y2="74790"/>
                        <a14:foregroundMark x1="21267" y1="74790" x2="21267" y2="74790"/>
                        <a14:foregroundMark x1="25792" y1="74790" x2="25792" y2="74790"/>
                        <a14:foregroundMark x1="25792" y1="74790" x2="25792" y2="74790"/>
                        <a14:foregroundMark x1="28507" y1="73950" x2="28507" y2="73950"/>
                        <a14:foregroundMark x1="31222" y1="73950" x2="33937" y2="73950"/>
                        <a14:foregroundMark x1="37557" y1="74790" x2="37557" y2="75630"/>
                        <a14:foregroundMark x1="24434" y1="74790" x2="39819" y2="79832"/>
                        <a14:foregroundMark x1="35747" y1="78151" x2="85068" y2="78151"/>
                        <a14:foregroundMark x1="85068" y1="78151" x2="84615" y2="89916"/>
                        <a14:foregroundMark x1="83710" y1="90756" x2="13122" y2="89916"/>
                        <a14:foregroundMark x1="13122" y1="89916" x2="13575" y2="8403"/>
                        <a14:foregroundMark x1="14027" y1="9244" x2="92308" y2="8403"/>
                        <a14:foregroundMark x1="51584" y1="7563" x2="51584" y2="2521"/>
                        <a14:foregroundMark x1="92308" y1="7563" x2="92308" y2="7563"/>
                        <a14:foregroundMark x1="92760" y1="7563" x2="84615" y2="90756"/>
                        <a14:foregroundMark x1="14480" y1="10924" x2="14480" y2="10924"/>
                        <a14:foregroundMark x1="84163" y1="75630" x2="14480" y2="10924"/>
                        <a14:foregroundMark x1="14480" y1="78151" x2="89593" y2="9244"/>
                        <a14:foregroundMark x1="38009" y1="13445" x2="76923" y2="18487"/>
                        <a14:foregroundMark x1="34389" y1="13445" x2="60633" y2="10924"/>
                        <a14:foregroundMark x1="18552" y1="52941" x2="24887" y2="88235"/>
                        <a14:foregroundMark x1="14027" y1="82353" x2="84163" y2="81513"/>
                        <a14:foregroundMark x1="58371" y1="62185" x2="58371" y2="62185"/>
                        <a14:foregroundMark x1="57466" y1="67227" x2="57466" y2="67227"/>
                        <a14:foregroundMark x1="57466" y1="68067" x2="57466" y2="68067"/>
                        <a14:foregroundMark x1="58371" y1="86555" x2="58371" y2="86555"/>
                        <a14:foregroundMark x1="58371" y1="85714" x2="58371" y2="85714"/>
                        <a14:foregroundMark x1="48869" y1="11765" x2="48869" y2="11765"/>
                        <a14:foregroundMark x1="49321" y1="8403" x2="49321" y2="8403"/>
                        <a14:foregroundMark x1="47059" y1="13445" x2="47059" y2="13445"/>
                        <a14:foregroundMark x1="47059" y1="13445" x2="47059" y2="13445"/>
                        <a14:foregroundMark x1="47059" y1="11765" x2="47059" y2="11765"/>
                        <a14:foregroundMark x1="43439" y1="17647" x2="43439" y2="17647"/>
                        <a14:foregroundMark x1="43439" y1="17647" x2="43439" y2="17647"/>
                        <a14:foregroundMark x1="44344" y1="21849" x2="44344" y2="21849"/>
                        <a14:foregroundMark x1="46606" y1="21008" x2="46606" y2="21008"/>
                        <a14:foregroundMark x1="46154" y1="15966" x2="46154" y2="15966"/>
                        <a14:foregroundMark x1="55656" y1="21849" x2="55656" y2="21849"/>
                        <a14:foregroundMark x1="59729" y1="26891" x2="59729" y2="26891"/>
                        <a14:foregroundMark x1="46154" y1="26891" x2="46154" y2="26891"/>
                        <a14:foregroundMark x1="45701" y1="21849" x2="45701" y2="21849"/>
                        <a14:foregroundMark x1="64253" y1="25210" x2="64253" y2="25210"/>
                        <a14:foregroundMark x1="56561" y1="26050" x2="56561" y2="26050"/>
                        <a14:backgroundMark x1="89593" y1="80672" x2="89140" y2="83193"/>
                        <a14:backgroundMark x1="88235" y1="80672" x2="88235" y2="80672"/>
                        <a14:backgroundMark x1="87330" y1="88235" x2="87330" y2="88235"/>
                        <a14:backgroundMark x1="87330" y1="89076" x2="87330" y2="89076"/>
                        <a14:backgroundMark x1="85068" y1="96639" x2="85068" y2="96639"/>
                        <a14:backgroundMark x1="83258" y1="96639" x2="83258" y2="96639"/>
                        <a14:backgroundMark x1="14932" y1="95798" x2="14932" y2="95798"/>
                        <a14:backgroundMark x1="15837" y1="94958" x2="15837" y2="94958"/>
                        <a14:backgroundMark x1="15385" y1="93277" x2="81448" y2="92437"/>
                        <a14:backgroundMark x1="85068" y1="90756" x2="85068" y2="90756"/>
                        <a14:backgroundMark x1="85520" y1="88235" x2="85520" y2="88235"/>
                        <a14:backgroundMark x1="85973" y1="83193" x2="85973" y2="83193"/>
                        <a14:backgroundMark x1="84615" y1="90756" x2="84615" y2="90756"/>
                        <a14:backgroundMark x1="84163" y1="91597" x2="84163" y2="91597"/>
                        <a14:backgroundMark x1="82805" y1="91597" x2="82805" y2="91597"/>
                        <a14:backgroundMark x1="81448" y1="91597" x2="81448" y2="91597"/>
                        <a14:backgroundMark x1="13575" y1="3361" x2="13575" y2="3361"/>
                        <a14:backgroundMark x1="13575" y1="3361" x2="94118" y2="33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03"/>
            <a:ext cx="2435814" cy="131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201" y="167794"/>
            <a:ext cx="1006100" cy="1001628"/>
          </a:xfrm>
          <a:prstGeom prst="rect">
            <a:avLst/>
          </a:prstGeom>
        </p:spPr>
      </p:pic>
      <p:pic>
        <p:nvPicPr>
          <p:cNvPr id="1028" name="Picture 4" descr="Có thể là hình ảnh về 1 người, đang đứng và văn bản cho biết 'MBA IN FINANCE VE National Taipei University Broaden Your Global Views in Finance!'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86" t="47025" r="25276" b="1"/>
          <a:stretch/>
        </p:blipFill>
        <p:spPr bwMode="auto">
          <a:xfrm>
            <a:off x="4880945" y="4883581"/>
            <a:ext cx="1608249" cy="17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524000" y="4163186"/>
            <a:ext cx="17668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>
                <a:latin typeface="LMSans12-Regular-Identity-H"/>
              </a:rPr>
              <a:t>April 12, 2022</a:t>
            </a:r>
            <a:endParaRPr lang="en-US" sz="2000" dirty="0">
              <a:latin typeface="LMSans12-Regular-Identity-H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94539" y="4883581"/>
            <a:ext cx="33734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rgbClr val="BE8700"/>
                </a:solidFill>
                <a:latin typeface="LMSans17-Regular-Identity-H"/>
                <a:ea typeface="+mj-ea"/>
                <a:cs typeface="+mj-cs"/>
              </a:rPr>
              <a:t>Thank you!</a:t>
            </a:r>
          </a:p>
        </p:txBody>
      </p:sp>
      <p:pic>
        <p:nvPicPr>
          <p:cNvPr id="10" name="Picture 2" descr="https://mail.tku.edu.tw/myday/images/Myday_Phot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6674" y="167794"/>
            <a:ext cx="1078624" cy="1438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6956799" y="707757"/>
            <a:ext cx="39898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/>
              <a:t>Instructor : Min-Yuh Day, Ph.D.</a:t>
            </a:r>
          </a:p>
        </p:txBody>
      </p:sp>
    </p:spTree>
    <p:extLst>
      <p:ext uri="{BB962C8B-B14F-4D97-AF65-F5344CB8AC3E}">
        <p14:creationId xmlns:p14="http://schemas.microsoft.com/office/powerpoint/2010/main" val="214440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528D-5679-4E2C-A60E-5386C56EC1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5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7538"/>
            <a:ext cx="8382000" cy="5479961"/>
          </a:xfrm>
        </p:spPr>
        <p:txBody>
          <a:bodyPr>
            <a:normAutofit/>
          </a:bodyPr>
          <a:lstStyle/>
          <a:p>
            <a:pPr algn="just"/>
            <a:r>
              <a:rPr lang="en-US" sz="2500" dirty="0" smtClean="0"/>
              <a:t>The </a:t>
            </a:r>
            <a:r>
              <a:rPr lang="en-US" sz="2500" dirty="0"/>
              <a:t>stakeholder theory </a:t>
            </a:r>
            <a:endParaRPr lang="en-US" sz="2500" dirty="0" smtClean="0"/>
          </a:p>
          <a:p>
            <a:pPr lvl="1" algn="just"/>
            <a:r>
              <a:rPr lang="en-US" sz="2100" dirty="0"/>
              <a:t>Firms that focus on improving Corporate social performance (CSP) can use Corporate social responsibility (CSR) contracts to create value for all stakeholders (</a:t>
            </a:r>
            <a:r>
              <a:rPr lang="en-US" sz="2100" dirty="0" err="1"/>
              <a:t>Ikram</a:t>
            </a:r>
            <a:r>
              <a:rPr lang="en-US" sz="2100" dirty="0"/>
              <a:t> et al., 2019). Why</a:t>
            </a:r>
            <a:r>
              <a:rPr lang="en-US" sz="2100" dirty="0" smtClean="0"/>
              <a:t>?</a:t>
            </a:r>
          </a:p>
          <a:p>
            <a:pPr lvl="2" algn="just"/>
            <a:r>
              <a:rPr lang="en-US" sz="2100" dirty="0" smtClean="0"/>
              <a:t>Firm </a:t>
            </a:r>
            <a:r>
              <a:rPr lang="en-US" sz="2100" dirty="0"/>
              <a:t>benefits from a better social reputation and economic </a:t>
            </a:r>
            <a:r>
              <a:rPr lang="en-US" sz="2100" dirty="0" smtClean="0"/>
              <a:t>performance</a:t>
            </a:r>
          </a:p>
          <a:p>
            <a:pPr algn="just"/>
            <a:r>
              <a:rPr lang="en-US" sz="2500" dirty="0"/>
              <a:t>Corporate governance </a:t>
            </a:r>
            <a:r>
              <a:rPr lang="en-US" sz="2500" dirty="0" smtClean="0"/>
              <a:t>perspective</a:t>
            </a:r>
          </a:p>
          <a:p>
            <a:pPr lvl="1" algn="just"/>
            <a:r>
              <a:rPr lang="en-US" sz="2100" dirty="0" smtClean="0"/>
              <a:t>Pay </a:t>
            </a:r>
            <a:r>
              <a:rPr lang="en-US" sz="2100" dirty="0"/>
              <a:t>for performance has been set as the gold standard for compensation: managers should be paid accordingly </a:t>
            </a:r>
            <a:r>
              <a:rPr lang="en-US" sz="2100" dirty="0" smtClean="0"/>
              <a:t>to </a:t>
            </a:r>
            <a:r>
              <a:rPr lang="en-US" sz="2100" dirty="0"/>
              <a:t>how they </a:t>
            </a:r>
            <a:r>
              <a:rPr lang="en-US" sz="2100" dirty="0" smtClean="0"/>
              <a:t>perform</a:t>
            </a:r>
            <a:r>
              <a:rPr lang="en-US" sz="2100" dirty="0" smtClean="0"/>
              <a:t>.</a:t>
            </a:r>
            <a:endParaRPr lang="en-US" sz="2100" dirty="0" smtClean="0"/>
          </a:p>
        </p:txBody>
      </p:sp>
      <p:pic>
        <p:nvPicPr>
          <p:cNvPr id="2050" name="Picture 2" descr="The Importance of Corporate Social Responsibility | UniAthen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357" y="2425174"/>
            <a:ext cx="2381087" cy="1245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at is Corporate Governance ? | Definition, Elements, Repo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356" y="4956565"/>
            <a:ext cx="2381087" cy="10632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528D-5679-4E2C-A60E-5386C56EC1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7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Research question:</a:t>
            </a:r>
          </a:p>
          <a:p>
            <a:pPr lvl="1"/>
            <a:r>
              <a:rPr lang="en-US" sz="2100" dirty="0"/>
              <a:t>Whether </a:t>
            </a:r>
            <a:r>
              <a:rPr lang="en-US" sz="2100" dirty="0">
                <a:solidFill>
                  <a:srgbClr val="BE8700"/>
                </a:solidFill>
              </a:rPr>
              <a:t>granting executives CSR-contingent compensation</a:t>
            </a:r>
            <a:r>
              <a:rPr lang="en-US" sz="2100" dirty="0"/>
              <a:t> lead to an </a:t>
            </a:r>
            <a:r>
              <a:rPr lang="en-US" sz="2100" dirty="0">
                <a:solidFill>
                  <a:srgbClr val="C9002E"/>
                </a:solidFill>
              </a:rPr>
              <a:t>improvement</a:t>
            </a:r>
            <a:r>
              <a:rPr lang="en-US" sz="2100" dirty="0"/>
              <a:t> in </a:t>
            </a:r>
            <a:r>
              <a:rPr lang="en-US" sz="2100" dirty="0">
                <a:solidFill>
                  <a:srgbClr val="44546A"/>
                </a:solidFill>
              </a:rPr>
              <a:t>Corporate </a:t>
            </a:r>
            <a:r>
              <a:rPr lang="en-US" sz="2100" dirty="0" smtClean="0">
                <a:solidFill>
                  <a:srgbClr val="44546A"/>
                </a:solidFill>
              </a:rPr>
              <a:t>Performance </a:t>
            </a:r>
            <a:r>
              <a:rPr lang="en-US" sz="2100" dirty="0">
                <a:solidFill>
                  <a:srgbClr val="44546A"/>
                </a:solidFill>
              </a:rPr>
              <a:t>results</a:t>
            </a:r>
            <a:r>
              <a:rPr lang="en-US" sz="2100" dirty="0" smtClean="0"/>
              <a:t>?</a:t>
            </a:r>
          </a:p>
          <a:p>
            <a:pPr>
              <a:lnSpc>
                <a:spcPct val="160000"/>
              </a:lnSpc>
            </a:pPr>
            <a:r>
              <a:rPr lang="en-US" sz="2500" dirty="0"/>
              <a:t>Research impacts and implications</a:t>
            </a:r>
          </a:p>
          <a:p>
            <a:pPr lvl="1">
              <a:lnSpc>
                <a:spcPct val="160000"/>
              </a:lnSpc>
            </a:pPr>
            <a:r>
              <a:rPr lang="en-US" sz="2100" dirty="0"/>
              <a:t>The result will be useful for boards and policymakers in designing CSR-contingent compensation contracts in terms of when to use CSR contracts</a:t>
            </a:r>
            <a:r>
              <a:rPr lang="en-US" sz="2100" dirty="0" smtClean="0"/>
              <a:t>.</a:t>
            </a:r>
          </a:p>
          <a:p>
            <a:pPr lvl="1">
              <a:lnSpc>
                <a:spcPct val="160000"/>
              </a:lnSpc>
            </a:pPr>
            <a:r>
              <a:rPr lang="en-US" sz="2100" dirty="0" smtClean="0"/>
              <a:t>Explain the impact </a:t>
            </a:r>
            <a:r>
              <a:rPr lang="en-US" sz="2100" dirty="0"/>
              <a:t>of </a:t>
            </a:r>
            <a:r>
              <a:rPr lang="en-US" sz="2100" dirty="0" smtClean="0"/>
              <a:t>CSR </a:t>
            </a:r>
            <a:r>
              <a:rPr lang="en-US" sz="2100" dirty="0"/>
              <a:t>factors on the performance </a:t>
            </a:r>
            <a:r>
              <a:rPr lang="en-US" sz="2100" dirty="0" smtClean="0"/>
              <a:t>of companies.</a:t>
            </a:r>
            <a:endParaRPr lang="en-US" sz="2100" dirty="0"/>
          </a:p>
          <a:p>
            <a:pPr lvl="1">
              <a:lnSpc>
                <a:spcPct val="160000"/>
              </a:lnSpc>
            </a:pPr>
            <a:r>
              <a:rPr lang="en-US" sz="2100" dirty="0"/>
              <a:t>Contributes to the burgeoning literature on the CSR research literature</a:t>
            </a:r>
            <a:r>
              <a:rPr lang="en-US" sz="2100" dirty="0" smtClean="0"/>
              <a:t>.</a:t>
            </a:r>
            <a:endParaRPr lang="en-US" sz="2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528D-5679-4E2C-A60E-5386C56EC1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7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</a:t>
            </a:r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528D-5679-4E2C-A60E-5386C56EC1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0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 smtClean="0"/>
              <a:t>The effect of executive compensation on firm performance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Mehran, H. (1995). </a:t>
            </a:r>
            <a:r>
              <a:rPr lang="en-US" dirty="0">
                <a:solidFill>
                  <a:srgbClr val="C9002E"/>
                </a:solidFill>
              </a:rPr>
              <a:t>Executive compensation structure, ownership, and firm performance</a:t>
            </a:r>
            <a:r>
              <a:rPr lang="en-US" dirty="0"/>
              <a:t>. </a:t>
            </a:r>
            <a:r>
              <a:rPr lang="en-US" i="1" dirty="0"/>
              <a:t>Journal of financial economics</a:t>
            </a:r>
            <a:r>
              <a:rPr lang="en-US" dirty="0"/>
              <a:t>, </a:t>
            </a:r>
            <a:r>
              <a:rPr lang="en-US" i="1" dirty="0"/>
              <a:t>38</a:t>
            </a:r>
            <a:r>
              <a:rPr lang="en-US" dirty="0"/>
              <a:t>(2), 163-184.</a:t>
            </a:r>
            <a:endParaRPr lang="en-US" dirty="0" smtClean="0"/>
          </a:p>
          <a:p>
            <a:pPr lvl="1">
              <a:lnSpc>
                <a:spcPct val="160000"/>
              </a:lnSpc>
            </a:pPr>
            <a:r>
              <a:rPr lang="en-US" dirty="0" smtClean="0"/>
              <a:t>Murphy</a:t>
            </a:r>
            <a:r>
              <a:rPr lang="en-US" dirty="0"/>
              <a:t>, K. J. (1999). </a:t>
            </a:r>
            <a:r>
              <a:rPr lang="en-US" dirty="0">
                <a:solidFill>
                  <a:srgbClr val="C9002E"/>
                </a:solidFill>
              </a:rPr>
              <a:t>Executive compensation</a:t>
            </a:r>
            <a:r>
              <a:rPr lang="en-US" dirty="0"/>
              <a:t>. Handbook of labor economics, 3, 2485-2563</a:t>
            </a:r>
            <a:r>
              <a:rPr lang="en-US" dirty="0" smtClean="0"/>
              <a:t>.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Tosi, H. L., </a:t>
            </a:r>
            <a:r>
              <a:rPr lang="en-US" dirty="0" err="1"/>
              <a:t>Misangyi</a:t>
            </a:r>
            <a:r>
              <a:rPr lang="en-US" dirty="0"/>
              <a:t>, V. F., </a:t>
            </a:r>
            <a:r>
              <a:rPr lang="en-US" dirty="0" err="1"/>
              <a:t>Fanelli</a:t>
            </a:r>
            <a:r>
              <a:rPr lang="en-US" dirty="0"/>
              <a:t>, A., Waldman, D. A., &amp; </a:t>
            </a:r>
            <a:r>
              <a:rPr lang="en-US" dirty="0" err="1"/>
              <a:t>Yammarino</a:t>
            </a:r>
            <a:r>
              <a:rPr lang="en-US" dirty="0"/>
              <a:t>, F. J. (2004). </a:t>
            </a:r>
            <a:r>
              <a:rPr lang="en-US" dirty="0">
                <a:solidFill>
                  <a:srgbClr val="C9002E"/>
                </a:solidFill>
              </a:rPr>
              <a:t>CEO charisma, compensation, and firm performance</a:t>
            </a:r>
            <a:r>
              <a:rPr lang="en-US" dirty="0"/>
              <a:t>. </a:t>
            </a:r>
            <a:r>
              <a:rPr lang="en-US" i="1" dirty="0"/>
              <a:t>The Leadership Quarterly</a:t>
            </a:r>
            <a:r>
              <a:rPr lang="en-US" dirty="0"/>
              <a:t>, </a:t>
            </a:r>
            <a:r>
              <a:rPr lang="en-US" i="1" dirty="0"/>
              <a:t>15</a:t>
            </a:r>
            <a:r>
              <a:rPr lang="en-US" dirty="0"/>
              <a:t>(3), 405-420</a:t>
            </a:r>
            <a:r>
              <a:rPr lang="en-US" dirty="0" smtClean="0"/>
              <a:t>.</a:t>
            </a:r>
          </a:p>
          <a:p>
            <a:pPr lvl="1">
              <a:lnSpc>
                <a:spcPct val="160000"/>
              </a:lnSpc>
            </a:pPr>
            <a:r>
              <a:rPr lang="en-US" dirty="0" err="1"/>
              <a:t>Basu</a:t>
            </a:r>
            <a:r>
              <a:rPr lang="en-US" dirty="0"/>
              <a:t>, S., Hwang, L. S., </a:t>
            </a:r>
            <a:r>
              <a:rPr lang="en-US" dirty="0" err="1"/>
              <a:t>Mitsudome</a:t>
            </a:r>
            <a:r>
              <a:rPr lang="en-US" dirty="0"/>
              <a:t>, T., &amp; </a:t>
            </a:r>
            <a:r>
              <a:rPr lang="en-US" dirty="0" err="1"/>
              <a:t>Weintrop</a:t>
            </a:r>
            <a:r>
              <a:rPr lang="en-US" dirty="0"/>
              <a:t>, J. (2007). </a:t>
            </a:r>
            <a:r>
              <a:rPr lang="en-US" dirty="0">
                <a:solidFill>
                  <a:srgbClr val="C9002E"/>
                </a:solidFill>
              </a:rPr>
              <a:t>Corporate governance, top executive compensation and firm performance in Japan.</a:t>
            </a:r>
            <a:r>
              <a:rPr lang="en-US" dirty="0"/>
              <a:t> </a:t>
            </a:r>
            <a:r>
              <a:rPr lang="en-US" i="1" dirty="0"/>
              <a:t>Pacific-Basin Finance Journal</a:t>
            </a:r>
            <a:r>
              <a:rPr lang="en-US" dirty="0"/>
              <a:t>, </a:t>
            </a:r>
            <a:r>
              <a:rPr lang="en-US" i="1" dirty="0"/>
              <a:t>15</a:t>
            </a:r>
            <a:r>
              <a:rPr lang="en-US" dirty="0"/>
              <a:t>(1), 56-79.</a:t>
            </a:r>
            <a:endParaRPr lang="en-US" dirty="0" smtClean="0"/>
          </a:p>
          <a:p>
            <a:pPr lvl="1">
              <a:lnSpc>
                <a:spcPct val="160000"/>
              </a:lnSpc>
            </a:pPr>
            <a:r>
              <a:rPr lang="en-US" dirty="0" err="1"/>
              <a:t>Ozkan</a:t>
            </a:r>
            <a:r>
              <a:rPr lang="en-US" dirty="0"/>
              <a:t>, N. (2011). </a:t>
            </a:r>
            <a:r>
              <a:rPr lang="en-US" dirty="0">
                <a:solidFill>
                  <a:srgbClr val="C9002E"/>
                </a:solidFill>
              </a:rPr>
              <a:t>CEO compensation and firm performance: An empirical investigation of UK panel data.</a:t>
            </a:r>
            <a:r>
              <a:rPr lang="en-US" dirty="0"/>
              <a:t> </a:t>
            </a:r>
            <a:r>
              <a:rPr lang="en-US" i="1" dirty="0"/>
              <a:t>European Financial Management</a:t>
            </a:r>
            <a:r>
              <a:rPr lang="en-US" dirty="0"/>
              <a:t>, </a:t>
            </a:r>
            <a:r>
              <a:rPr lang="en-US" i="1" dirty="0"/>
              <a:t>17</a:t>
            </a:r>
            <a:r>
              <a:rPr lang="en-US" dirty="0"/>
              <a:t>(2), 260-285.</a:t>
            </a:r>
            <a:endParaRPr lang="en-US" dirty="0" smtClean="0"/>
          </a:p>
          <a:p>
            <a:pPr lvl="1">
              <a:lnSpc>
                <a:spcPct val="160000"/>
              </a:lnSpc>
            </a:pPr>
            <a:r>
              <a:rPr lang="en-US" dirty="0"/>
              <a:t>Bennett, B., </a:t>
            </a:r>
            <a:r>
              <a:rPr lang="en-US" dirty="0" err="1"/>
              <a:t>Bettis</a:t>
            </a:r>
            <a:r>
              <a:rPr lang="en-US" dirty="0"/>
              <a:t>, J. C., </a:t>
            </a:r>
            <a:r>
              <a:rPr lang="en-US" dirty="0" err="1"/>
              <a:t>Gopalan</a:t>
            </a:r>
            <a:r>
              <a:rPr lang="en-US" dirty="0"/>
              <a:t>, R., &amp; Milbourn, T. (2017). </a:t>
            </a:r>
            <a:r>
              <a:rPr lang="en-US" dirty="0">
                <a:solidFill>
                  <a:srgbClr val="C9002E"/>
                </a:solidFill>
              </a:rPr>
              <a:t>Compensation goals and firm performance.</a:t>
            </a:r>
            <a:r>
              <a:rPr lang="en-US" dirty="0"/>
              <a:t> </a:t>
            </a:r>
            <a:r>
              <a:rPr lang="en-US" i="1" dirty="0"/>
              <a:t>Journal of Financial Economics</a:t>
            </a:r>
            <a:r>
              <a:rPr lang="en-US" dirty="0"/>
              <a:t>, </a:t>
            </a:r>
            <a:r>
              <a:rPr lang="en-US" i="1" dirty="0"/>
              <a:t>124</a:t>
            </a:r>
            <a:r>
              <a:rPr lang="en-US" dirty="0"/>
              <a:t>(2), 307-330.</a:t>
            </a:r>
            <a:endParaRPr lang="en-US" dirty="0" smtClean="0"/>
          </a:p>
          <a:p>
            <a:pPr lvl="1">
              <a:lnSpc>
                <a:spcPct val="16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528D-5679-4E2C-A60E-5386C56EC1B5}" type="slidenum">
              <a:rPr lang="en-US" smtClean="0"/>
              <a:t>7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"/>
            <a:ext cx="12192000" cy="940158"/>
          </a:xfrm>
          <a:prstGeom prst="rect">
            <a:avLst/>
          </a:prstGeom>
          <a:solidFill>
            <a:srgbClr val="F2F2F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500" kern="1200">
                <a:solidFill>
                  <a:srgbClr val="C9002E"/>
                </a:solidFill>
                <a:latin typeface="LMSans17-Regular-Identity-H"/>
                <a:ea typeface="+mj-ea"/>
                <a:cs typeface="+mj-cs"/>
              </a:defRPr>
            </a:lvl1pPr>
          </a:lstStyle>
          <a:p>
            <a:r>
              <a:rPr lang="en-US" dirty="0" smtClean="0"/>
              <a:t>Literature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90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 smtClean="0"/>
              <a:t>The </a:t>
            </a:r>
            <a:r>
              <a:rPr lang="en-US" dirty="0"/>
              <a:t>effect of </a:t>
            </a:r>
            <a:r>
              <a:rPr lang="en-US" dirty="0" smtClean="0"/>
              <a:t>CSR activities on firm performance</a:t>
            </a:r>
          </a:p>
          <a:p>
            <a:pPr lvl="1">
              <a:lnSpc>
                <a:spcPct val="160000"/>
              </a:lnSpc>
            </a:pPr>
            <a:r>
              <a:rPr lang="en-US" dirty="0" err="1"/>
              <a:t>Zairi</a:t>
            </a:r>
            <a:r>
              <a:rPr lang="en-US" dirty="0"/>
              <a:t>, M., &amp; Peters, J. (2002). </a:t>
            </a:r>
            <a:r>
              <a:rPr lang="en-US" dirty="0">
                <a:solidFill>
                  <a:srgbClr val="C9002E"/>
                </a:solidFill>
              </a:rPr>
              <a:t>The impact of social responsibility on business performance</a:t>
            </a:r>
            <a:r>
              <a:rPr lang="en-US" dirty="0"/>
              <a:t>. </a:t>
            </a:r>
            <a:r>
              <a:rPr lang="en-US" i="1" dirty="0"/>
              <a:t>Managerial Auditing Journal</a:t>
            </a:r>
            <a:r>
              <a:rPr lang="en-US" dirty="0" smtClean="0"/>
              <a:t>.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Arendt, S., &amp; </a:t>
            </a:r>
            <a:r>
              <a:rPr lang="en-US" dirty="0" err="1"/>
              <a:t>Brettel</a:t>
            </a:r>
            <a:r>
              <a:rPr lang="en-US" dirty="0"/>
              <a:t>, M. (2010). </a:t>
            </a:r>
            <a:r>
              <a:rPr lang="en-US" dirty="0">
                <a:solidFill>
                  <a:srgbClr val="C9002E"/>
                </a:solidFill>
              </a:rPr>
              <a:t>Understanding the influence of corporate social responsibility on corporate identity, image, and firm performance</a:t>
            </a:r>
            <a:r>
              <a:rPr lang="en-US" dirty="0"/>
              <a:t>. </a:t>
            </a:r>
            <a:r>
              <a:rPr lang="en-US" i="1" dirty="0"/>
              <a:t>Management Decision</a:t>
            </a:r>
            <a:r>
              <a:rPr lang="en-US" dirty="0" smtClean="0"/>
              <a:t>.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Zhu, Y., Sun, L. Y., &amp; Leung, A. S. (2014). </a:t>
            </a:r>
            <a:r>
              <a:rPr lang="en-US" dirty="0">
                <a:solidFill>
                  <a:srgbClr val="C9002E"/>
                </a:solidFill>
              </a:rPr>
              <a:t>Corporate social responsibility, firm reputation, and firm performance: The role of ethical leadership</a:t>
            </a:r>
            <a:r>
              <a:rPr lang="en-US" dirty="0"/>
              <a:t>. </a:t>
            </a:r>
            <a:r>
              <a:rPr lang="en-US" i="1" dirty="0"/>
              <a:t>Asia Pacific Journal of Management</a:t>
            </a:r>
            <a:r>
              <a:rPr lang="en-US" dirty="0"/>
              <a:t>, </a:t>
            </a:r>
            <a:r>
              <a:rPr lang="en-US" i="1" dirty="0"/>
              <a:t>31</a:t>
            </a:r>
            <a:r>
              <a:rPr lang="en-US" dirty="0"/>
              <a:t>(4), 925-947</a:t>
            </a:r>
            <a:r>
              <a:rPr lang="en-US" dirty="0" smtClean="0"/>
              <a:t>.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Price, J. M., &amp; Sun, W. (2017). </a:t>
            </a:r>
            <a:r>
              <a:rPr lang="en-US" dirty="0">
                <a:solidFill>
                  <a:srgbClr val="C9002E"/>
                </a:solidFill>
              </a:rPr>
              <a:t>Doing good and doing bad: The impact of corporate social responsibility and irresponsibility on firm performance</a:t>
            </a:r>
            <a:r>
              <a:rPr lang="en-US" dirty="0"/>
              <a:t>. </a:t>
            </a:r>
            <a:r>
              <a:rPr lang="en-US" i="1" dirty="0"/>
              <a:t>Journal of Business Research</a:t>
            </a:r>
            <a:r>
              <a:rPr lang="en-US" dirty="0"/>
              <a:t>, </a:t>
            </a:r>
            <a:r>
              <a:rPr lang="en-US" i="1" dirty="0"/>
              <a:t>80</a:t>
            </a:r>
            <a:r>
              <a:rPr lang="en-US" dirty="0"/>
              <a:t>, 82-97.</a:t>
            </a:r>
            <a:endParaRPr lang="en-US" dirty="0" smtClean="0"/>
          </a:p>
          <a:p>
            <a:pPr lvl="1">
              <a:lnSpc>
                <a:spcPct val="160000"/>
              </a:lnSpc>
            </a:pPr>
            <a:r>
              <a:rPr lang="en-US" dirty="0"/>
              <a:t>Kong, Y., </a:t>
            </a:r>
            <a:r>
              <a:rPr lang="en-US" dirty="0" err="1"/>
              <a:t>Antwi‐Adjei</a:t>
            </a:r>
            <a:r>
              <a:rPr lang="en-US" dirty="0"/>
              <a:t>, A., &amp; </a:t>
            </a:r>
            <a:r>
              <a:rPr lang="en-US" dirty="0" err="1"/>
              <a:t>Bawuah</a:t>
            </a:r>
            <a:r>
              <a:rPr lang="en-US" dirty="0"/>
              <a:t>, J. (2020). </a:t>
            </a:r>
            <a:r>
              <a:rPr lang="en-US" dirty="0">
                <a:solidFill>
                  <a:srgbClr val="C9002E"/>
                </a:solidFill>
              </a:rPr>
              <a:t>A systematic review of the business case for corporate social responsibility and firm performance</a:t>
            </a:r>
            <a:r>
              <a:rPr lang="en-US" dirty="0"/>
              <a:t>. </a:t>
            </a:r>
            <a:r>
              <a:rPr lang="en-US" i="1" dirty="0"/>
              <a:t>Corporate Social Responsibility and Environmental Management</a:t>
            </a:r>
            <a:r>
              <a:rPr lang="en-US" dirty="0"/>
              <a:t>, </a:t>
            </a:r>
            <a:r>
              <a:rPr lang="en-US" i="1" dirty="0"/>
              <a:t>27</a:t>
            </a:r>
            <a:r>
              <a:rPr lang="en-US" dirty="0"/>
              <a:t>(2), 444-454</a:t>
            </a:r>
            <a:r>
              <a:rPr lang="en-US" dirty="0" smtClean="0"/>
              <a:t>.</a:t>
            </a:r>
          </a:p>
          <a:p>
            <a:pPr lvl="2">
              <a:lnSpc>
                <a:spcPct val="160000"/>
              </a:lnSpc>
            </a:pPr>
            <a:endParaRPr lang="en-US" dirty="0"/>
          </a:p>
          <a:p>
            <a:pPr lvl="1">
              <a:lnSpc>
                <a:spcPct val="16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528D-5679-4E2C-A60E-5386C56EC1B5}" type="slidenum">
              <a:rPr lang="en-US" smtClean="0"/>
              <a:t>8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"/>
            <a:ext cx="12192000" cy="940158"/>
          </a:xfrm>
          <a:prstGeom prst="rect">
            <a:avLst/>
          </a:prstGeom>
          <a:solidFill>
            <a:srgbClr val="F2F2F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500" kern="1200">
                <a:solidFill>
                  <a:srgbClr val="C9002E"/>
                </a:solidFill>
                <a:latin typeface="LMSans17-Regular-Identity-H"/>
                <a:ea typeface="+mj-ea"/>
                <a:cs typeface="+mj-cs"/>
              </a:defRPr>
            </a:lvl1pPr>
          </a:lstStyle>
          <a:p>
            <a:r>
              <a:rPr lang="en-US" dirty="0" smtClean="0"/>
              <a:t>Literature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6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</a:t>
            </a:r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528D-5679-4E2C-A60E-5386C56EC1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7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873A32BB-373C-4844-85BB-96ED2CA3B78E}" vid="{68957EAA-39BA-4291-8D19-750D9A4C4B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408</TotalTime>
  <Words>1378</Words>
  <Application>Microsoft Office PowerPoint</Application>
  <PresentationFormat>Widescreen</PresentationFormat>
  <Paragraphs>404</Paragraphs>
  <Slides>22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5" baseType="lpstr">
      <vt:lpstr>DengXian</vt:lpstr>
      <vt:lpstr>LMSans10-Regular-Identity-H</vt:lpstr>
      <vt:lpstr>LMSans12-Regular-Identity-H</vt:lpstr>
      <vt:lpstr>LMSans17-Regular-Identity-H</vt:lpstr>
      <vt:lpstr>Source Sans Pro</vt:lpstr>
      <vt:lpstr>Arial</vt:lpstr>
      <vt:lpstr>Calibri</vt:lpstr>
      <vt:lpstr>Calibri Light</vt:lpstr>
      <vt:lpstr>Cambria Math</vt:lpstr>
      <vt:lpstr>Garamond</vt:lpstr>
      <vt:lpstr>Times New Roman</vt:lpstr>
      <vt:lpstr>Wingdings</vt:lpstr>
      <vt:lpstr>Theme1</vt:lpstr>
      <vt:lpstr>Using Software To Extract The Information About CSR-related Objectives From The Definitive Proxy Statement (SEC Form DEF 14A)</vt:lpstr>
      <vt:lpstr>Outline</vt:lpstr>
      <vt:lpstr>Introduction</vt:lpstr>
      <vt:lpstr>Introduction</vt:lpstr>
      <vt:lpstr>Introduction</vt:lpstr>
      <vt:lpstr>Literature review</vt:lpstr>
      <vt:lpstr>PowerPoint Presentation</vt:lpstr>
      <vt:lpstr>PowerPoint Presentation</vt:lpstr>
      <vt:lpstr>Research methodology</vt:lpstr>
      <vt:lpstr>Methodology</vt:lpstr>
      <vt:lpstr>Methodology</vt:lpstr>
      <vt:lpstr>Methodology</vt:lpstr>
      <vt:lpstr>Methodology</vt:lpstr>
      <vt:lpstr>Methodology</vt:lpstr>
      <vt:lpstr>Empirical results</vt:lpstr>
      <vt:lpstr>Empirical results</vt:lpstr>
      <vt:lpstr>Empirical results</vt:lpstr>
      <vt:lpstr>Conclusions</vt:lpstr>
      <vt:lpstr>Conclusions</vt:lpstr>
      <vt:lpstr>References</vt:lpstr>
      <vt:lpstr>References</vt:lpstr>
      <vt:lpstr>Using Software To Extract The Information About CSR-related Objectives From The Definitive Proxy Statement (SEC Form DEF 14A)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for Text Analytics – Midterm presentation</dc:title>
  <dc:creator>HP</dc:creator>
  <cp:lastModifiedBy>HP</cp:lastModifiedBy>
  <cp:revision>56</cp:revision>
  <dcterms:created xsi:type="dcterms:W3CDTF">2022-04-11T06:56:44Z</dcterms:created>
  <dcterms:modified xsi:type="dcterms:W3CDTF">2022-05-29T16:44:02Z</dcterms:modified>
</cp:coreProperties>
</file>