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 Faster Implementation of Lock Free Hash Set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Danny Balter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71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Hash Set Implementation</a:t>
            </a:r>
          </a:p>
        </p:txBody>
      </p:sp>
      <p:pic>
        <p:nvPicPr>
          <p:cNvPr descr="hash_set_diagram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00" y="377174"/>
            <a:ext cx="4795151" cy="39433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11700" y="1179375"/>
            <a:ext cx="3732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Array of Buckets.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Buckets are Linked Lists of Nodes.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Supported Functions: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Insert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Remove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Search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7112750" y="445025"/>
            <a:ext cx="1800300" cy="1570900"/>
            <a:chOff x="7112750" y="445025"/>
            <a:chExt cx="1800300" cy="1570900"/>
          </a:xfrm>
        </p:grpSpPr>
        <p:sp>
          <p:nvSpPr>
            <p:cNvPr id="69" name="Shape 69"/>
            <p:cNvSpPr/>
            <p:nvPr/>
          </p:nvSpPr>
          <p:spPr>
            <a:xfrm>
              <a:off x="7112750" y="445025"/>
              <a:ext cx="1800300" cy="1190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8251550" y="1486725"/>
              <a:ext cx="661500" cy="529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Why Parallel?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68529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Multiple simultaneous operations.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E.g. Two threads inserting simultaneously.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311700" y="1524487"/>
            <a:ext cx="8520600" cy="3205487"/>
            <a:chOff x="311700" y="1524487"/>
            <a:chExt cx="8520600" cy="3205487"/>
          </a:xfrm>
        </p:grpSpPr>
        <p:pic>
          <p:nvPicPr>
            <p:cNvPr descr="Safety.jpg" id="78" name="Shape 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76925" y="1524487"/>
              <a:ext cx="1755375" cy="2672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311700" y="2164675"/>
              <a:ext cx="6624000" cy="25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3810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ct val="100000"/>
                <a:buFont typeface="Proxima Nova"/>
              </a:pPr>
              <a:r>
                <a:rPr lang="en" sz="2400">
                  <a:latin typeface="Proxima Nova"/>
                  <a:ea typeface="Proxima Nova"/>
                  <a:cs typeface="Proxima Nova"/>
                  <a:sym typeface="Proxima Nova"/>
                </a:rPr>
                <a:t>When doing multiple operations simultaneously, we have to use locks, or another method, to avoid corrupting our data structures.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Hash Set Implementations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744525" y="1119325"/>
            <a:ext cx="424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Locking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Coarse-Grained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Mid-Grained</a:t>
            </a:r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Fine-Grained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4568550" y="1017725"/>
            <a:ext cx="6900" cy="372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>
            <p:ph idx="1" type="body"/>
          </p:nvPr>
        </p:nvSpPr>
        <p:spPr>
          <a:xfrm>
            <a:off x="5101375" y="1119325"/>
            <a:ext cx="424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rgbClr val="000000"/>
                </a:solidFill>
              </a:rPr>
              <a:t>Lock-Free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Harris (2001)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Binary Tree</a:t>
            </a:r>
          </a:p>
        </p:txBody>
      </p:sp>
      <p:sp>
        <p:nvSpPr>
          <p:cNvPr id="88" name="Shape 88"/>
          <p:cNvSpPr/>
          <p:nvPr/>
        </p:nvSpPr>
        <p:spPr>
          <a:xfrm>
            <a:off x="752750" y="1876150"/>
            <a:ext cx="6027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52750" y="2476175"/>
            <a:ext cx="6027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52750" y="3076200"/>
            <a:ext cx="6027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938600" y="1876150"/>
            <a:ext cx="602700" cy="27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938600" y="2476175"/>
            <a:ext cx="602700" cy="27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193100" y="2630075"/>
            <a:ext cx="1537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(Bucket Lock)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193100" y="3249100"/>
            <a:ext cx="1537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(Node Lock)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Harris (2001)</a:t>
            </a:r>
          </a:p>
        </p:txBody>
      </p:sp>
      <p:sp>
        <p:nvSpPr>
          <p:cNvPr id="100" name="Shape 100"/>
          <p:cNvSpPr/>
          <p:nvPr/>
        </p:nvSpPr>
        <p:spPr>
          <a:xfrm>
            <a:off x="1233137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398162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563187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728212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893237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058262" y="1494800"/>
            <a:ext cx="852600" cy="822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949100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98800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263825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428850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593875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844675" y="718225"/>
            <a:ext cx="187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05575" y="1696550"/>
            <a:ext cx="639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</a:t>
            </a:r>
          </a:p>
        </p:txBody>
      </p:sp>
      <p:sp>
        <p:nvSpPr>
          <p:cNvPr id="113" name="Shape 113"/>
          <p:cNvSpPr/>
          <p:nvPr/>
        </p:nvSpPr>
        <p:spPr>
          <a:xfrm>
            <a:off x="768750" y="1787900"/>
            <a:ext cx="388200" cy="23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533637" y="1472000"/>
            <a:ext cx="911700" cy="86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1233150" y="1825375"/>
            <a:ext cx="506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M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83387" y="1825375"/>
            <a:ext cx="506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555812" y="1825375"/>
            <a:ext cx="506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724537" y="1825375"/>
            <a:ext cx="506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00" y="3124125"/>
            <a:ext cx="84057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Marking is </a:t>
            </a:r>
            <a:r>
              <a:rPr lang="en" sz="2400"/>
              <a:t>beneficial over its fine-grained locking counterpart because, unlike locks, the markers disappear on a context switch or thread swap, in order to not block other threads.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494150" y="1406625"/>
            <a:ext cx="330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5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644400" y="1406625"/>
            <a:ext cx="330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6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736150" y="1406625"/>
            <a:ext cx="506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11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923675" y="1406625"/>
            <a:ext cx="506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14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066200" y="1406625"/>
            <a:ext cx="506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15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231225" y="1406625"/>
            <a:ext cx="506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22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122300" y="795175"/>
            <a:ext cx="136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 = Marked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80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Binary Tree Implementation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964675" y="4623500"/>
            <a:ext cx="1971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Visit lg n Nodes</a:t>
            </a:r>
          </a:p>
        </p:txBody>
      </p:sp>
      <p:pic>
        <p:nvPicPr>
          <p:cNvPr descr="Screen Shot 2017-05-12 at 2.29.16 AM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896649" cy="37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1571024" y="1477075"/>
            <a:ext cx="1394460" cy="2793129"/>
          </a:xfrm>
          <a:custGeom>
            <a:pathLst>
              <a:path extrusionOk="0" h="114496" w="56070">
                <a:moveTo>
                  <a:pt x="56070" y="0"/>
                </a:moveTo>
                <a:cubicBezTo>
                  <a:pt x="51262" y="6279"/>
                  <a:pt x="36545" y="24969"/>
                  <a:pt x="27225" y="37675"/>
                </a:cubicBezTo>
                <a:cubicBezTo>
                  <a:pt x="17904" y="50380"/>
                  <a:pt x="1324" y="63429"/>
                  <a:pt x="147" y="76233"/>
                </a:cubicBezTo>
                <a:cubicBezTo>
                  <a:pt x="-1030" y="89036"/>
                  <a:pt x="16825" y="108118"/>
                  <a:pt x="20161" y="114496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27950" y="232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Tree Implementation Challenges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513012" y="1018062"/>
            <a:ext cx="3063625" cy="3936825"/>
            <a:chOff x="5493299" y="1215175"/>
            <a:chExt cx="3063625" cy="3936825"/>
          </a:xfrm>
        </p:grpSpPr>
        <p:sp>
          <p:nvSpPr>
            <p:cNvPr id="141" name="Shape 141"/>
            <p:cNvSpPr/>
            <p:nvPr/>
          </p:nvSpPr>
          <p:spPr>
            <a:xfrm>
              <a:off x="7049299" y="12151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12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6055947" y="18458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4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8001624" y="18458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15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5493299" y="28570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3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6603899" y="282552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9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6564174" y="4628200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8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6048599" y="3746500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6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7159199" y="3746500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10</a:t>
              </a:r>
            </a:p>
          </p:txBody>
        </p:sp>
        <p:cxnSp>
          <p:nvCxnSpPr>
            <p:cNvPr id="149" name="Shape 149"/>
            <p:cNvCxnSpPr>
              <a:stCxn id="141" idx="1"/>
              <a:endCxn id="142" idx="0"/>
            </p:cNvCxnSpPr>
            <p:nvPr/>
          </p:nvCxnSpPr>
          <p:spPr>
            <a:xfrm flipH="1">
              <a:off x="6333499" y="1477075"/>
              <a:ext cx="715800" cy="3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0" name="Shape 150"/>
            <p:cNvCxnSpPr>
              <a:stCxn id="142" idx="2"/>
              <a:endCxn id="144" idx="0"/>
            </p:cNvCxnSpPr>
            <p:nvPr/>
          </p:nvCxnSpPr>
          <p:spPr>
            <a:xfrm flipH="1">
              <a:off x="5771097" y="2369675"/>
              <a:ext cx="562500" cy="48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1" name="Shape 151"/>
            <p:cNvCxnSpPr>
              <a:stCxn id="142" idx="2"/>
              <a:endCxn id="145" idx="0"/>
            </p:cNvCxnSpPr>
            <p:nvPr/>
          </p:nvCxnSpPr>
          <p:spPr>
            <a:xfrm>
              <a:off x="6333597" y="2369675"/>
              <a:ext cx="548100" cy="4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2" name="Shape 152"/>
            <p:cNvCxnSpPr>
              <a:stCxn id="147" idx="2"/>
              <a:endCxn id="146" idx="0"/>
            </p:cNvCxnSpPr>
            <p:nvPr/>
          </p:nvCxnSpPr>
          <p:spPr>
            <a:xfrm>
              <a:off x="6326249" y="4270300"/>
              <a:ext cx="515700" cy="35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3" name="Shape 153"/>
            <p:cNvCxnSpPr>
              <a:stCxn id="145" idx="2"/>
              <a:endCxn id="147" idx="0"/>
            </p:cNvCxnSpPr>
            <p:nvPr/>
          </p:nvCxnSpPr>
          <p:spPr>
            <a:xfrm flipH="1">
              <a:off x="6326249" y="3349325"/>
              <a:ext cx="5553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4" name="Shape 154"/>
            <p:cNvCxnSpPr>
              <a:stCxn id="145" idx="2"/>
              <a:endCxn id="148" idx="0"/>
            </p:cNvCxnSpPr>
            <p:nvPr/>
          </p:nvCxnSpPr>
          <p:spPr>
            <a:xfrm>
              <a:off x="6881549" y="3349325"/>
              <a:ext cx="5553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5" name="Shape 155"/>
            <p:cNvCxnSpPr>
              <a:stCxn id="141" idx="3"/>
              <a:endCxn id="143" idx="0"/>
            </p:cNvCxnSpPr>
            <p:nvPr/>
          </p:nvCxnSpPr>
          <p:spPr>
            <a:xfrm>
              <a:off x="7604599" y="1477075"/>
              <a:ext cx="674700" cy="3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56" name="Shape 156"/>
          <p:cNvSpPr txBox="1"/>
          <p:nvPr/>
        </p:nvSpPr>
        <p:spPr>
          <a:xfrm>
            <a:off x="3977787" y="1017887"/>
            <a:ext cx="16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we want to remove 4...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5567362" y="1017887"/>
            <a:ext cx="3063625" cy="3055125"/>
            <a:chOff x="5493299" y="1215175"/>
            <a:chExt cx="3063625" cy="3055125"/>
          </a:xfrm>
        </p:grpSpPr>
        <p:sp>
          <p:nvSpPr>
            <p:cNvPr id="158" name="Shape 158"/>
            <p:cNvSpPr/>
            <p:nvPr/>
          </p:nvSpPr>
          <p:spPr>
            <a:xfrm>
              <a:off x="7049299" y="12151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12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6048599" y="18458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6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001624" y="18458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15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5493299" y="285707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3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6603899" y="2825525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9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6048599" y="3746500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8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7159199" y="3746500"/>
              <a:ext cx="555300" cy="523800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10</a:t>
              </a:r>
            </a:p>
          </p:txBody>
        </p:sp>
        <p:cxnSp>
          <p:nvCxnSpPr>
            <p:cNvPr id="165" name="Shape 165"/>
            <p:cNvCxnSpPr>
              <a:stCxn id="158" idx="1"/>
              <a:endCxn id="159" idx="0"/>
            </p:cNvCxnSpPr>
            <p:nvPr/>
          </p:nvCxnSpPr>
          <p:spPr>
            <a:xfrm flipH="1">
              <a:off x="6326299" y="1477075"/>
              <a:ext cx="723000" cy="3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6" name="Shape 166"/>
            <p:cNvCxnSpPr>
              <a:stCxn id="159" idx="2"/>
              <a:endCxn id="161" idx="0"/>
            </p:cNvCxnSpPr>
            <p:nvPr/>
          </p:nvCxnSpPr>
          <p:spPr>
            <a:xfrm flipH="1">
              <a:off x="5770949" y="2369675"/>
              <a:ext cx="555300" cy="48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7" name="Shape 167"/>
            <p:cNvCxnSpPr>
              <a:stCxn id="159" idx="2"/>
              <a:endCxn id="162" idx="0"/>
            </p:cNvCxnSpPr>
            <p:nvPr/>
          </p:nvCxnSpPr>
          <p:spPr>
            <a:xfrm>
              <a:off x="6326249" y="2369675"/>
              <a:ext cx="555300" cy="4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8" name="Shape 168"/>
            <p:cNvCxnSpPr>
              <a:stCxn id="162" idx="2"/>
              <a:endCxn id="163" idx="0"/>
            </p:cNvCxnSpPr>
            <p:nvPr/>
          </p:nvCxnSpPr>
          <p:spPr>
            <a:xfrm flipH="1">
              <a:off x="6326249" y="3349325"/>
              <a:ext cx="5553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9" name="Shape 169"/>
            <p:cNvCxnSpPr>
              <a:stCxn id="162" idx="2"/>
              <a:endCxn id="164" idx="0"/>
            </p:cNvCxnSpPr>
            <p:nvPr/>
          </p:nvCxnSpPr>
          <p:spPr>
            <a:xfrm>
              <a:off x="6881549" y="3349325"/>
              <a:ext cx="55530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0" name="Shape 170"/>
            <p:cNvCxnSpPr>
              <a:stCxn id="158" idx="3"/>
              <a:endCxn id="160" idx="0"/>
            </p:cNvCxnSpPr>
            <p:nvPr/>
          </p:nvCxnSpPr>
          <p:spPr>
            <a:xfrm>
              <a:off x="7604599" y="1477075"/>
              <a:ext cx="674700" cy="36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71" name="Shape 171"/>
          <p:cNvSpPr/>
          <p:nvPr/>
        </p:nvSpPr>
        <p:spPr>
          <a:xfrm>
            <a:off x="1054808" y="1651132"/>
            <a:ext cx="588600" cy="53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2" name="Shape 172"/>
          <p:cNvGrpSpPr/>
          <p:nvPr/>
        </p:nvGrpSpPr>
        <p:grpSpPr>
          <a:xfrm>
            <a:off x="1000825" y="1269225"/>
            <a:ext cx="1407250" cy="3759450"/>
            <a:chOff x="1000825" y="1269225"/>
            <a:chExt cx="1407250" cy="3759450"/>
          </a:xfrm>
        </p:grpSpPr>
        <p:sp>
          <p:nvSpPr>
            <p:cNvPr id="173" name="Shape 173"/>
            <p:cNvSpPr txBox="1"/>
            <p:nvPr/>
          </p:nvSpPr>
          <p:spPr>
            <a:xfrm>
              <a:off x="2025575" y="1269225"/>
              <a:ext cx="382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1000825" y="1877650"/>
              <a:ext cx="382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1545600" y="2848562"/>
              <a:ext cx="382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000825" y="3794400"/>
              <a:ext cx="382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545600" y="4646775"/>
              <a:ext cx="3825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Experimental Setup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98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Testing was run on the CMU LateDays servers: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2 CPUs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6 Cores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Hyper-Threaded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Clocked at 2.4 GHz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define Contention-like Metric:           </a:t>
            </a:r>
            <a:r>
              <a:rPr lang="en" sz="1400">
                <a:solidFill>
                  <a:srgbClr val="000000"/>
                </a:solidFill>
              </a:rPr>
              <a:t>r = maximum # of inserts to a single bucket</a:t>
            </a:r>
          </a:p>
        </p:txBody>
      </p:sp>
      <p:sp>
        <p:nvSpPr>
          <p:cNvPr id="184" name="Shape 184"/>
          <p:cNvSpPr/>
          <p:nvPr/>
        </p:nvSpPr>
        <p:spPr>
          <a:xfrm>
            <a:off x="4677550" y="3331375"/>
            <a:ext cx="3693000" cy="869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11700" y="4040575"/>
            <a:ext cx="3421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 measure runtime as we increase 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69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High Contention Results</a:t>
            </a:r>
          </a:p>
        </p:txBody>
      </p:sp>
      <p:sp>
        <p:nvSpPr>
          <p:cNvPr id="191" name="Shape 191"/>
          <p:cNvSpPr/>
          <p:nvPr/>
        </p:nvSpPr>
        <p:spPr>
          <a:xfrm>
            <a:off x="699050" y="1500000"/>
            <a:ext cx="4179600" cy="3164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>
            <a:off x="890383" y="4564650"/>
            <a:ext cx="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2168608" y="4564649"/>
            <a:ext cx="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3424758" y="4564650"/>
            <a:ext cx="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4717708" y="4564650"/>
            <a:ext cx="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5849908" y="4533100"/>
            <a:ext cx="0" cy="19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7" name="Shape 197"/>
          <p:cNvGrpSpPr/>
          <p:nvPr/>
        </p:nvGrpSpPr>
        <p:grpSpPr>
          <a:xfrm>
            <a:off x="875650" y="2791191"/>
            <a:ext cx="4908025" cy="1729308"/>
            <a:chOff x="875650" y="2791191"/>
            <a:chExt cx="4908025" cy="1729308"/>
          </a:xfrm>
        </p:grpSpPr>
        <p:grpSp>
          <p:nvGrpSpPr>
            <p:cNvPr id="198" name="Shape 198"/>
            <p:cNvGrpSpPr/>
            <p:nvPr/>
          </p:nvGrpSpPr>
          <p:grpSpPr>
            <a:xfrm>
              <a:off x="875650" y="2989500"/>
              <a:ext cx="3833900" cy="1531000"/>
              <a:chOff x="875650" y="2989500"/>
              <a:chExt cx="3833900" cy="1531000"/>
            </a:xfrm>
          </p:grpSpPr>
          <p:cxnSp>
            <p:nvCxnSpPr>
              <p:cNvPr id="199" name="Shape 199"/>
              <p:cNvCxnSpPr/>
              <p:nvPr/>
            </p:nvCxnSpPr>
            <p:spPr>
              <a:xfrm flipH="1" rot="10800000">
                <a:off x="875650" y="4086400"/>
                <a:ext cx="1272900" cy="434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 flipH="1" rot="10800000">
                <a:off x="2133925" y="3387500"/>
                <a:ext cx="1309800" cy="70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1" name="Shape 201"/>
              <p:cNvCxnSpPr/>
              <p:nvPr/>
            </p:nvCxnSpPr>
            <p:spPr>
              <a:xfrm flipH="1" rot="10800000">
                <a:off x="3436350" y="2989500"/>
                <a:ext cx="1273200" cy="39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202" name="Shape 202"/>
            <p:cNvCxnSpPr/>
            <p:nvPr/>
          </p:nvCxnSpPr>
          <p:spPr>
            <a:xfrm flipH="1" rot="10800000">
              <a:off x="4724075" y="2791191"/>
              <a:ext cx="1059600" cy="191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lgDash"/>
              <a:round/>
              <a:headEnd len="lg" w="lg" type="none"/>
              <a:tailEnd len="lg" w="lg" type="none"/>
            </a:ln>
          </p:spPr>
        </p:cxnSp>
      </p:grpSp>
      <p:grpSp>
        <p:nvGrpSpPr>
          <p:cNvPr id="203" name="Shape 203"/>
          <p:cNvGrpSpPr/>
          <p:nvPr/>
        </p:nvGrpSpPr>
        <p:grpSpPr>
          <a:xfrm>
            <a:off x="897724" y="605841"/>
            <a:ext cx="4834333" cy="3899933"/>
            <a:chOff x="897725" y="605841"/>
            <a:chExt cx="4834333" cy="3899933"/>
          </a:xfrm>
        </p:grpSpPr>
        <p:cxnSp>
          <p:nvCxnSpPr>
            <p:cNvPr id="204" name="Shape 204"/>
            <p:cNvCxnSpPr/>
            <p:nvPr/>
          </p:nvCxnSpPr>
          <p:spPr>
            <a:xfrm flipH="1" rot="10800000">
              <a:off x="897725" y="3975975"/>
              <a:ext cx="1265700" cy="529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5" name="Shape 205"/>
            <p:cNvCxnSpPr/>
            <p:nvPr/>
          </p:nvCxnSpPr>
          <p:spPr>
            <a:xfrm flipH="1" rot="10800000">
              <a:off x="2148650" y="2945775"/>
              <a:ext cx="1294800" cy="1030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6" name="Shape 206"/>
            <p:cNvCxnSpPr/>
            <p:nvPr/>
          </p:nvCxnSpPr>
          <p:spPr>
            <a:xfrm flipH="1" rot="10800000">
              <a:off x="3443725" y="1798000"/>
              <a:ext cx="1258200" cy="1147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7" name="Shape 207"/>
            <p:cNvCxnSpPr/>
            <p:nvPr/>
          </p:nvCxnSpPr>
          <p:spPr>
            <a:xfrm flipH="1" rot="10800000">
              <a:off x="4709358" y="605841"/>
              <a:ext cx="1022700" cy="1184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lgDash"/>
              <a:round/>
              <a:headEnd len="lg" w="lg" type="none"/>
              <a:tailEnd len="lg" w="lg" type="none"/>
            </a:ln>
          </p:spPr>
        </p:cxnSp>
      </p:grpSp>
      <p:grpSp>
        <p:nvGrpSpPr>
          <p:cNvPr id="208" name="Shape 208"/>
          <p:cNvGrpSpPr/>
          <p:nvPr/>
        </p:nvGrpSpPr>
        <p:grpSpPr>
          <a:xfrm>
            <a:off x="883000" y="738260"/>
            <a:ext cx="4878461" cy="3730714"/>
            <a:chOff x="883000" y="738260"/>
            <a:chExt cx="4878461" cy="3730714"/>
          </a:xfrm>
        </p:grpSpPr>
        <p:cxnSp>
          <p:nvCxnSpPr>
            <p:cNvPr id="209" name="Shape 209"/>
            <p:cNvCxnSpPr/>
            <p:nvPr/>
          </p:nvCxnSpPr>
          <p:spPr>
            <a:xfrm flipH="1" rot="10800000">
              <a:off x="883000" y="3821275"/>
              <a:ext cx="1297800" cy="64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0" name="Shape 210"/>
            <p:cNvCxnSpPr/>
            <p:nvPr/>
          </p:nvCxnSpPr>
          <p:spPr>
            <a:xfrm flipH="1" rot="10800000">
              <a:off x="2188380" y="2778280"/>
              <a:ext cx="1283100" cy="104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" name="Shape 211"/>
            <p:cNvCxnSpPr/>
            <p:nvPr/>
          </p:nvCxnSpPr>
          <p:spPr>
            <a:xfrm flipH="1" rot="10800000">
              <a:off x="3471358" y="1668843"/>
              <a:ext cx="1283100" cy="110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flipH="1" rot="10800000">
              <a:off x="4754361" y="738260"/>
              <a:ext cx="1007100" cy="930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lgDash"/>
              <a:round/>
              <a:headEnd len="lg" w="lg" type="none"/>
              <a:tailEnd len="lg" w="lg" type="non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883000" y="855950"/>
            <a:ext cx="4878600" cy="3524725"/>
            <a:chOff x="883000" y="855950"/>
            <a:chExt cx="4878600" cy="3524725"/>
          </a:xfrm>
        </p:grpSpPr>
        <p:cxnSp>
          <p:nvCxnSpPr>
            <p:cNvPr id="214" name="Shape 214"/>
            <p:cNvCxnSpPr/>
            <p:nvPr/>
          </p:nvCxnSpPr>
          <p:spPr>
            <a:xfrm flipH="1" rot="10800000">
              <a:off x="883000" y="3563775"/>
              <a:ext cx="1287900" cy="8169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5" name="Shape 215"/>
            <p:cNvCxnSpPr/>
            <p:nvPr/>
          </p:nvCxnSpPr>
          <p:spPr>
            <a:xfrm flipH="1" rot="10800000">
              <a:off x="2170725" y="2555900"/>
              <a:ext cx="1265700" cy="10080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6" name="Shape 216"/>
            <p:cNvCxnSpPr/>
            <p:nvPr/>
          </p:nvCxnSpPr>
          <p:spPr>
            <a:xfrm flipH="1" rot="10800000">
              <a:off x="3406925" y="1577075"/>
              <a:ext cx="1302600" cy="10008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7" name="Shape 217"/>
            <p:cNvCxnSpPr/>
            <p:nvPr/>
          </p:nvCxnSpPr>
          <p:spPr>
            <a:xfrm flipH="1" rot="10800000">
              <a:off x="4702000" y="855950"/>
              <a:ext cx="1059600" cy="7212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lgDash"/>
              <a:round/>
              <a:headEnd len="lg" w="lg" type="none"/>
              <a:tailEnd len="lg" w="lg" type="none"/>
            </a:ln>
          </p:spPr>
        </p:cxnSp>
      </p:grpSp>
      <p:sp>
        <p:nvSpPr>
          <p:cNvPr id="218" name="Shape 218"/>
          <p:cNvSpPr txBox="1"/>
          <p:nvPr/>
        </p:nvSpPr>
        <p:spPr>
          <a:xfrm>
            <a:off x="5695275" y="311600"/>
            <a:ext cx="2094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Mid Grained (Locking)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5732050" y="51755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</a:rPr>
              <a:t>Fine Grained (Locking)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732050" y="738250"/>
            <a:ext cx="143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FF"/>
                </a:solidFill>
              </a:rPr>
              <a:t>Harris (Lock Free)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732050" y="2606225"/>
            <a:ext cx="2094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Binary Tree (Lock Free)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40850" y="4623500"/>
            <a:ext cx="625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827051" y="4623500"/>
            <a:ext cx="683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1,000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071162" y="4623500"/>
            <a:ext cx="744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10,000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268899" y="4623500"/>
            <a:ext cx="897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100,000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331200" y="4623500"/>
            <a:ext cx="1037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1,000,000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533300" y="4459600"/>
            <a:ext cx="2298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Contention-like metric r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86558" y="1606362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586558" y="1957437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586558" y="2308512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586558" y="2659587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/>
          <p:nvPr/>
        </p:nvCxnSpPr>
        <p:spPr>
          <a:xfrm>
            <a:off x="586558" y="3010662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586558" y="3361737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586558" y="3712812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586558" y="4063887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/>
          <p:nvPr/>
        </p:nvCxnSpPr>
        <p:spPr>
          <a:xfrm>
            <a:off x="586558" y="4414962"/>
            <a:ext cx="252299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7" name="Shape 237"/>
          <p:cNvSpPr txBox="1"/>
          <p:nvPr/>
        </p:nvSpPr>
        <p:spPr>
          <a:xfrm>
            <a:off x="155150" y="1396975"/>
            <a:ext cx="48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13350" y="1748050"/>
            <a:ext cx="485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13050" y="2099125"/>
            <a:ext cx="58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12.5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2450200"/>
            <a:ext cx="58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13050" y="2801275"/>
            <a:ext cx="58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0.75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-9450" y="1069362"/>
            <a:ext cx="1228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Runtime (s)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