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324" r:id="rId2"/>
    <p:sldId id="74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9" r:id="rId14"/>
    <p:sldId id="336" r:id="rId15"/>
    <p:sldId id="337" r:id="rId16"/>
    <p:sldId id="33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C65A"/>
    <a:srgbClr val="FF0000"/>
    <a:srgbClr val="2970FF"/>
    <a:srgbClr val="FFFF3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67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230FC07-F913-4CBA-A367-1F4E5BB446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CAFEC3-E163-48C1-817A-F11C91C0FF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2AC252-66EF-44F5-ADB8-25DF9BA8E2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70B62A7-6D67-47E9-998F-EC0EA5B647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7BDC1E2-C864-46C9-A298-FE03B3E146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F3DE4EF8-B9DE-40E9-8800-9AC0781D8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5D05B5-69EF-4D04-A9A8-B6F412194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3B15AAF-69DD-45E3-9D69-4BC47BCC9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965376-695D-414A-B4E7-D00D83235905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3" name="Slide Image Placeholder 1">
            <a:extLst>
              <a:ext uri="{FF2B5EF4-FFF2-40B4-BE49-F238E27FC236}">
                <a16:creationId xmlns:a16="http://schemas.microsoft.com/office/drawing/2014/main" id="{2D376210-12DB-4A85-BB8F-7B84B98F0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>
            <a:extLst>
              <a:ext uri="{FF2B5EF4-FFF2-40B4-BE49-F238E27FC236}">
                <a16:creationId xmlns:a16="http://schemas.microsoft.com/office/drawing/2014/main" id="{C5502646-6A26-4BCA-953E-10C8B61A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125" name="Slide Number Placeholder 3">
            <a:extLst>
              <a:ext uri="{FF2B5EF4-FFF2-40B4-BE49-F238E27FC236}">
                <a16:creationId xmlns:a16="http://schemas.microsoft.com/office/drawing/2014/main" id="{2C586205-CC3F-4EC5-80AD-6CD43974E3D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31A9021-D6EC-4AFF-AB2D-72FB1D6591FB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1577135-A99C-43B1-B18D-C787C4535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AF1FE1-C382-426B-B28A-9AAEC47E2310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5" name="Slide Image Placeholder 1">
            <a:extLst>
              <a:ext uri="{FF2B5EF4-FFF2-40B4-BE49-F238E27FC236}">
                <a16:creationId xmlns:a16="http://schemas.microsoft.com/office/drawing/2014/main" id="{B847DCEF-7944-44D1-91F5-642CE7D23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Notes Placeholder 2">
            <a:extLst>
              <a:ext uri="{FF2B5EF4-FFF2-40B4-BE49-F238E27FC236}">
                <a16:creationId xmlns:a16="http://schemas.microsoft.com/office/drawing/2014/main" id="{56D35A6F-B1C3-460A-A334-424648953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49DAE97A-46D7-4959-ABB6-931B47AC609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1E64C-D19B-4B98-A187-6389F224B917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06D8A60-2500-47D2-B57B-38C4D3C1F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CB1FAF-1E86-47B8-8DEE-1BAAB278DF20}" type="slidenum">
              <a:rPr lang="en-US" altLang="zh-CN" smtClean="0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Slide Image Placeholder 1">
            <a:extLst>
              <a:ext uri="{FF2B5EF4-FFF2-40B4-BE49-F238E27FC236}">
                <a16:creationId xmlns:a16="http://schemas.microsoft.com/office/drawing/2014/main" id="{D5F2AB27-4E7C-4E73-917F-C919A4C53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>
            <a:extLst>
              <a:ext uri="{FF2B5EF4-FFF2-40B4-BE49-F238E27FC236}">
                <a16:creationId xmlns:a16="http://schemas.microsoft.com/office/drawing/2014/main" id="{29BC4D01-3005-45CE-9154-5BA67AAE4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09FB396D-BC52-4B43-AD84-CBA25AD6C3F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16B60BE-C93E-4BA7-A570-FE65B36B0B3D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CEAAA25-5CE5-4B95-B22A-8683CFEFF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376F23-9D16-4A3A-A7EC-A9C22C65E296}" type="slidenum">
              <a:rPr lang="en-US" altLang="zh-CN" smtClean="0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Slide Image Placeholder 1">
            <a:extLst>
              <a:ext uri="{FF2B5EF4-FFF2-40B4-BE49-F238E27FC236}">
                <a16:creationId xmlns:a16="http://schemas.microsoft.com/office/drawing/2014/main" id="{BE75EED5-268C-45C0-88F7-1A3885AA3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>
            <a:extLst>
              <a:ext uri="{FF2B5EF4-FFF2-40B4-BE49-F238E27FC236}">
                <a16:creationId xmlns:a16="http://schemas.microsoft.com/office/drawing/2014/main" id="{0ACD1FD5-3695-4C5E-8353-C66EE8D64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A362197A-1246-4DA1-BDA2-D889976604B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1F478E-27B1-429B-A256-2BC8A2A0A89F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B8FB003-B3F6-43BF-949D-6392A9B6E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520FA7-20F6-4C93-AC4B-61CD3944C440}" type="slidenum">
              <a:rPr lang="en-US" altLang="zh-CN" smtClean="0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Slide Image Placeholder 1">
            <a:extLst>
              <a:ext uri="{FF2B5EF4-FFF2-40B4-BE49-F238E27FC236}">
                <a16:creationId xmlns:a16="http://schemas.microsoft.com/office/drawing/2014/main" id="{7044E35A-F45A-4DE7-AADC-481F42C58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>
            <a:extLst>
              <a:ext uri="{FF2B5EF4-FFF2-40B4-BE49-F238E27FC236}">
                <a16:creationId xmlns:a16="http://schemas.microsoft.com/office/drawing/2014/main" id="{2ABCBB6B-70C3-419A-9C08-407BFA50F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0725" name="Slide Number Placeholder 3">
            <a:extLst>
              <a:ext uri="{FF2B5EF4-FFF2-40B4-BE49-F238E27FC236}">
                <a16:creationId xmlns:a16="http://schemas.microsoft.com/office/drawing/2014/main" id="{1A5DF905-AA60-4229-AA6C-EDEFF04AFA0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564720-3DF9-40EE-B92A-C2045ECACE2F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A05DC09-3058-4F0A-8A37-4E484BDAD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99EB0A7-C329-40A1-81A6-D66F415E168E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71" name="Slide Image Placeholder 1">
            <a:extLst>
              <a:ext uri="{FF2B5EF4-FFF2-40B4-BE49-F238E27FC236}">
                <a16:creationId xmlns:a16="http://schemas.microsoft.com/office/drawing/2014/main" id="{F2CDD0A2-1193-44BF-ABD4-59D0EA4B7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>
            <a:extLst>
              <a:ext uri="{FF2B5EF4-FFF2-40B4-BE49-F238E27FC236}">
                <a16:creationId xmlns:a16="http://schemas.microsoft.com/office/drawing/2014/main" id="{0CAE500F-3909-4A07-8238-6614DE80D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3" name="Slide Number Placeholder 3">
            <a:extLst>
              <a:ext uri="{FF2B5EF4-FFF2-40B4-BE49-F238E27FC236}">
                <a16:creationId xmlns:a16="http://schemas.microsoft.com/office/drawing/2014/main" id="{C6304515-A197-4FDB-89F2-D23882E2B84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AF9FB67-DEC2-4A28-A956-DE30F9239F36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81F61D9-1695-4104-9979-354BA8550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DDB03D-9DFE-4ECA-AB4B-4E65826AB415}" type="slidenum">
              <a:rPr lang="en-US" altLang="zh-CN" smtClean="0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Slide Image Placeholder 1">
            <a:extLst>
              <a:ext uri="{FF2B5EF4-FFF2-40B4-BE49-F238E27FC236}">
                <a16:creationId xmlns:a16="http://schemas.microsoft.com/office/drawing/2014/main" id="{FAD0B312-7C45-4A57-990D-B6B62F703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>
            <a:extLst>
              <a:ext uri="{FF2B5EF4-FFF2-40B4-BE49-F238E27FC236}">
                <a16:creationId xmlns:a16="http://schemas.microsoft.com/office/drawing/2014/main" id="{C4340677-6934-40EB-AC60-2C2039080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21" name="Slide Number Placeholder 3">
            <a:extLst>
              <a:ext uri="{FF2B5EF4-FFF2-40B4-BE49-F238E27FC236}">
                <a16:creationId xmlns:a16="http://schemas.microsoft.com/office/drawing/2014/main" id="{7B11A9A7-A4F4-496A-BBFC-AC2EBD0E828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77D6641-D2A5-461B-B9D0-455970D5D9B6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80FE52B-E655-4981-A057-B4AF06E74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E0BE98-D7EB-48A2-860A-50ABAAA4404E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Slide Image Placeholder 1">
            <a:extLst>
              <a:ext uri="{FF2B5EF4-FFF2-40B4-BE49-F238E27FC236}">
                <a16:creationId xmlns:a16="http://schemas.microsoft.com/office/drawing/2014/main" id="{9CFAA46D-801E-4BFD-A0B7-89F807858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>
            <a:extLst>
              <a:ext uri="{FF2B5EF4-FFF2-40B4-BE49-F238E27FC236}">
                <a16:creationId xmlns:a16="http://schemas.microsoft.com/office/drawing/2014/main" id="{58F280E0-082B-4721-8D95-E34869D79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9" name="Slide Number Placeholder 3">
            <a:extLst>
              <a:ext uri="{FF2B5EF4-FFF2-40B4-BE49-F238E27FC236}">
                <a16:creationId xmlns:a16="http://schemas.microsoft.com/office/drawing/2014/main" id="{44BFE65D-289E-4C6A-A978-624300FD5D5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5BDD547-770B-47BD-86A8-4CE5D17E91F9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1E4B49E-1117-4332-841B-55252CF52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7F11D6-1EF4-4E92-9DEB-3FDD0F77BF5B}" type="slidenum">
              <a:rPr lang="en-US" altLang="zh-CN" smtClean="0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Slide Image Placeholder 1">
            <a:extLst>
              <a:ext uri="{FF2B5EF4-FFF2-40B4-BE49-F238E27FC236}">
                <a16:creationId xmlns:a16="http://schemas.microsoft.com/office/drawing/2014/main" id="{99C44D6F-AC3C-4488-B65E-CAD1A7356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>
            <a:extLst>
              <a:ext uri="{FF2B5EF4-FFF2-40B4-BE49-F238E27FC236}">
                <a16:creationId xmlns:a16="http://schemas.microsoft.com/office/drawing/2014/main" id="{87AFB68A-72FC-4981-B739-13C78917C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6601FCF9-E773-43C2-B0D5-07A46D3F835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A93874-7FB0-4745-A7E2-FC03C7A04E51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9BEA552-133B-4294-A21A-8DB5EF711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545448-3BD0-4802-841F-03919C065EEC}" type="slidenum">
              <a:rPr lang="en-US" altLang="zh-CN" smtClean="0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Slide Image Placeholder 1">
            <a:extLst>
              <a:ext uri="{FF2B5EF4-FFF2-40B4-BE49-F238E27FC236}">
                <a16:creationId xmlns:a16="http://schemas.microsoft.com/office/drawing/2014/main" id="{3B8918B7-3508-4A49-82AE-90F12F969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Notes Placeholder 2">
            <a:extLst>
              <a:ext uri="{FF2B5EF4-FFF2-40B4-BE49-F238E27FC236}">
                <a16:creationId xmlns:a16="http://schemas.microsoft.com/office/drawing/2014/main" id="{DB3AE8BE-CADA-424C-B6FA-F25950A74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6D0C7763-65A0-4461-96C3-A336DC9DB39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5180AD2-3034-4955-B520-E5BC650AEADD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9B2E111-11F3-4F8E-85DB-749E37C75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16BE2BA-F7E1-4908-9FC4-69CC40C102C4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1" name="Slide Image Placeholder 1">
            <a:extLst>
              <a:ext uri="{FF2B5EF4-FFF2-40B4-BE49-F238E27FC236}">
                <a16:creationId xmlns:a16="http://schemas.microsoft.com/office/drawing/2014/main" id="{2BE6AE1F-D34F-4CBF-AEE6-BFB0C516F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Notes Placeholder 2">
            <a:extLst>
              <a:ext uri="{FF2B5EF4-FFF2-40B4-BE49-F238E27FC236}">
                <a16:creationId xmlns:a16="http://schemas.microsoft.com/office/drawing/2014/main" id="{218E02CB-F2F9-4191-9E09-967995351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3" name="Slide Number Placeholder 3">
            <a:extLst>
              <a:ext uri="{FF2B5EF4-FFF2-40B4-BE49-F238E27FC236}">
                <a16:creationId xmlns:a16="http://schemas.microsoft.com/office/drawing/2014/main" id="{F3C4E536-0131-4C06-8BD4-7D9E4776999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BBD452E-F973-4CB3-9989-92214449F649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631945A-F643-4253-B961-44A232BAF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FB9EA4-2B0A-4117-9D5D-D8A1BD9DA1C7}" type="slidenum">
              <a:rPr lang="en-US" altLang="zh-CN" smtClean="0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59" name="Slide Image Placeholder 1">
            <a:extLst>
              <a:ext uri="{FF2B5EF4-FFF2-40B4-BE49-F238E27FC236}">
                <a16:creationId xmlns:a16="http://schemas.microsoft.com/office/drawing/2014/main" id="{ED923DD1-F117-4493-92DE-72C3885D5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2">
            <a:extLst>
              <a:ext uri="{FF2B5EF4-FFF2-40B4-BE49-F238E27FC236}">
                <a16:creationId xmlns:a16="http://schemas.microsoft.com/office/drawing/2014/main" id="{74EA97CC-1447-42CD-B73C-ED8FF3611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9461" name="Slide Number Placeholder 3">
            <a:extLst>
              <a:ext uri="{FF2B5EF4-FFF2-40B4-BE49-F238E27FC236}">
                <a16:creationId xmlns:a16="http://schemas.microsoft.com/office/drawing/2014/main" id="{50163A20-C2CE-4FC2-8E0E-2625AF182FA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D3D2683-CD06-473E-8C41-DDB84A625342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6535DF7-840B-4534-9385-51A5B87CA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D734C8-1639-49DA-A0F3-4A3C27C8D704}" type="slidenum">
              <a:rPr lang="en-US" altLang="zh-CN" smtClean="0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7" name="Slide Image Placeholder 1">
            <a:extLst>
              <a:ext uri="{FF2B5EF4-FFF2-40B4-BE49-F238E27FC236}">
                <a16:creationId xmlns:a16="http://schemas.microsoft.com/office/drawing/2014/main" id="{855BF1A0-7E64-47C3-B1D8-566D69AC8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Notes Placeholder 2">
            <a:extLst>
              <a:ext uri="{FF2B5EF4-FFF2-40B4-BE49-F238E27FC236}">
                <a16:creationId xmlns:a16="http://schemas.microsoft.com/office/drawing/2014/main" id="{DBCD971A-29D9-4451-96B0-6A846D3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9" name="Slide Number Placeholder 3">
            <a:extLst>
              <a:ext uri="{FF2B5EF4-FFF2-40B4-BE49-F238E27FC236}">
                <a16:creationId xmlns:a16="http://schemas.microsoft.com/office/drawing/2014/main" id="{B0863A4A-A332-4E57-BF15-CA7E5CE3E2C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85174C-4DAE-483D-A31F-D2598B0CA771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74734-AE85-4EBB-81FF-71C5F909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CB12-207C-4D7A-95EF-CB1CC9EE6808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1A116-9C7F-4C58-8A36-D08A25CD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45DC3-75C6-401C-9DBC-D1BD35A0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EF912-9AEE-469C-8EDB-CDD1A523A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668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D3746-7B78-422E-818B-E78635F7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E256E-8F03-4BFB-9CD9-E8985C2BD864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EBFC6-033D-4827-B4DF-D7C5458C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9C9F7-FC26-4C75-BFBF-3530BAD8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16643-AA85-4685-949A-C392E744B9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6399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32C9-1CD3-4AB3-8FCC-1ADA856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4B61-11F9-49B5-B345-3ED88526415B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E483-0E10-4C23-B9FE-133000B1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0FFD8-B7B9-4603-9D91-03205D1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9394A-EE73-4F63-AA15-5736C9EEE8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882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6CFC8-EC83-4407-A957-AE7043EE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9BF11-1345-4EB0-957F-70972FDBBA5A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DE98C-4EB2-4DF4-84AF-6BA017D5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548B8-5BA9-40DF-AA07-79181180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729D-1D4C-403E-AFAF-7ED0F171F6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637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20F47-45A1-4276-86BC-BD939B9D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5575C-B12B-4642-9EA4-559CB386CFB1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9F41D-6EA8-41DF-8D9F-8BCBFC9B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441A2-E96E-4248-871E-9925106F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4E016-7C1C-4723-919A-20841FA7A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6384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6647578-3D2B-40DA-8208-C14C9FBC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6DBB-CA40-4C07-8FB3-DE4D9268CD22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C7769B-C1F2-4A0E-B5A4-4B6F3663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8E86D2-BE2C-46A8-AE27-CC65F3EE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4511-A7B7-4574-84F1-7914DC7F9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2371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3DA0CAE-4589-48E4-B590-5DFCF46C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06566-C8BC-4ED9-8746-D0E8E06593D5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941FB5C-1BE0-418B-B5C5-56BE4258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0E4BBD8-7C0A-494F-83FB-AAE47AA4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0BE9-9950-4508-9C9A-BA0CA4EF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7223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0CF701A-7500-4747-B4A9-860DC4CE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13F82-E32C-4EA7-8C98-114EA0E954E7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675B07B-6315-4F3C-AB72-2A73C054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CB7146-1CAE-4DE8-81FF-836B97D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4845-631E-40C8-B4A0-99768C9AA8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9937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79EB89-6CBB-4D5C-BF4A-F797E509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48DDD-B1D1-4C70-B7DF-D8DCB8E2BFAB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F17CBC4-0992-4BAB-B623-A3967491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730AC27-B297-4AFA-A428-4A94DBC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F9EB3-E519-4EF0-AEE5-B3B9D245F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820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A1170A-3FCC-4AB4-BE51-2920D1ED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D28C5-3C7C-4F55-91B1-972548B48E34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54A30A-0FF8-4202-9073-BC29597F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99DE77-BB49-4949-98A9-D87AA51E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5ABB4-D2C6-410B-9727-60CFEE76F2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34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13D369-D176-4D3D-9B0A-60474ABF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F09E-9BCA-4C94-A2C1-4D2DEDF46E7F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5FE6EB-781B-406C-A41F-E6A2556F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AEA201-3BC9-4688-923A-98236D19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4045D-FB23-49D1-97E8-7A9F94506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2018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C0D0937-72FF-4361-8A1E-9F054C237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E97729D-50DD-4171-9A2E-C62169A91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9B7BD-2AE2-4E86-878D-F72B7F6A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98DF67-7C31-460A-B183-57A1D0D38F1A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64700-0E43-402B-AAC7-DCAED29E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937C6-7DF5-4A0B-98B5-FDAA3AC97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4000C3-1D7D-4686-9B2F-9CC6B25AC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3822E3-C331-4254-8216-2227278F76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1598613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Chapter 5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E75DAC-5D5D-4B48-B5F2-122957CE64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76300" y="2913063"/>
            <a:ext cx="7391400" cy="1752600"/>
          </a:xfrm>
        </p:spPr>
        <p:txBody>
          <a:bodyPr/>
          <a:lstStyle/>
          <a:p>
            <a:pPr eaLnBrk="1" hangingPunct="1"/>
            <a:r>
              <a:rPr lang="en-US" altLang="zh-CN" sz="44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 of Entry </a:t>
            </a:r>
          </a:p>
          <a:p>
            <a:pPr eaLnBrk="1" hangingPunct="1"/>
            <a:endParaRPr lang="en-US" altLang="zh-CN" sz="44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75A84B-4F5F-4436-A3D8-16092B5C08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132763" cy="5589587"/>
          </a:xfrm>
          <a:solidFill>
            <a:srgbClr val="00C65A">
              <a:alpha val="63136"/>
            </a:srgbClr>
          </a:solidFill>
        </p:spPr>
        <p:txBody>
          <a:bodyPr/>
          <a:lstStyle/>
          <a:p>
            <a:pPr marL="233363" indent="-233363" algn="ctr" defTabSz="809625" eaLnBrk="1" hangingPunct="1">
              <a:buFontTx/>
              <a:buNone/>
            </a:pPr>
            <a:r>
              <a:rPr lang="en-US" altLang="zh-CN" b="1"/>
              <a:t>Whether and When to Enter?</a:t>
            </a:r>
          </a:p>
          <a:p>
            <a:pPr marL="568325" lvl="1" indent="-220663" defTabSz="809625" eaLnBrk="1" hangingPunct="1"/>
            <a:r>
              <a:rPr lang="en-US" altLang="zh-CN" sz="2400"/>
              <a:t>Will Mitchell studied 30 years of data on whether and when an incumbent in one subfield of the medical diagnostic imaging industry would enter another subfield. He found:</a:t>
            </a:r>
          </a:p>
          <a:p>
            <a:pPr marL="906463" lvl="2" indent="-223838" defTabSz="809625" eaLnBrk="1" hangingPunct="1"/>
            <a:r>
              <a:rPr lang="en-US" altLang="zh-CN" sz="2000">
                <a:solidFill>
                  <a:srgbClr val="FF0000"/>
                </a:solidFill>
              </a:rPr>
              <a:t>If only one firm can produce an inimitable good</a:t>
            </a:r>
            <a:r>
              <a:rPr lang="en-US" altLang="zh-CN" sz="2000"/>
              <a:t>, </a:t>
            </a:r>
            <a:r>
              <a:rPr lang="en-US" altLang="zh-CN" sz="2000">
                <a:solidFill>
                  <a:schemeClr val="hlink"/>
                </a:solidFill>
              </a:rPr>
              <a:t>it can enter if and when it wants</a:t>
            </a:r>
            <a:r>
              <a:rPr lang="en-US" altLang="zh-CN" sz="2000"/>
              <a:t>. </a:t>
            </a:r>
          </a:p>
          <a:p>
            <a:pPr marL="906463" lvl="2" indent="-223838" defTabSz="809625" eaLnBrk="1" hangingPunct="1"/>
            <a:r>
              <a:rPr lang="en-US" altLang="zh-CN" sz="2000"/>
              <a:t>If several firms could produce a good that will subsequently be inimitable, </a:t>
            </a:r>
            <a:r>
              <a:rPr lang="en-US" altLang="zh-CN" sz="2000">
                <a:solidFill>
                  <a:schemeClr val="hlink"/>
                </a:solidFill>
              </a:rPr>
              <a:t>they race to capture the market</a:t>
            </a:r>
            <a:r>
              <a:rPr lang="en-US" altLang="zh-CN" sz="2000"/>
              <a:t>.</a:t>
            </a:r>
          </a:p>
          <a:p>
            <a:pPr marL="906463" lvl="2" indent="-223838" defTabSz="809625" eaLnBrk="1" hangingPunct="1"/>
            <a:r>
              <a:rPr lang="en-US" altLang="zh-CN" sz="2000">
                <a:solidFill>
                  <a:srgbClr val="00B050"/>
                </a:solidFill>
              </a:rPr>
              <a:t>If good is highly imitable</a:t>
            </a:r>
            <a:r>
              <a:rPr lang="en-US" altLang="zh-CN" sz="2000">
                <a:solidFill>
                  <a:srgbClr val="00C65A"/>
                </a:solidFill>
              </a:rPr>
              <a:t>,</a:t>
            </a:r>
            <a:r>
              <a:rPr lang="en-US" altLang="zh-CN" sz="2000"/>
              <a:t> firms prefer to </a:t>
            </a:r>
            <a:r>
              <a:rPr lang="en-US" altLang="zh-CN" sz="2000">
                <a:solidFill>
                  <a:schemeClr val="hlink"/>
                </a:solidFill>
              </a:rPr>
              <a:t>wait while others invest in developing the market. </a:t>
            </a:r>
          </a:p>
          <a:p>
            <a:pPr marL="906463" lvl="2" indent="-223838" defTabSz="809625" eaLnBrk="1" hangingPunct="1">
              <a:buFontTx/>
              <a:buNone/>
            </a:pPr>
            <a:r>
              <a:rPr lang="en-US" altLang="zh-CN" sz="2000"/>
              <a:t>  </a:t>
            </a:r>
          </a:p>
          <a:p>
            <a:pPr marL="906463" lvl="2" indent="-223838" defTabSz="809625" eaLnBrk="1" hangingPunct="1">
              <a:buFontTx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1EEA73D-C4E4-4843-874B-5373A7F27A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9032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Research Brief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56EE2EE-7E57-44C7-85A6-1070DE602A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600200"/>
            <a:ext cx="8132762" cy="4495800"/>
          </a:xfrm>
          <a:solidFill>
            <a:srgbClr val="00C65A">
              <a:alpha val="63136"/>
            </a:srgbClr>
          </a:solidFill>
        </p:spPr>
        <p:txBody>
          <a:bodyPr/>
          <a:lstStyle/>
          <a:p>
            <a:pPr marL="233363" indent="-233363" algn="ctr" defTabSz="809625" eaLnBrk="1" hangingPunct="1">
              <a:buFontTx/>
              <a:buNone/>
            </a:pPr>
            <a:r>
              <a:rPr lang="en-US" altLang="zh-CN" b="1"/>
              <a:t>Whether and When to Enter?</a:t>
            </a:r>
          </a:p>
          <a:p>
            <a:pPr marL="568325" lvl="1" indent="-220663" defTabSz="809625" eaLnBrk="1" hangingPunct="1">
              <a:buFontTx/>
              <a:buNone/>
            </a:pPr>
            <a:r>
              <a:rPr lang="en-US" altLang="zh-CN" sz="2400"/>
              <a:t>He also found:</a:t>
            </a:r>
          </a:p>
          <a:p>
            <a:pPr marL="906463" lvl="2" indent="-223838" defTabSz="809625" eaLnBrk="1" hangingPunct="1"/>
            <a:r>
              <a:rPr lang="en-US" altLang="zh-CN" sz="2000"/>
              <a:t>Firms were </a:t>
            </a:r>
            <a:r>
              <a:rPr lang="en-US" altLang="zh-CN" sz="2000" i="1">
                <a:solidFill>
                  <a:schemeClr val="hlink"/>
                </a:solidFill>
              </a:rPr>
              <a:t>more likely</a:t>
            </a:r>
            <a:r>
              <a:rPr lang="en-US" altLang="zh-CN" sz="2000">
                <a:solidFill>
                  <a:schemeClr val="hlink"/>
                </a:solidFill>
              </a:rPr>
              <a:t> to enter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if they had specialized assets that would be useful in the new subfield</a:t>
            </a:r>
            <a:r>
              <a:rPr lang="en-US" altLang="zh-CN" sz="2000"/>
              <a:t> or </a:t>
            </a:r>
            <a:r>
              <a:rPr lang="en-US" altLang="zh-CN" sz="2000">
                <a:solidFill>
                  <a:srgbClr val="FF0000"/>
                </a:solidFill>
              </a:rPr>
              <a:t>if their current products were threatened by the new subfield. </a:t>
            </a:r>
          </a:p>
          <a:p>
            <a:pPr marL="906463" lvl="2" indent="-223838" defTabSz="809625" eaLnBrk="1" hangingPunct="1"/>
            <a:r>
              <a:rPr lang="en-US" altLang="zh-CN" sz="2000"/>
              <a:t>Firms </a:t>
            </a:r>
            <a:r>
              <a:rPr lang="en-US" altLang="zh-CN" sz="2000">
                <a:solidFill>
                  <a:schemeClr val="hlink"/>
                </a:solidFill>
              </a:rPr>
              <a:t>entered </a:t>
            </a:r>
            <a:r>
              <a:rPr lang="en-US" altLang="zh-CN" sz="2000" i="1">
                <a:solidFill>
                  <a:schemeClr val="hlink"/>
                </a:solidFill>
              </a:rPr>
              <a:t>earlier</a:t>
            </a:r>
            <a:r>
              <a:rPr lang="en-US" altLang="zh-CN" sz="2000"/>
              <a:t> when their core products were threatened and there were several potential rivals.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2792841-E9DB-4172-80EC-95C8A55D30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Research Brief Continued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A3D52B-BFBC-4920-BF34-38911D6BE0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Strategies to Improve Timing Options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92E2AE9-7FBF-47FA-B690-5B1C244E0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7113"/>
            <a:ext cx="8229600" cy="4495800"/>
          </a:xfrm>
        </p:spPr>
        <p:txBody>
          <a:bodyPr/>
          <a:lstStyle/>
          <a:p>
            <a:pPr marL="233363" indent="-233363" defTabSz="809625" eaLnBrk="1" hangingPunct="1">
              <a:buFontTx/>
              <a:buNone/>
            </a:pPr>
            <a:endParaRPr lang="en-US" altLang="zh-CN"/>
          </a:p>
          <a:p>
            <a:pPr marL="233363" indent="-233363" defTabSz="809625" eaLnBrk="1" hangingPunct="1"/>
            <a:r>
              <a:rPr lang="en-US" altLang="zh-CN"/>
              <a:t>A firm with fast-cycle development processes can be both an early entrant, and can quickly refine its innovation in response to customer feedback.</a:t>
            </a:r>
          </a:p>
          <a:p>
            <a:pPr marL="233363" indent="-233363" defTabSz="809625" eaLnBrk="1" hangingPunct="1"/>
            <a:r>
              <a:rPr lang="en-US" altLang="zh-CN"/>
              <a:t>In essence, </a:t>
            </a:r>
            <a:r>
              <a:rPr lang="en-US" altLang="zh-CN">
                <a:solidFill>
                  <a:srgbClr val="FF0000"/>
                </a:solidFill>
              </a:rPr>
              <a:t>a firm with very fast-cycle development processes can reap both first- and second-mover advantages.</a:t>
            </a: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06CF8E0-EC1C-40D6-ABA2-8EE8C1471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84150"/>
          </a:xfrm>
        </p:spPr>
        <p:txBody>
          <a:bodyPr/>
          <a:lstStyle/>
          <a:p>
            <a:r>
              <a:rPr lang="en-US" altLang="zh-CN"/>
              <a:t>  </a:t>
            </a:r>
            <a:endParaRPr lang="zh-CN" altLang="en-US"/>
          </a:p>
        </p:txBody>
      </p:sp>
      <p:pic>
        <p:nvPicPr>
          <p:cNvPr id="24579" name="内容占位符 4">
            <a:extLst>
              <a:ext uri="{FF2B5EF4-FFF2-40B4-BE49-F238E27FC236}">
                <a16:creationId xmlns:a16="http://schemas.microsoft.com/office/drawing/2014/main" id="{46B26B1D-6EC1-4D31-A7E6-FC5CD8477A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9563" y="549275"/>
            <a:ext cx="1449387" cy="2198688"/>
          </a:xfrm>
        </p:spPr>
      </p:pic>
      <p:sp>
        <p:nvSpPr>
          <p:cNvPr id="24580" name="文本框 5">
            <a:extLst>
              <a:ext uri="{FF2B5EF4-FFF2-40B4-BE49-F238E27FC236}">
                <a16:creationId xmlns:a16="http://schemas.microsoft.com/office/drawing/2014/main" id="{450669FC-5646-436C-8E50-554827BB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41438"/>
            <a:ext cx="3527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Radical Innovation</a:t>
            </a:r>
            <a:endParaRPr lang="zh-CN" altLang="en-US" sz="3200"/>
          </a:p>
        </p:txBody>
      </p:sp>
      <p:sp>
        <p:nvSpPr>
          <p:cNvPr id="24581" name="文本框 6">
            <a:extLst>
              <a:ext uri="{FF2B5EF4-FFF2-40B4-BE49-F238E27FC236}">
                <a16:creationId xmlns:a16="http://schemas.microsoft.com/office/drawing/2014/main" id="{F8DE6D76-835B-4DB6-BAF4-8ABD6A98C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47963"/>
            <a:ext cx="1584325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Start-up fims</a:t>
            </a:r>
            <a:endParaRPr lang="zh-CN" altLang="en-US"/>
          </a:p>
        </p:txBody>
      </p:sp>
      <p:sp>
        <p:nvSpPr>
          <p:cNvPr id="24582" name="文本框 8">
            <a:extLst>
              <a:ext uri="{FF2B5EF4-FFF2-40B4-BE49-F238E27FC236}">
                <a16:creationId xmlns:a16="http://schemas.microsoft.com/office/drawing/2014/main" id="{E110AE91-B4DB-433A-B4B2-EDD59864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94163"/>
            <a:ext cx="15843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Big fims</a:t>
            </a:r>
            <a:endParaRPr lang="zh-CN" altLang="en-US"/>
          </a:p>
        </p:txBody>
      </p:sp>
      <p:sp>
        <p:nvSpPr>
          <p:cNvPr id="24583" name="文本框 10">
            <a:extLst>
              <a:ext uri="{FF2B5EF4-FFF2-40B4-BE49-F238E27FC236}">
                <a16:creationId xmlns:a16="http://schemas.microsoft.com/office/drawing/2014/main" id="{2AA225FC-AA29-4C3C-B269-07B9C2FC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47963"/>
            <a:ext cx="158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Colonists</a:t>
            </a:r>
            <a:endParaRPr lang="zh-CN" altLang="en-US"/>
          </a:p>
        </p:txBody>
      </p:sp>
      <p:sp>
        <p:nvSpPr>
          <p:cNvPr id="24584" name="文本框 12">
            <a:extLst>
              <a:ext uri="{FF2B5EF4-FFF2-40B4-BE49-F238E27FC236}">
                <a16:creationId xmlns:a16="http://schemas.microsoft.com/office/drawing/2014/main" id="{DBA23F44-16BC-40D2-8D68-9CA91BA22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4125913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Consolidators</a:t>
            </a:r>
            <a:endParaRPr lang="zh-CN" altLang="en-US"/>
          </a:p>
        </p:txBody>
      </p:sp>
      <p:sp>
        <p:nvSpPr>
          <p:cNvPr id="24585" name="文本框 14">
            <a:extLst>
              <a:ext uri="{FF2B5EF4-FFF2-40B4-BE49-F238E27FC236}">
                <a16:creationId xmlns:a16="http://schemas.microsoft.com/office/drawing/2014/main" id="{96306EC5-6BFD-4383-8C0F-C87D8622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797425"/>
            <a:ext cx="2693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Fast-second strategy</a:t>
            </a:r>
            <a:endParaRPr lang="zh-CN" altLang="en-US" b="1"/>
          </a:p>
        </p:txBody>
      </p:sp>
      <p:sp>
        <p:nvSpPr>
          <p:cNvPr id="24586" name="文本框 16">
            <a:extLst>
              <a:ext uri="{FF2B5EF4-FFF2-40B4-BE49-F238E27FC236}">
                <a16:creationId xmlns:a16="http://schemas.microsoft.com/office/drawing/2014/main" id="{9D489745-5FC2-4447-9EDB-E6CABEAC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32413"/>
            <a:ext cx="3265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First-mover strategy   ×</a:t>
            </a:r>
            <a:endParaRPr lang="zh-CN" altLang="en-US" b="1"/>
          </a:p>
        </p:txBody>
      </p:sp>
      <p:sp>
        <p:nvSpPr>
          <p:cNvPr id="24587" name="文本框 18">
            <a:extLst>
              <a:ext uri="{FF2B5EF4-FFF2-40B4-BE49-F238E27FC236}">
                <a16:creationId xmlns:a16="http://schemas.microsoft.com/office/drawing/2014/main" id="{FFD60E2B-7881-4916-BBA3-1D4C9620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803900"/>
            <a:ext cx="377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Second-mover strategy  ×</a:t>
            </a:r>
            <a:endParaRPr lang="zh-CN" altLang="en-US" b="1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01B6434-8D26-4072-ADC5-E87A4455E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>
                <a:solidFill>
                  <a:srgbClr val="2970FF"/>
                </a:solidFill>
              </a:rPr>
              <a:t>Discussion Questions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22E3E13-232B-441E-8DCE-7BFCF58C17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800">
                <a:cs typeface="Times New Roman" panose="02020603050405020304" pitchFamily="18" charset="0"/>
              </a:rPr>
              <a:t>What are some of the advantages of entering a market early? Are there any advantages to entering a market </a:t>
            </a:r>
            <a:r>
              <a:rPr lang="en-US" altLang="zh-CN" sz="2800" i="1">
                <a:cs typeface="Times New Roman" panose="02020603050405020304" pitchFamily="18" charset="0"/>
              </a:rPr>
              <a:t>late</a:t>
            </a:r>
            <a:r>
              <a:rPr lang="en-US" altLang="zh-CN" sz="2800">
                <a:cs typeface="Times New Roman" panose="02020603050405020304" pitchFamily="18" charset="0"/>
              </a:rPr>
              <a:t>? 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800">
                <a:cs typeface="Times New Roman" panose="02020603050405020304" pitchFamily="18" charset="0"/>
              </a:rPr>
              <a:t>Can you think of an example of a successful a) first mover, b) early follower, and c) late entrant? Can you think of unsuccessful examples of each?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800">
                <a:cs typeface="Times New Roman" panose="02020603050405020304" pitchFamily="18" charset="0"/>
              </a:rPr>
              <a:t>What factors might make some industries harder to pioneer than others? Are there industries in which there is no penalty for late entry? 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A48CD2E-498A-4A19-964F-7802800B5C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690688"/>
            <a:ext cx="8250238" cy="5122862"/>
          </a:xfrm>
          <a:solidFill>
            <a:srgbClr val="00C65A">
              <a:alpha val="63136"/>
            </a:srgbClr>
          </a:solidFill>
        </p:spPr>
        <p:txBody>
          <a:bodyPr/>
          <a:lstStyle/>
          <a:p>
            <a:pPr marL="233363" indent="-233363" defTabSz="809625" eaLnBrk="1" hangingPunct="1"/>
            <a:r>
              <a:rPr lang="en-US" altLang="zh-CN" sz="2400"/>
              <a:t>From 1990-1993, a flurry of companies began developing PDAs and analysts predicted millions would be sold by </a:t>
            </a:r>
            <a:r>
              <a:rPr lang="en-US" altLang="zh-CN" sz="2400">
                <a:solidFill>
                  <a:srgbClr val="00C65A"/>
                </a:solidFill>
              </a:rPr>
              <a:t>2004</a:t>
            </a:r>
            <a:r>
              <a:rPr lang="en-US" altLang="zh-CN" sz="2400"/>
              <a:t>.</a:t>
            </a:r>
          </a:p>
          <a:p>
            <a:pPr marL="233363" indent="-233363" defTabSz="809625" eaLnBrk="1" hangingPunct="1"/>
            <a:r>
              <a:rPr lang="en-US" altLang="zh-CN" sz="2400"/>
              <a:t>However, market confusion and under-developed enabling technologies slowed PDA adoption. Many PDA companies ran out of money by 1994.</a:t>
            </a:r>
          </a:p>
          <a:p>
            <a:pPr marL="233363" indent="-233363" defTabSz="809625" eaLnBrk="1" hangingPunct="1"/>
            <a:r>
              <a:rPr lang="en-US" altLang="zh-CN" sz="2400"/>
              <a:t>The surviving companies included those that specialized in industrial devices, and Palm Computing, which had entered relatively late and produced a streamlined PDA.</a:t>
            </a:r>
          </a:p>
          <a:p>
            <a:pPr marL="233363" indent="-233363" defTabSz="809625" eaLnBrk="1" hangingPunct="1"/>
            <a:r>
              <a:rPr lang="en-US" altLang="zh-CN" sz="2400"/>
              <a:t>By 2003, another storm was on the horizon for the PDA industry: the arrival of smartphones, and much larger competitors such as Nokia, Ericsson, and Samsung, and later Apple.</a:t>
            </a:r>
          </a:p>
          <a:p>
            <a:pPr marL="233363" indent="-233363" defTabSz="809625" eaLnBrk="1" hangingPunct="1"/>
            <a:r>
              <a:rPr lang="en-US" altLang="zh-CN" sz="2400"/>
              <a:t>By 2008, sales of smart phones had reached $39 billion.</a:t>
            </a:r>
          </a:p>
          <a:p>
            <a:pPr marL="568325" lvl="1" indent="-220663" defTabSz="809625" eaLnBrk="1" hangingPunct="1"/>
            <a:endParaRPr lang="en-US" altLang="zh-CN" sz="29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0556E7-2277-4F36-A856-62956A9CCB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FFF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PDAs to Smart Phones: The evolution of an industry  </a:t>
            </a:r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4267601-B523-4085-8FD0-BF0C3F28E6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89138"/>
            <a:ext cx="8121650" cy="4495800"/>
          </a:xfrm>
          <a:solidFill>
            <a:srgbClr val="00C65A">
              <a:alpha val="63136"/>
            </a:srgbClr>
          </a:solidFill>
        </p:spPr>
        <p:txBody>
          <a:bodyPr/>
          <a:lstStyle/>
          <a:p>
            <a:pPr marL="457200" indent="-457200" defTabSz="809625" eaLnBrk="1" hangingPunct="1">
              <a:buFontTx/>
              <a:buNone/>
            </a:pPr>
            <a:r>
              <a:rPr lang="en-US" altLang="zh-CN" sz="2800" b="1"/>
              <a:t>Discussion Questions: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000"/>
              <a:t>Why did most of the early PDA companies fail, even if they had innovative and sophisticated product designs?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000"/>
              <a:t>Could early PDA companies have done anything differently in order to survive?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000"/>
              <a:t>Why was Palm successful where so many others had failed? 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000">
                <a:cs typeface="Times New Roman" panose="02020603050405020304" pitchFamily="18" charset="0"/>
              </a:rPr>
              <a:t>Was being late to the smart phone market a disadvantage for Apple? What factors enabled Apple to successfully enter when it did?</a:t>
            </a:r>
          </a:p>
          <a:p>
            <a:pPr marL="457200" indent="-457200" defTabSz="809625" eaLnBrk="1" hangingPunct="1">
              <a:buFontTx/>
              <a:buAutoNum type="arabicPeriod"/>
            </a:pPr>
            <a:r>
              <a:rPr lang="en-US" altLang="zh-CN" sz="2000">
                <a:cs typeface="Times New Roman" panose="02020603050405020304" pitchFamily="18" charset="0"/>
              </a:rPr>
              <a:t>Are there increasing returns in the smart phone market? Is it likely to eventually pick a single operating systems as the dominant design?</a:t>
            </a:r>
            <a:endParaRPr lang="en-US" altLang="zh-CN" sz="20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A55BBE6-5869-45C1-9B60-5A9A50D0D4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FFF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PDAs to Smart Phones: The evolution of an industry Continued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F8F2D6-70DD-4F48-B713-8B29B05BA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3175"/>
            <a:ext cx="8343900" cy="1325563"/>
          </a:xfrm>
        </p:spPr>
        <p:txBody>
          <a:bodyPr lIns="91426" tIns="45713" rIns="91426" bIns="45713"/>
          <a:lstStyle/>
          <a:p>
            <a:pPr eaLnBrk="1" hangingPunct="1"/>
            <a:r>
              <a:rPr lang="en-US" altLang="zh-CN" sz="32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OBJECTIVES</a:t>
            </a:r>
            <a:br>
              <a:rPr lang="en-US" altLang="zh-CN" sz="32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38D458-79CF-453B-9935-BB7334275A09}"/>
              </a:ext>
            </a:extLst>
          </p:cNvPr>
          <p:cNvSpPr txBox="1"/>
          <p:nvPr/>
        </p:nvSpPr>
        <p:spPr>
          <a:xfrm>
            <a:off x="692595" y="797979"/>
            <a:ext cx="7191772" cy="919401"/>
          </a:xfrm>
          <a:prstGeom prst="roundRect">
            <a:avLst/>
          </a:prstGeom>
          <a:solidFill>
            <a:srgbClr val="FFC000">
              <a:alpha val="20000"/>
            </a:srgbClr>
          </a:solidFill>
          <a:effectLst>
            <a:softEdge rad="127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Explore the trade-offs between early and late entry into an industry.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E038F-9DBA-4CD4-B753-9D1E7227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7" y="1848172"/>
            <a:ext cx="7215188" cy="1328023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Reinforce the effects increasing returns to adoption has on product diffusion and specify the effects of increasing returns on entry timing.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F0202A-55B3-4FCD-92D8-917BA688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80" y="3306987"/>
            <a:ext cx="7215187" cy="919401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Identify the characteristics of firms that enable them to choose when to enter an industry.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7021D01-6C81-4634-8D37-417CB7EEE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6EEE21F-1177-481D-8725-B11295DFE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84313"/>
            <a:ext cx="7886700" cy="4351337"/>
          </a:xfrm>
        </p:spPr>
        <p:txBody>
          <a:bodyPr/>
          <a:lstStyle/>
          <a:p>
            <a:pPr marL="233363" indent="-233363" defTabSz="809625" eaLnBrk="1" hangingPunct="1">
              <a:defRPr/>
            </a:pPr>
            <a:r>
              <a:rPr lang="en-US" altLang="zh-CN" sz="2800"/>
              <a:t>There are a number of advantages and disadvantages to being a first mover, early follower or late entrant. These categories are defined as follows:</a:t>
            </a:r>
          </a:p>
          <a:p>
            <a:pPr marL="568325" lvl="1" indent="-220663" defTabSz="809625" eaLnBrk="1" hangingPunct="1">
              <a:defRPr/>
            </a:pPr>
            <a:r>
              <a:rPr lang="en-US" altLang="zh-CN" sz="2400" b="1" i="1"/>
              <a:t>First movers</a:t>
            </a:r>
            <a:r>
              <a:rPr lang="en-US" altLang="zh-CN" sz="2400"/>
              <a:t> are the first entrants to sell in a new product or service category (“</a:t>
            </a:r>
            <a:r>
              <a:rPr lang="en-US" altLang="zh-CN" sz="2400" i="1"/>
              <a:t>pioneers</a:t>
            </a:r>
            <a:r>
              <a:rPr lang="en-US" altLang="zh-CN" sz="2400"/>
              <a:t>”)</a:t>
            </a:r>
          </a:p>
          <a:p>
            <a:pPr marL="568325" lvl="1" indent="-220663" defTabSz="809625" eaLnBrk="1" hangingPunct="1">
              <a:defRPr/>
            </a:pPr>
            <a:r>
              <a:rPr lang="en-US" altLang="zh-CN" sz="2400" b="1" i="1">
                <a:solidFill>
                  <a:schemeClr val="hlink"/>
                </a:solidFill>
              </a:rPr>
              <a:t>Early followers</a:t>
            </a:r>
            <a:r>
              <a:rPr lang="en-US" altLang="zh-CN" sz="2400"/>
              <a:t> are early to market </a:t>
            </a:r>
            <a:r>
              <a:rPr lang="en-US" altLang="zh-CN" sz="2400" i="1"/>
              <a:t>but not first</a:t>
            </a:r>
            <a:r>
              <a:rPr lang="en-US" altLang="zh-CN" sz="2400"/>
              <a:t>.</a:t>
            </a:r>
          </a:p>
          <a:p>
            <a:pPr marL="568325" lvl="1" indent="-220663" defTabSz="809625" eaLnBrk="1" hangingPunct="1">
              <a:defRPr/>
            </a:pPr>
            <a:r>
              <a:rPr lang="en-US" altLang="zh-CN" sz="2400" b="1" i="1">
                <a:solidFill>
                  <a:srgbClr val="FF6600"/>
                </a:solidFill>
              </a:rPr>
              <a:t>Late entrants</a:t>
            </a:r>
            <a:r>
              <a:rPr lang="en-US" altLang="zh-CN" sz="2400"/>
              <a:t> do not enter the market until the product begins to penetrate the mass market or later.</a:t>
            </a:r>
          </a:p>
          <a:p>
            <a:pPr marL="347662" lvl="1" indent="0" defTabSz="809625" eaLnBrk="1" hangingPunct="1">
              <a:buFont typeface="Arial" panose="020B0604020202020204" pitchFamily="34" charset="0"/>
              <a:buNone/>
              <a:defRPr/>
            </a:pPr>
            <a:endParaRPr lang="en-US" altLang="zh-CN" sz="2400"/>
          </a:p>
        </p:txBody>
      </p:sp>
      <p:pic>
        <p:nvPicPr>
          <p:cNvPr id="4100" name="图片 2">
            <a:extLst>
              <a:ext uri="{FF2B5EF4-FFF2-40B4-BE49-F238E27FC236}">
                <a16:creationId xmlns:a16="http://schemas.microsoft.com/office/drawing/2014/main" id="{9B9DF9ED-FA1C-4189-85E4-0C8BEB2C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087938"/>
            <a:ext cx="18764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076064F-3966-4595-94F7-F958C44A44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First-Mover Advantages and Disadvantages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44566-37EC-441F-A3D8-E970BF30B9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341438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sz="2800"/>
              <a:t>Being a first mover can confer the </a:t>
            </a:r>
            <a:r>
              <a:rPr lang="en-US" altLang="zh-CN" sz="2800" b="1">
                <a:solidFill>
                  <a:srgbClr val="FF0000"/>
                </a:solidFill>
              </a:rPr>
              <a:t>advantages</a:t>
            </a:r>
            <a:r>
              <a:rPr lang="en-US" altLang="zh-CN" sz="2800"/>
              <a:t> of:</a:t>
            </a:r>
          </a:p>
          <a:p>
            <a:pPr marL="568325" lvl="1" indent="-220663" defTabSz="809625" eaLnBrk="1" hangingPunct="1"/>
            <a:r>
              <a:rPr lang="en-US" altLang="zh-CN" sz="2400">
                <a:solidFill>
                  <a:schemeClr val="hlink"/>
                </a:solidFill>
              </a:rPr>
              <a:t>Brand loyalty and technological leadership</a:t>
            </a:r>
          </a:p>
          <a:p>
            <a:pPr marL="568325" lvl="1" indent="-220663" defTabSz="809625" eaLnBrk="1" hangingPunct="1"/>
            <a:r>
              <a:rPr lang="en-US" altLang="zh-CN" sz="2400">
                <a:solidFill>
                  <a:schemeClr val="hlink"/>
                </a:solidFill>
              </a:rPr>
              <a:t>Preemption of scarce assets</a:t>
            </a:r>
          </a:p>
          <a:p>
            <a:pPr marL="568325" lvl="1" indent="-220663" defTabSz="809625" eaLnBrk="1" hangingPunct="1"/>
            <a:r>
              <a:rPr lang="en-US" altLang="zh-CN" sz="2400">
                <a:solidFill>
                  <a:schemeClr val="hlink"/>
                </a:solidFill>
              </a:rPr>
              <a:t>Exploiting buyer switching costs</a:t>
            </a:r>
          </a:p>
          <a:p>
            <a:pPr marL="568325" lvl="1" indent="-220663" defTabSz="809625" eaLnBrk="1" hangingPunct="1"/>
            <a:r>
              <a:rPr lang="en-US" altLang="zh-CN" sz="2400">
                <a:solidFill>
                  <a:schemeClr val="hlink"/>
                </a:solidFill>
              </a:rPr>
              <a:t>Reaping increasing returns advantages.</a:t>
            </a:r>
          </a:p>
          <a:p>
            <a:pPr marL="233363" indent="-233363" defTabSz="809625" eaLnBrk="1" hangingPunct="1"/>
            <a:r>
              <a:rPr lang="en-US" altLang="zh-CN" sz="2800"/>
              <a:t>However, first movers often bear </a:t>
            </a:r>
            <a:r>
              <a:rPr lang="en-US" altLang="zh-CN" sz="2800" b="1"/>
              <a:t>disadvantages </a:t>
            </a:r>
            <a:r>
              <a:rPr lang="en-US" altLang="zh-CN" sz="2800"/>
              <a:t>also:</a:t>
            </a:r>
          </a:p>
          <a:p>
            <a:pPr marL="568325" lvl="1" indent="-220663" defTabSz="809625" eaLnBrk="1" hangingPunct="1"/>
            <a:r>
              <a:rPr lang="en-US" altLang="zh-CN" sz="2400"/>
              <a:t>High research and development expenses</a:t>
            </a:r>
          </a:p>
          <a:p>
            <a:pPr marL="568325" lvl="1" indent="-220663" defTabSz="809625" eaLnBrk="1" hangingPunct="1"/>
            <a:r>
              <a:rPr lang="en-US" altLang="zh-CN" sz="2400"/>
              <a:t>Undeveloped supply and distribution channels</a:t>
            </a:r>
          </a:p>
          <a:p>
            <a:pPr marL="568325" lvl="1" indent="-220663" defTabSz="809625" eaLnBrk="1" hangingPunct="1"/>
            <a:r>
              <a:rPr lang="en-US" altLang="zh-CN" sz="2400"/>
              <a:t>Immature enabling technologies and complements</a:t>
            </a:r>
          </a:p>
          <a:p>
            <a:pPr marL="568325" lvl="1" indent="-220663" defTabSz="809625" eaLnBrk="1" hangingPunct="1"/>
            <a:r>
              <a:rPr lang="en-US" altLang="zh-CN" sz="2400"/>
              <a:t>Uncertainty of customer requirements</a:t>
            </a:r>
          </a:p>
          <a:p>
            <a:pPr marL="233363" indent="-233363" defTabSz="809625" eaLnBrk="1" hangingPunct="1"/>
            <a:endParaRPr lang="en-US" altLang="zh-CN" sz="2800"/>
          </a:p>
        </p:txBody>
      </p:sp>
      <p:pic>
        <p:nvPicPr>
          <p:cNvPr id="6148" name="图片 4">
            <a:extLst>
              <a:ext uri="{FF2B5EF4-FFF2-40B4-BE49-F238E27FC236}">
                <a16:creationId xmlns:a16="http://schemas.microsoft.com/office/drawing/2014/main" id="{98163551-2A6B-4EF5-B6D3-138F99B1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276475"/>
            <a:ext cx="1925638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1DBB0A-BDFE-45A1-9FDE-4F3F87274C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First-Mover Advantages and Disadvantages Continued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4FE4A72-D07B-48BA-B155-959D76FF26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679575"/>
            <a:ext cx="7886700" cy="4351338"/>
          </a:xfrm>
        </p:spPr>
        <p:txBody>
          <a:bodyPr/>
          <a:lstStyle/>
          <a:p>
            <a:pPr marL="568325" lvl="1" indent="-220663" defTabSz="809625" eaLnBrk="1" hangingPunct="1"/>
            <a:r>
              <a:rPr lang="en-US" altLang="zh-CN" sz="2400"/>
              <a:t>The market often perceives first movers as having advantages because it has misperceived who was first.</a:t>
            </a:r>
            <a:r>
              <a:rPr lang="en-US" altLang="zh-CN"/>
              <a:t> </a:t>
            </a:r>
          </a:p>
        </p:txBody>
      </p:sp>
      <p:pic>
        <p:nvPicPr>
          <p:cNvPr id="8196" name="Picture 4" descr="fig 5-1">
            <a:extLst>
              <a:ext uri="{FF2B5EF4-FFF2-40B4-BE49-F238E27FC236}">
                <a16:creationId xmlns:a16="http://schemas.microsoft.com/office/drawing/2014/main" id="{63743753-F5C0-420B-A10D-AA718484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445125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420D90-D02A-41AC-B5B9-BCCDFC80B1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609725"/>
            <a:ext cx="8161338" cy="4467225"/>
          </a:xfrm>
          <a:solidFill>
            <a:srgbClr val="00C65A">
              <a:alpha val="63136"/>
            </a:srgbClr>
          </a:solidFill>
        </p:spPr>
        <p:txBody>
          <a:bodyPr/>
          <a:lstStyle/>
          <a:p>
            <a:pPr marL="233363" indent="-233363" algn="ctr" defTabSz="809625" eaLnBrk="1" hangingPunct="1">
              <a:buFontTx/>
              <a:buNone/>
            </a:pPr>
            <a:r>
              <a:rPr lang="en-US" altLang="zh-CN" sz="2800" b="1"/>
              <a:t>Obstacles to the Hydrogen Economy</a:t>
            </a:r>
          </a:p>
          <a:p>
            <a:pPr marL="568325" lvl="1" indent="-220663" defTabSz="809625" eaLnBrk="1" hangingPunct="1"/>
            <a:r>
              <a:rPr lang="en-US" altLang="zh-CN"/>
              <a:t>Hydrogen offers an inexhaustible and environmentally fuel source that could be used to power automobiles and the electrical grid that serves homes and businesses.</a:t>
            </a:r>
          </a:p>
          <a:p>
            <a:pPr marL="568325" lvl="1" indent="-220663" defTabSz="809625" eaLnBrk="1" hangingPunct="1"/>
            <a:r>
              <a:rPr lang="en-US" altLang="zh-CN"/>
              <a:t>However, several serious obstacles stood in the way of utilizing hydrogen for energy:</a:t>
            </a:r>
          </a:p>
          <a:p>
            <a:pPr marL="906463" lvl="2" indent="-223838" defTabSz="809625" eaLnBrk="1" hangingPunct="1"/>
            <a:r>
              <a:rPr lang="en-US" altLang="zh-CN" sz="2000"/>
              <a:t>Hydrogen vehicles would require </a:t>
            </a:r>
            <a:r>
              <a:rPr lang="en-US" altLang="zh-CN" sz="2000" b="1" i="1">
                <a:solidFill>
                  <a:srgbClr val="FF6600"/>
                </a:solidFill>
              </a:rPr>
              <a:t>a new fueling infrastructure</a:t>
            </a:r>
            <a:r>
              <a:rPr lang="en-US" altLang="zh-CN" sz="2000" i="1">
                <a:solidFill>
                  <a:srgbClr val="FF6600"/>
                </a:solidFill>
              </a:rPr>
              <a:t>.</a:t>
            </a:r>
          </a:p>
          <a:p>
            <a:pPr marL="906463" lvl="2" indent="-223838" defTabSz="809625" eaLnBrk="1" hangingPunct="1"/>
            <a:r>
              <a:rPr lang="en-US" altLang="zh-CN" sz="2000"/>
              <a:t>Implementing hydrogen as a primary energy source required </a:t>
            </a:r>
            <a:r>
              <a:rPr lang="en-US" altLang="zh-CN" sz="2000" b="1" i="1">
                <a:solidFill>
                  <a:srgbClr val="FFFF3F"/>
                </a:solidFill>
              </a:rPr>
              <a:t>the cooperation of numerous stakeholders</a:t>
            </a:r>
            <a:r>
              <a:rPr lang="en-US" altLang="zh-CN" sz="2000"/>
              <a:t>, including government, automakers, oil (or other energy) companies, etc.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FAF58A-78E9-4756-9228-27393D53DA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Theory In Action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DDEFDD-6E5E-4A2B-8257-20CC953081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>
              <a:defRPr/>
            </a:pPr>
            <a:r>
              <a:rPr lang="en-US" altLang="zh-CN" b="1">
                <a:solidFill>
                  <a:srgbClr val="297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Factors Influencing Optimal Timing of Entry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E2597E-DB3F-4585-9AC5-EA081094EF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86700" cy="4351338"/>
          </a:xfrm>
        </p:spPr>
        <p:txBody>
          <a:bodyPr/>
          <a:lstStyle/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1. </a:t>
            </a:r>
            <a:r>
              <a:rPr lang="en-US" altLang="zh-CN" sz="2800">
                <a:solidFill>
                  <a:schemeClr val="hlink"/>
                </a:solidFill>
              </a:rPr>
              <a:t>How certain are customer preferences?</a:t>
            </a:r>
          </a:p>
          <a:p>
            <a:pPr marL="1068388" lvl="2" indent="-223838" defTabSz="809625" eaLnBrk="1" hangingPunct="1"/>
            <a:r>
              <a:rPr lang="en-US" altLang="zh-CN" sz="2000"/>
              <a:t>If customer needs are well understood, it is more feasible to enter the market earlier.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2. </a:t>
            </a:r>
            <a:r>
              <a:rPr lang="en-US" altLang="zh-CN" sz="2800">
                <a:solidFill>
                  <a:srgbClr val="FF0000"/>
                </a:solidFill>
              </a:rPr>
              <a:t>How much improvement does the innovation provide over previous solutions?</a:t>
            </a:r>
          </a:p>
          <a:p>
            <a:pPr marL="1068388" lvl="2" indent="-223838" defTabSz="809625" eaLnBrk="1" hangingPunct="1"/>
            <a:r>
              <a:rPr lang="en-US" altLang="zh-CN" sz="2000"/>
              <a:t>An innovation that offers a dramatic improvement over previous generations will accrue more rapid customer acceptance. 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3. </a:t>
            </a:r>
            <a:r>
              <a:rPr lang="en-US" altLang="zh-CN" sz="2800">
                <a:solidFill>
                  <a:srgbClr val="00C65A"/>
                </a:solidFill>
              </a:rPr>
              <a:t>Does the innovation require enabling technologies, and are these technologies sufficiently mature?</a:t>
            </a:r>
          </a:p>
          <a:p>
            <a:pPr marL="1068388" lvl="2" indent="-223838" defTabSz="809625" eaLnBrk="1" hangingPunct="1"/>
            <a:r>
              <a:rPr lang="en-US" altLang="zh-CN" sz="2000"/>
              <a:t>If the innovation requires enabling technologies (such as long-lasting batteries for cell phones), the maturity of these technologies will influence optimal timing of entry.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29E6A6-1C57-4353-B9C5-A7FB76AD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344988"/>
            <a:ext cx="111918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ED1BC0D9-15A2-467D-B22F-0A39A9A98C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549275"/>
            <a:ext cx="7886700" cy="4351338"/>
          </a:xfrm>
        </p:spPr>
        <p:txBody>
          <a:bodyPr/>
          <a:lstStyle/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4. </a:t>
            </a:r>
            <a:r>
              <a:rPr lang="en-US" altLang="zh-CN" sz="2800">
                <a:solidFill>
                  <a:srgbClr val="FF6600"/>
                </a:solidFill>
              </a:rPr>
              <a:t>Do complementary goods influence the value of the innovation, and are they sufficiently available?</a:t>
            </a:r>
          </a:p>
          <a:p>
            <a:pPr marL="1068388" lvl="2" indent="-223838" defTabSz="809625" eaLnBrk="1" hangingPunct="1"/>
            <a:r>
              <a:rPr lang="en-US" altLang="zh-CN" sz="2000"/>
              <a:t>Not all innovations require complementary goods, but for those that do (e.g., games for video consoles), availability of complements will influence customer acceptance.</a:t>
            </a:r>
            <a:r>
              <a:rPr lang="en-US" altLang="zh-CN" sz="1800"/>
              <a:t> 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5. How high is the threat of competitive entry?</a:t>
            </a:r>
          </a:p>
          <a:p>
            <a:pPr marL="1068388" lvl="2" indent="-223838" defTabSz="809625" eaLnBrk="1" hangingPunct="1"/>
            <a:r>
              <a:rPr lang="en-US" altLang="zh-CN" sz="2000"/>
              <a:t>If there are significant entry barriers, the firm may be less need to rush to market to build increasing returns ahead of others.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6. </a:t>
            </a:r>
            <a:r>
              <a:rPr lang="en-US" altLang="zh-CN" sz="2800">
                <a:solidFill>
                  <a:schemeClr val="hlink"/>
                </a:solidFill>
              </a:rPr>
              <a:t>Are there increasing returns to adoption?</a:t>
            </a:r>
          </a:p>
          <a:p>
            <a:pPr marL="1068388" lvl="2" indent="-223838" defTabSz="809625" eaLnBrk="1" hangingPunct="1"/>
            <a:r>
              <a:rPr lang="en-US" altLang="zh-CN" sz="2000"/>
              <a:t>If so, allowing competitors to get a head start can be very risky.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BA9711-A7BB-41D6-B4EC-06EE5283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941888"/>
            <a:ext cx="2514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96AA63DA-4A71-4CA4-98D2-06E9DC9C02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404813"/>
            <a:ext cx="7886700" cy="4351337"/>
          </a:xfrm>
        </p:spPr>
        <p:txBody>
          <a:bodyPr/>
          <a:lstStyle/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7. Can the firm withstand early losses?</a:t>
            </a:r>
          </a:p>
          <a:p>
            <a:pPr marL="1127125" lvl="2" indent="-223838" defTabSz="809625" eaLnBrk="1" hangingPunct="1"/>
            <a:r>
              <a:rPr lang="en-US" altLang="zh-CN" sz="2000"/>
              <a:t>The first mover bears the bulk of R&amp;D expenses and may endure a significant period without revenues; the earlier a firm enters, the more capital resources it may need.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8. </a:t>
            </a:r>
            <a:r>
              <a:rPr lang="en-US" altLang="zh-CN" sz="2800">
                <a:solidFill>
                  <a:schemeClr val="hlink"/>
                </a:solidFill>
              </a:rPr>
              <a:t>Does the firm have resources to accelerate market acceptance?</a:t>
            </a:r>
          </a:p>
          <a:p>
            <a:pPr marL="1127125" lvl="2" indent="-223838" defTabSz="809625" eaLnBrk="1" hangingPunct="1"/>
            <a:r>
              <a:rPr lang="en-US" altLang="zh-CN" sz="2000"/>
              <a:t>Firms with significant capital resources can invest in aggressive marketing and supplier and distributor development, increasing the rate of early adoption.</a:t>
            </a:r>
          </a:p>
          <a:p>
            <a:pPr marL="395288" indent="-395288" defTabSz="809625" eaLnBrk="1" hangingPunct="1">
              <a:buFontTx/>
              <a:buNone/>
            </a:pPr>
            <a:r>
              <a:rPr lang="en-US" altLang="zh-CN" sz="2800"/>
              <a:t>9. </a:t>
            </a:r>
            <a:r>
              <a:rPr lang="en-US" altLang="zh-CN" sz="2800">
                <a:solidFill>
                  <a:srgbClr val="FF6600"/>
                </a:solidFill>
              </a:rPr>
              <a:t>Is the firm’s reputation likely to reduce the uncertainty of customers, suppliers, and distributors?</a:t>
            </a:r>
          </a:p>
          <a:p>
            <a:pPr marL="1127125" lvl="2" indent="-223838" defTabSz="809625" eaLnBrk="1" hangingPunct="1"/>
            <a:r>
              <a:rPr lang="en-US" altLang="zh-CN" sz="2000"/>
              <a:t>Innovations from well-respected firms may be adopted more rapidly, enabling earlier successful entry.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5A792-E7F5-4F1A-ADAB-CB71FF10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445125"/>
            <a:ext cx="2087563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722</TotalTime>
  <Words>1199</Words>
  <Application>Microsoft Office PowerPoint</Application>
  <PresentationFormat>全屏显示(4:3)</PresentationFormat>
  <Paragraphs>118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Microsoft YaHei Light</vt:lpstr>
      <vt:lpstr>等线</vt:lpstr>
      <vt:lpstr>等线 Light</vt:lpstr>
      <vt:lpstr>微软雅黑</vt:lpstr>
      <vt:lpstr>Arial</vt:lpstr>
      <vt:lpstr>Calibri</vt:lpstr>
      <vt:lpstr>Tahoma</vt:lpstr>
      <vt:lpstr>Times New Roman</vt:lpstr>
      <vt:lpstr>Office 主题​​</vt:lpstr>
      <vt:lpstr>Chapter 5</vt:lpstr>
      <vt:lpstr>       TEACHING OBJECTIVES </vt:lpstr>
      <vt:lpstr>Overview</vt:lpstr>
      <vt:lpstr>First-Mover Advantages and Disadvantages</vt:lpstr>
      <vt:lpstr>First-Mover Advantages and Disadvantages Continued</vt:lpstr>
      <vt:lpstr>Theory In Action</vt:lpstr>
      <vt:lpstr>Factors Influencing Optimal Timing of Entry</vt:lpstr>
      <vt:lpstr>PowerPoint 演示文稿</vt:lpstr>
      <vt:lpstr>PowerPoint 演示文稿</vt:lpstr>
      <vt:lpstr>Research Brief</vt:lpstr>
      <vt:lpstr>Research Brief Continued</vt:lpstr>
      <vt:lpstr>Strategies to Improve Timing Options</vt:lpstr>
      <vt:lpstr>  </vt:lpstr>
      <vt:lpstr>Discussion Questions</vt:lpstr>
      <vt:lpstr>From PDAs to Smart Phones: The evolution of an industry  </vt:lpstr>
      <vt:lpstr>From PDAs to Smart Phones: The evolution of an industry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IBM</dc:creator>
  <cp:lastModifiedBy>温 健</cp:lastModifiedBy>
  <cp:revision>107</cp:revision>
  <cp:lastPrinted>1601-01-01T00:00:00Z</cp:lastPrinted>
  <dcterms:created xsi:type="dcterms:W3CDTF">2014-10-15T00:28:12Z</dcterms:created>
  <dcterms:modified xsi:type="dcterms:W3CDTF">2020-11-25T01:17:07Z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