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88" r:id="rId2"/>
  </p:sldMasterIdLst>
  <p:notesMasterIdLst>
    <p:notesMasterId r:id="rId41"/>
  </p:notesMasterIdLst>
  <p:sldIdLst>
    <p:sldId id="351" r:id="rId3"/>
    <p:sldId id="749" r:id="rId4"/>
    <p:sldId id="352" r:id="rId5"/>
    <p:sldId id="353" r:id="rId6"/>
    <p:sldId id="354" r:id="rId7"/>
    <p:sldId id="356" r:id="rId8"/>
    <p:sldId id="357" r:id="rId9"/>
    <p:sldId id="258" r:id="rId10"/>
    <p:sldId id="259" r:id="rId11"/>
    <p:sldId id="376" r:id="rId12"/>
    <p:sldId id="261" r:id="rId13"/>
    <p:sldId id="750" r:id="rId14"/>
    <p:sldId id="299" r:id="rId15"/>
    <p:sldId id="301" r:id="rId16"/>
    <p:sldId id="302" r:id="rId17"/>
    <p:sldId id="358" r:id="rId18"/>
    <p:sldId id="290" r:id="rId19"/>
    <p:sldId id="375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293" r:id="rId36"/>
    <p:sldId id="751" r:id="rId37"/>
    <p:sldId id="752" r:id="rId38"/>
    <p:sldId id="753" r:id="rId39"/>
    <p:sldId id="374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6600"/>
    <a:srgbClr val="00C65A"/>
    <a:srgbClr val="FF0000"/>
    <a:srgbClr val="2970FF"/>
    <a:srgbClr val="FFFF3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4"/>
    <p:restoredTop sz="94668"/>
  </p:normalViewPr>
  <p:slideViewPr>
    <p:cSldViewPr showGuides="1">
      <p:cViewPr varScale="1">
        <p:scale>
          <a:sx n="92" d="100"/>
          <a:sy n="92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05BC70E-2632-4998-A3E5-24A0291032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3E1C53B-EC83-4C3F-ABCC-2201961B3EB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43A821A-9EE9-4F47-92D4-5E91737E6D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37B1262C-83DB-4B24-B96D-B72143A95A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EAB44785-2403-4CF1-99CE-8A7853B757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49A280BB-3EF0-48B1-9BA2-3CB096A47D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22F4953-648B-4851-AF98-B80999855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AA0AD39-7E27-4AE1-9A98-E20AFD412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B37CB11-8E49-4161-9E87-FC8B5D17101B}" type="slidenum">
              <a:rPr lang="en-US" altLang="zh-CN" smtClean="0">
                <a:latin typeface="Arial" panose="020B0604020202020204" pitchFamily="34" charset="0"/>
              </a:rPr>
              <a:pPr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7" name="Slide Image Placeholder 1">
            <a:extLst>
              <a:ext uri="{FF2B5EF4-FFF2-40B4-BE49-F238E27FC236}">
                <a16:creationId xmlns:a16="http://schemas.microsoft.com/office/drawing/2014/main" id="{C887314A-7623-4FE3-895A-D1334F41D2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Notes Placeholder 2">
            <a:extLst>
              <a:ext uri="{FF2B5EF4-FFF2-40B4-BE49-F238E27FC236}">
                <a16:creationId xmlns:a16="http://schemas.microsoft.com/office/drawing/2014/main" id="{231EDBE9-16B9-45DE-84D0-C55C3CF42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149" name="Slide Number Placeholder 3">
            <a:extLst>
              <a:ext uri="{FF2B5EF4-FFF2-40B4-BE49-F238E27FC236}">
                <a16:creationId xmlns:a16="http://schemas.microsoft.com/office/drawing/2014/main" id="{31026468-0148-4DFF-A09C-B752A97B8A4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15CA9D5-FC0E-4EAB-AF04-A4E7D96A72D5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BBCD791-ABA4-4C8A-879F-F10B5DF8A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7F9E26E-150C-43CA-803A-F0FB25ACB7D5}" type="slidenum">
              <a:rPr lang="en-US" altLang="zh-CN" smtClean="0">
                <a:latin typeface="Arial" panose="020B0604020202020204" pitchFamily="34" charset="0"/>
              </a:rPr>
              <a:pPr/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5" name="Slide Image Placeholder 1">
            <a:extLst>
              <a:ext uri="{FF2B5EF4-FFF2-40B4-BE49-F238E27FC236}">
                <a16:creationId xmlns:a16="http://schemas.microsoft.com/office/drawing/2014/main" id="{9A83215B-A624-4201-BF46-E873CEAD7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Notes Placeholder 2">
            <a:extLst>
              <a:ext uri="{FF2B5EF4-FFF2-40B4-BE49-F238E27FC236}">
                <a16:creationId xmlns:a16="http://schemas.microsoft.com/office/drawing/2014/main" id="{ABAC64F4-ED38-412D-9C61-BC90799F5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3797" name="Slide Number Placeholder 3">
            <a:extLst>
              <a:ext uri="{FF2B5EF4-FFF2-40B4-BE49-F238E27FC236}">
                <a16:creationId xmlns:a16="http://schemas.microsoft.com/office/drawing/2014/main" id="{B83D15EA-BCCF-46C0-AC4A-38300F38A7F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86D340D-2385-4123-AB44-7ED700AA88C8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20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BBFB907-83A4-4C00-817B-D6D8EDD80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EF07448-0C85-4062-80A2-A937AA215EF6}" type="slidenum">
              <a:rPr lang="en-US" altLang="zh-CN" smtClean="0">
                <a:latin typeface="Arial" panose="020B0604020202020204" pitchFamily="34" charset="0"/>
              </a:rPr>
              <a:pPr/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5843" name="Slide Image Placeholder 1">
            <a:extLst>
              <a:ext uri="{FF2B5EF4-FFF2-40B4-BE49-F238E27FC236}">
                <a16:creationId xmlns:a16="http://schemas.microsoft.com/office/drawing/2014/main" id="{32CC3CE6-F089-43FB-BCDD-F720E7B1A0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Notes Placeholder 2">
            <a:extLst>
              <a:ext uri="{FF2B5EF4-FFF2-40B4-BE49-F238E27FC236}">
                <a16:creationId xmlns:a16="http://schemas.microsoft.com/office/drawing/2014/main" id="{B8338746-1ED8-4770-AA43-40B5B32F7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5845" name="Slide Number Placeholder 3">
            <a:extLst>
              <a:ext uri="{FF2B5EF4-FFF2-40B4-BE49-F238E27FC236}">
                <a16:creationId xmlns:a16="http://schemas.microsoft.com/office/drawing/2014/main" id="{1225CCAC-89D7-4F1C-9A93-21EDD723FA0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156C139-8E08-49C5-B674-5F11389E175A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21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9D2FDE6-60C6-438F-BCA0-93C2E3F34D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B511EE-28CE-46B6-90A0-3C483CEC133E}" type="slidenum">
              <a:rPr lang="en-US" altLang="zh-CN" smtClean="0">
                <a:latin typeface="Arial" panose="020B0604020202020204" pitchFamily="34" charset="0"/>
              </a:rPr>
              <a:pPr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Slide Image Placeholder 1">
            <a:extLst>
              <a:ext uri="{FF2B5EF4-FFF2-40B4-BE49-F238E27FC236}">
                <a16:creationId xmlns:a16="http://schemas.microsoft.com/office/drawing/2014/main" id="{6A89CDD0-D9F9-4BCF-936A-7801123E94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2">
            <a:extLst>
              <a:ext uri="{FF2B5EF4-FFF2-40B4-BE49-F238E27FC236}">
                <a16:creationId xmlns:a16="http://schemas.microsoft.com/office/drawing/2014/main" id="{84B4E07C-475A-4F34-85E5-A560098A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7893" name="Slide Number Placeholder 3">
            <a:extLst>
              <a:ext uri="{FF2B5EF4-FFF2-40B4-BE49-F238E27FC236}">
                <a16:creationId xmlns:a16="http://schemas.microsoft.com/office/drawing/2014/main" id="{CA6B61CE-1AD3-4266-B962-7EFDDD5ED94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76AAC27-CB55-44DE-B4E1-B8578F82A701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22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453187F-7257-4A3F-B454-947998565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AD189C8-D953-4BBC-9D68-563800F56FD8}" type="slidenum">
              <a:rPr lang="en-US" altLang="zh-CN" smtClean="0">
                <a:latin typeface="Arial" panose="020B0604020202020204" pitchFamily="34" charset="0"/>
              </a:rPr>
              <a:pPr/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39" name="Slide Image Placeholder 1">
            <a:extLst>
              <a:ext uri="{FF2B5EF4-FFF2-40B4-BE49-F238E27FC236}">
                <a16:creationId xmlns:a16="http://schemas.microsoft.com/office/drawing/2014/main" id="{C03D49AB-5380-4946-A219-C7731E811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Notes Placeholder 2">
            <a:extLst>
              <a:ext uri="{FF2B5EF4-FFF2-40B4-BE49-F238E27FC236}">
                <a16:creationId xmlns:a16="http://schemas.microsoft.com/office/drawing/2014/main" id="{53B1F085-D683-4EB8-8C48-AF3860B5F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9941" name="Slide Number Placeholder 3">
            <a:extLst>
              <a:ext uri="{FF2B5EF4-FFF2-40B4-BE49-F238E27FC236}">
                <a16:creationId xmlns:a16="http://schemas.microsoft.com/office/drawing/2014/main" id="{DD226A6D-A177-4237-976A-394D0B88E45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A320CC4-AAF4-4C0B-B0CB-5A74479D8410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23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3E4CF87-65BE-4131-834C-DEE8A1AE86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90BB496-E829-45F1-8553-93EF4D1D3196}" type="slidenum">
              <a:rPr lang="en-US" altLang="zh-CN" smtClean="0">
                <a:latin typeface="Arial" panose="020B0604020202020204" pitchFamily="34" charset="0"/>
              </a:rPr>
              <a:pPr/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87" name="Slide Image Placeholder 1">
            <a:extLst>
              <a:ext uri="{FF2B5EF4-FFF2-40B4-BE49-F238E27FC236}">
                <a16:creationId xmlns:a16="http://schemas.microsoft.com/office/drawing/2014/main" id="{F429792F-9FF7-425D-9D5D-ABFD9B18CF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>
            <a:extLst>
              <a:ext uri="{FF2B5EF4-FFF2-40B4-BE49-F238E27FC236}">
                <a16:creationId xmlns:a16="http://schemas.microsoft.com/office/drawing/2014/main" id="{596B929D-FDA2-4E4E-82F2-3AE98191C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1989" name="Slide Number Placeholder 3">
            <a:extLst>
              <a:ext uri="{FF2B5EF4-FFF2-40B4-BE49-F238E27FC236}">
                <a16:creationId xmlns:a16="http://schemas.microsoft.com/office/drawing/2014/main" id="{6DF8955C-3212-4781-9DC8-C957F9217DB5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7EE7BFC-590A-473E-B39B-3AC06A683DA4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24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F9BA0A86-1D1C-40E0-8D73-E328EA3305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A5B225-664E-44F0-9803-9012FECE01B9}" type="slidenum">
              <a:rPr lang="en-US" altLang="zh-CN" smtClean="0">
                <a:latin typeface="Arial" panose="020B0604020202020204" pitchFamily="34" charset="0"/>
              </a:rPr>
              <a:pPr/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5" name="Slide Image Placeholder 1">
            <a:extLst>
              <a:ext uri="{FF2B5EF4-FFF2-40B4-BE49-F238E27FC236}">
                <a16:creationId xmlns:a16="http://schemas.microsoft.com/office/drawing/2014/main" id="{341EBECF-A670-4B9D-B7B4-0E0B91BCA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Notes Placeholder 2">
            <a:extLst>
              <a:ext uri="{FF2B5EF4-FFF2-40B4-BE49-F238E27FC236}">
                <a16:creationId xmlns:a16="http://schemas.microsoft.com/office/drawing/2014/main" id="{FFA98537-B4FE-47E8-88F5-6898ADF5E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4037" name="Slide Number Placeholder 3">
            <a:extLst>
              <a:ext uri="{FF2B5EF4-FFF2-40B4-BE49-F238E27FC236}">
                <a16:creationId xmlns:a16="http://schemas.microsoft.com/office/drawing/2014/main" id="{3F41595E-2A89-42FD-A659-F284661CC5B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7BD437A-234E-431A-A527-07E554DDC6A8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25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CB6F8D0A-CD4F-4975-AB55-2414338A88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27158BE-90CA-45FE-80AF-3323FEF2193E}" type="slidenum">
              <a:rPr lang="en-US" altLang="zh-CN" smtClean="0">
                <a:latin typeface="Arial" panose="020B0604020202020204" pitchFamily="34" charset="0"/>
              </a:rPr>
              <a:pPr/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6083" name="Slide Image Placeholder 1">
            <a:extLst>
              <a:ext uri="{FF2B5EF4-FFF2-40B4-BE49-F238E27FC236}">
                <a16:creationId xmlns:a16="http://schemas.microsoft.com/office/drawing/2014/main" id="{F1A35BD4-0E9F-4750-9229-3C895CF04D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Notes Placeholder 2">
            <a:extLst>
              <a:ext uri="{FF2B5EF4-FFF2-40B4-BE49-F238E27FC236}">
                <a16:creationId xmlns:a16="http://schemas.microsoft.com/office/drawing/2014/main" id="{248DD663-3788-4151-B035-8CC8EC3E8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6085" name="Slide Number Placeholder 3">
            <a:extLst>
              <a:ext uri="{FF2B5EF4-FFF2-40B4-BE49-F238E27FC236}">
                <a16:creationId xmlns:a16="http://schemas.microsoft.com/office/drawing/2014/main" id="{236F2E08-24ED-4ADB-99D6-F67BD5AE394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C1CD8AD-B1FC-4669-B571-7139A9B9BF5E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45F4993-EB85-418A-BACF-B5BDEB38A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619C8B4-BA0E-4529-990A-8EEB3213EF6C}" type="slidenum">
              <a:rPr lang="en-US" altLang="zh-CN" smtClean="0">
                <a:latin typeface="Arial" panose="020B0604020202020204" pitchFamily="34" charset="0"/>
              </a:rPr>
              <a:pPr/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51" name="Slide Image Placeholder 1">
            <a:extLst>
              <a:ext uri="{FF2B5EF4-FFF2-40B4-BE49-F238E27FC236}">
                <a16:creationId xmlns:a16="http://schemas.microsoft.com/office/drawing/2014/main" id="{EC275675-EA0B-4DF8-BBAC-4DBC669209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2">
            <a:extLst>
              <a:ext uri="{FF2B5EF4-FFF2-40B4-BE49-F238E27FC236}">
                <a16:creationId xmlns:a16="http://schemas.microsoft.com/office/drawing/2014/main" id="{D0B841D6-E0D9-46FD-A756-F5FD55D1F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3253" name="Slide Number Placeholder 3">
            <a:extLst>
              <a:ext uri="{FF2B5EF4-FFF2-40B4-BE49-F238E27FC236}">
                <a16:creationId xmlns:a16="http://schemas.microsoft.com/office/drawing/2014/main" id="{19145378-E608-4278-8554-9000DDAA51E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DFDF2B2-5F85-4020-BCA8-2B1FAA90B77E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32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ECE7F1A-3FCF-4618-995F-5190E225D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AD2FE35-84DF-4BCB-BFF4-B93C56F55A9F}" type="slidenum">
              <a:rPr lang="en-US" altLang="zh-CN" smtClean="0">
                <a:latin typeface="Arial" panose="020B0604020202020204" pitchFamily="34" charset="0"/>
              </a:rPr>
              <a:pPr/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299" name="Slide Image Placeholder 1">
            <a:extLst>
              <a:ext uri="{FF2B5EF4-FFF2-40B4-BE49-F238E27FC236}">
                <a16:creationId xmlns:a16="http://schemas.microsoft.com/office/drawing/2014/main" id="{EE22C52D-E71D-43C5-A74B-6CC0C8840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2">
            <a:extLst>
              <a:ext uri="{FF2B5EF4-FFF2-40B4-BE49-F238E27FC236}">
                <a16:creationId xmlns:a16="http://schemas.microsoft.com/office/drawing/2014/main" id="{DDD6BCF6-F8BC-42D2-8FC6-292150FC7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5301" name="Slide Number Placeholder 3">
            <a:extLst>
              <a:ext uri="{FF2B5EF4-FFF2-40B4-BE49-F238E27FC236}">
                <a16:creationId xmlns:a16="http://schemas.microsoft.com/office/drawing/2014/main" id="{74DAD4D5-654C-4C22-907E-436703662E2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FB7B0F8-8744-4291-861E-3160F4FECE79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33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718DD6C-554C-4777-9F98-94AFEF1AD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998D2-39DB-4000-9CBF-6B5BBC7AF77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0D66F92-03A8-43E2-9FF7-DA207A9C6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51363C4-191C-4DBE-89E7-C37FF8873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636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265C094-54EC-432C-B5F2-1CB824B0D7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913F6D9-EBFE-4A29-B70F-368173973E24}" type="slidenum">
              <a:rPr lang="en-US" altLang="zh-CN" smtClean="0">
                <a:latin typeface="Arial" panose="020B0604020202020204" pitchFamily="34" charset="0"/>
              </a:rPr>
              <a:pPr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195" name="Slide Image Placeholder 1">
            <a:extLst>
              <a:ext uri="{FF2B5EF4-FFF2-40B4-BE49-F238E27FC236}">
                <a16:creationId xmlns:a16="http://schemas.microsoft.com/office/drawing/2014/main" id="{5A02A6B6-C385-48AF-96D2-50D4EC2A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Notes Placeholder 2">
            <a:extLst>
              <a:ext uri="{FF2B5EF4-FFF2-40B4-BE49-F238E27FC236}">
                <a16:creationId xmlns:a16="http://schemas.microsoft.com/office/drawing/2014/main" id="{D0C2C86F-EA2C-45EB-B58C-710B32A93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197" name="Slide Number Placeholder 3">
            <a:extLst>
              <a:ext uri="{FF2B5EF4-FFF2-40B4-BE49-F238E27FC236}">
                <a16:creationId xmlns:a16="http://schemas.microsoft.com/office/drawing/2014/main" id="{633D6140-1012-47B5-8136-0F9DD4FD966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53DA197-2082-4720-B9F0-307BC1298A66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718DD6C-554C-4777-9F98-94AFEF1AD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998D2-39DB-4000-9CBF-6B5BBC7AF77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0D66F92-03A8-43E2-9FF7-DA207A9C6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51363C4-191C-4DBE-89E7-C37FF8873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9837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718DD6C-554C-4777-9F98-94AFEF1AD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998D2-39DB-4000-9CBF-6B5BBC7AF77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0D66F92-03A8-43E2-9FF7-DA207A9C6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51363C4-191C-4DBE-89E7-C37FF8873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3426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66B756B-E8C8-454D-826A-608A7D503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4C0A1B-B77E-4354-AD58-3BB7264A45A0}" type="slidenum">
              <a:rPr lang="en-US" altLang="zh-CN" smtClean="0">
                <a:latin typeface="Arial" panose="020B0604020202020204" pitchFamily="34" charset="0"/>
              </a:rPr>
              <a:pPr/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8371" name="Slide Image Placeholder 1">
            <a:extLst>
              <a:ext uri="{FF2B5EF4-FFF2-40B4-BE49-F238E27FC236}">
                <a16:creationId xmlns:a16="http://schemas.microsoft.com/office/drawing/2014/main" id="{C68E93A2-D240-4CA5-8376-6CF992B45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2">
            <a:extLst>
              <a:ext uri="{FF2B5EF4-FFF2-40B4-BE49-F238E27FC236}">
                <a16:creationId xmlns:a16="http://schemas.microsoft.com/office/drawing/2014/main" id="{DCA18397-0B66-49E8-9EE9-E042BFD24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8373" name="Slide Number Placeholder 3">
            <a:extLst>
              <a:ext uri="{FF2B5EF4-FFF2-40B4-BE49-F238E27FC236}">
                <a16:creationId xmlns:a16="http://schemas.microsoft.com/office/drawing/2014/main" id="{866C4FE2-7752-4DA4-ADB8-E3E8542FC6F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E84A2B9-9FC3-4CC7-A0D8-BD5709DECD1B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38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11C76215-BE19-43FA-BC09-D97FC2630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7D093EF-32D6-485B-9E87-F06864E5559A}" type="slidenum">
              <a:rPr lang="en-US" altLang="zh-CN" smtClean="0">
                <a:latin typeface="Arial" panose="020B0604020202020204" pitchFamily="34" charset="0"/>
              </a:rPr>
              <a:pPr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3" name="Slide Image Placeholder 1">
            <a:extLst>
              <a:ext uri="{FF2B5EF4-FFF2-40B4-BE49-F238E27FC236}">
                <a16:creationId xmlns:a16="http://schemas.microsoft.com/office/drawing/2014/main" id="{5469D581-2881-4E76-A943-2B4568F9F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Notes Placeholder 2">
            <a:extLst>
              <a:ext uri="{FF2B5EF4-FFF2-40B4-BE49-F238E27FC236}">
                <a16:creationId xmlns:a16="http://schemas.microsoft.com/office/drawing/2014/main" id="{E6CA6270-7509-4452-88F3-20D7BD471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0245" name="Slide Number Placeholder 3">
            <a:extLst>
              <a:ext uri="{FF2B5EF4-FFF2-40B4-BE49-F238E27FC236}">
                <a16:creationId xmlns:a16="http://schemas.microsoft.com/office/drawing/2014/main" id="{A7CDC7DE-6F42-4311-94CB-55130CA760D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9CC730F-290D-46BD-A025-672750F1ADFF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EA038C0-FA56-4935-AAE8-99FB13B4D8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EDCC26-E3E7-4C87-90EF-B25B161ADC7E}" type="slidenum">
              <a:rPr lang="en-US" altLang="zh-CN" smtClean="0">
                <a:latin typeface="Arial" panose="020B0604020202020204" pitchFamily="34" charset="0"/>
              </a:rPr>
              <a:pPr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1" name="Slide Image Placeholder 1">
            <a:extLst>
              <a:ext uri="{FF2B5EF4-FFF2-40B4-BE49-F238E27FC236}">
                <a16:creationId xmlns:a16="http://schemas.microsoft.com/office/drawing/2014/main" id="{BFE1D021-3833-430C-84DE-F09EBF5910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Notes Placeholder 2">
            <a:extLst>
              <a:ext uri="{FF2B5EF4-FFF2-40B4-BE49-F238E27FC236}">
                <a16:creationId xmlns:a16="http://schemas.microsoft.com/office/drawing/2014/main" id="{485CDC5B-6213-44C5-A12A-8F7ECA216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2293" name="Slide Number Placeholder 3">
            <a:extLst>
              <a:ext uri="{FF2B5EF4-FFF2-40B4-BE49-F238E27FC236}">
                <a16:creationId xmlns:a16="http://schemas.microsoft.com/office/drawing/2014/main" id="{43BD719F-6E85-4B2F-9BD4-10F0675A01E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ACFCA3B-067A-4EE8-B1E9-85181FCA7138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CECB469-3179-4888-A5B6-D37235E3B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AD54EBE-6FBF-4AF1-A728-3E94D3501ACA}" type="slidenum">
              <a:rPr lang="en-US" altLang="zh-CN" smtClean="0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339" name="Slide Image Placeholder 1">
            <a:extLst>
              <a:ext uri="{FF2B5EF4-FFF2-40B4-BE49-F238E27FC236}">
                <a16:creationId xmlns:a16="http://schemas.microsoft.com/office/drawing/2014/main" id="{C8E7C2CD-44AA-4172-87A9-82B544A989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Notes Placeholder 2">
            <a:extLst>
              <a:ext uri="{FF2B5EF4-FFF2-40B4-BE49-F238E27FC236}">
                <a16:creationId xmlns:a16="http://schemas.microsoft.com/office/drawing/2014/main" id="{DD98D1D4-33BD-4013-9694-513A8C040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4341" name="Slide Number Placeholder 3">
            <a:extLst>
              <a:ext uri="{FF2B5EF4-FFF2-40B4-BE49-F238E27FC236}">
                <a16:creationId xmlns:a16="http://schemas.microsoft.com/office/drawing/2014/main" id="{EDEE8B29-3F45-4991-AA6A-95230B45A38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01F5C6E-226F-4388-A670-5F55D6A66E11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7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E1765DE-19A9-4149-98AD-C405F74D5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286D957-1D12-49EE-810A-BB1C440A2937}" type="slidenum">
              <a:rPr lang="en-US" altLang="zh-CN" smtClean="0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Slide Image Placeholder 1">
            <a:extLst>
              <a:ext uri="{FF2B5EF4-FFF2-40B4-BE49-F238E27FC236}">
                <a16:creationId xmlns:a16="http://schemas.microsoft.com/office/drawing/2014/main" id="{789CC20F-B79F-4C78-959F-F9AC88D2B5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Notes Placeholder 2">
            <a:extLst>
              <a:ext uri="{FF2B5EF4-FFF2-40B4-BE49-F238E27FC236}">
                <a16:creationId xmlns:a16="http://schemas.microsoft.com/office/drawing/2014/main" id="{7F8E564F-F0AF-4948-BFBD-2E8D75C97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5605" name="Slide Number Placeholder 3">
            <a:extLst>
              <a:ext uri="{FF2B5EF4-FFF2-40B4-BE49-F238E27FC236}">
                <a16:creationId xmlns:a16="http://schemas.microsoft.com/office/drawing/2014/main" id="{CB84BFE8-F18D-4FFB-93E3-E7BC6FB3990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2B2590A-38E6-4288-A8E3-51EF6EFCF51F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12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37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E1765DE-19A9-4149-98AD-C405F74D5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286D957-1D12-49EE-810A-BB1C440A2937}" type="slidenum">
              <a:rPr lang="en-US" altLang="zh-CN" smtClean="0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Slide Image Placeholder 1">
            <a:extLst>
              <a:ext uri="{FF2B5EF4-FFF2-40B4-BE49-F238E27FC236}">
                <a16:creationId xmlns:a16="http://schemas.microsoft.com/office/drawing/2014/main" id="{789CC20F-B79F-4C78-959F-F9AC88D2B5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Notes Placeholder 2">
            <a:extLst>
              <a:ext uri="{FF2B5EF4-FFF2-40B4-BE49-F238E27FC236}">
                <a16:creationId xmlns:a16="http://schemas.microsoft.com/office/drawing/2014/main" id="{7F8E564F-F0AF-4948-BFBD-2E8D75C97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5605" name="Slide Number Placeholder 3">
            <a:extLst>
              <a:ext uri="{FF2B5EF4-FFF2-40B4-BE49-F238E27FC236}">
                <a16:creationId xmlns:a16="http://schemas.microsoft.com/office/drawing/2014/main" id="{CB84BFE8-F18D-4FFB-93E3-E7BC6FB3990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2B2590A-38E6-4288-A8E3-51EF6EFCF51F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16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1951E47-3744-48A7-BDD5-9828521B96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99DBD57-5F49-4BBC-AB35-5704CDAAB88F}" type="slidenum">
              <a:rPr lang="en-US" altLang="zh-CN" smtClean="0">
                <a:latin typeface="Arial" panose="020B0604020202020204" pitchFamily="34" charset="0"/>
              </a:rPr>
              <a:pPr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9699" name="Slide Image Placeholder 1">
            <a:extLst>
              <a:ext uri="{FF2B5EF4-FFF2-40B4-BE49-F238E27FC236}">
                <a16:creationId xmlns:a16="http://schemas.microsoft.com/office/drawing/2014/main" id="{19AD15D7-195D-44E0-99FE-8DC1BA2465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>
            <a:extLst>
              <a:ext uri="{FF2B5EF4-FFF2-40B4-BE49-F238E27FC236}">
                <a16:creationId xmlns:a16="http://schemas.microsoft.com/office/drawing/2014/main" id="{B84C9422-65C1-4393-A9D7-DEDD692E1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9701" name="Slide Number Placeholder 3">
            <a:extLst>
              <a:ext uri="{FF2B5EF4-FFF2-40B4-BE49-F238E27FC236}">
                <a16:creationId xmlns:a16="http://schemas.microsoft.com/office/drawing/2014/main" id="{6D1B7969-6CD9-4859-9298-6AE0EF0C4B6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14DC2FD-8919-434F-9801-106456B1AAD4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18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F103CF9-617B-42F3-99F9-64822C90B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C94995-24D0-45C4-836A-43EBCCF9D9F5}" type="slidenum">
              <a:rPr lang="en-US" altLang="zh-CN" smtClean="0">
                <a:latin typeface="Arial" panose="020B0604020202020204" pitchFamily="34" charset="0"/>
              </a:rPr>
              <a:pPr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1747" name="Slide Image Placeholder 1">
            <a:extLst>
              <a:ext uri="{FF2B5EF4-FFF2-40B4-BE49-F238E27FC236}">
                <a16:creationId xmlns:a16="http://schemas.microsoft.com/office/drawing/2014/main" id="{18E6A94A-CE2A-4E18-94D4-E57EBA11B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Notes Placeholder 2">
            <a:extLst>
              <a:ext uri="{FF2B5EF4-FFF2-40B4-BE49-F238E27FC236}">
                <a16:creationId xmlns:a16="http://schemas.microsoft.com/office/drawing/2014/main" id="{4EE5F3DB-5C21-4A30-A755-E524EC558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1749" name="Slide Number Placeholder 3">
            <a:extLst>
              <a:ext uri="{FF2B5EF4-FFF2-40B4-BE49-F238E27FC236}">
                <a16:creationId xmlns:a16="http://schemas.microsoft.com/office/drawing/2014/main" id="{E633FBBA-32CE-44CA-90B3-C08AC85A1EA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F64B043-A7D9-470D-89E9-1EDAD7437406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19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69C00-0096-4F61-A0BD-4686F09E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94106-A924-4153-BEFB-EBAF5CE51460}" type="datetimeFigureOut">
              <a:rPr lang="zh-CN" altLang="en-US"/>
              <a:pPr>
                <a:defRPr/>
              </a:pPr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55856-F832-48A6-9D07-2BE181F3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FA158-0965-4C53-B1BB-79893947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86933-0AAC-4E5D-8822-575EA28373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9932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69502-B324-496B-992D-ECDF28FD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2315F-7F32-47EA-AA88-5BC4063D4730}" type="datetimeFigureOut">
              <a:rPr lang="zh-CN" altLang="en-US"/>
              <a:pPr>
                <a:defRPr/>
              </a:pPr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29743-0993-4784-9D3A-C7BFE867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44B21-B953-4C53-878A-0CE9278B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32EA7-FD21-4808-B9D0-7FCE011777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23649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42CF9-7CA2-45C8-AC29-70EDE3B6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C4881-6313-400A-AB15-583D7ABD50A7}" type="datetimeFigureOut">
              <a:rPr lang="zh-CN" altLang="en-US"/>
              <a:pPr>
                <a:defRPr/>
              </a:pPr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34A48-C177-4446-96C0-DEE4A808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721A3-3495-4F43-B8CC-50FF784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B643-F54D-400B-BEC7-E4E6B4448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4942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3F71-387C-4EAD-AAD7-76220AA55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EB066C-3F60-439C-907B-64027367B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22960-BE7D-42C4-A2E1-38843CBF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20F6-DD94-4009-9477-6E105A0E279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92ABE-5EC3-4E7D-B448-6C1CA47B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ACA3D-FB85-404A-941D-2ADDBFF6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38B2-5BCF-4CA7-BF7B-D284624B5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0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E9C49-0494-4DAB-BF30-1FB4D586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9AF04-5E54-4E2E-9AC2-1AC3515E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EFE59-2C1A-4B93-9899-3A825DD4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20F6-DD94-4009-9477-6E105A0E279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0E1F9-A425-4B04-986A-3A742D49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C56E1-F0A9-4271-B67D-DD6D98B6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38B2-5BCF-4CA7-BF7B-D284624B5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F34D1-AC29-4EB3-B8C9-B97CB34E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B0AD7-582F-4148-9DC8-1983E373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DD734-C990-4884-8D49-724D9795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20F6-DD94-4009-9477-6E105A0E279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89887-8851-4867-8F1C-4EA572C5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5993A-8140-485E-9389-7490E33F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38B2-5BCF-4CA7-BF7B-D284624B5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3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CB8C4-9C01-40E4-AA39-6E6E20AC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B90C9-FC54-43EE-B859-1E6AAE45B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FEB25-2D75-4C70-A07C-E941954A7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E38C7-0716-4472-984F-88EDFC9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20F6-DD94-4009-9477-6E105A0E279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13925F-960E-4AED-A2EC-6703CF5F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23902-7F7E-4A87-A553-004F8CD5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38B2-5BCF-4CA7-BF7B-D284624B5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3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BD768-35ED-4772-B2EF-037FEE00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C0A2C-99C9-4D96-97B9-CB9D4D71B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E0BA67-2C83-460B-BA86-FFAE069B3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A4DA4A-5C64-4D38-9E40-1D25D5EC8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75437-E5C4-430C-B377-CFE61200E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9025E-8828-4D1B-9FFC-BD737627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20F6-DD94-4009-9477-6E105A0E279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A3DEB0-61DD-4A03-880D-63FBFB52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6ADFC-BD60-4C2E-A2DD-0A0E7398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38B2-5BCF-4CA7-BF7B-D284624B5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23C86-B5EF-40CC-8895-C6CE6F92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B3B9AE-233D-42BF-AF9F-4BDAF5F7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20F6-DD94-4009-9477-6E105A0E279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552BC-AC4F-453E-A519-CF6A4DD9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CA6091-CEA9-4382-924F-E2C909D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38B2-5BCF-4CA7-BF7B-D284624B5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66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BA450D-C444-462F-AE5F-84BEB7E4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20F6-DD94-4009-9477-6E105A0E279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0CA0C6-B2C7-4DD1-A0B5-2E95AFFB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766A4-8CA1-4A8F-AB29-8D988FC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38B2-5BCF-4CA7-BF7B-D284624B5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89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212AC-B4D9-4714-94E2-9C3EA851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59112-E79E-4912-97FC-EAF0AD5E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5C4EBB-DA85-4372-8ABF-2EA57E71A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3CA38-EE46-4CB9-83CF-572EF992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20F6-DD94-4009-9477-6E105A0E279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93813-AAFC-4BAA-B0BC-8445A73E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B7EAC1-B545-4AAA-8C7D-0C5AB70E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38B2-5BCF-4CA7-BF7B-D284624B5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7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07BDA-E6D9-464F-BDFC-F577F072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2F132-3F5F-4AAF-A523-D7879CB9AFC1}" type="datetimeFigureOut">
              <a:rPr lang="zh-CN" altLang="en-US"/>
              <a:pPr>
                <a:defRPr/>
              </a:pPr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C25DA-877F-4ABF-AB51-A5144AF2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B1EA1-F48D-43C0-8AB9-33837F46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1AE60-1D25-43AE-A4C5-B121213F16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8191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3B5D8-2204-4A84-8D31-50D70FD4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2F80E0-77BB-4B9E-9DF6-23C561FDC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DFF77-73D9-47CF-BAAE-09E9723A6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0D29F-0550-4D18-8DE8-6AC1FED2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20F6-DD94-4009-9477-6E105A0E279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C431E-0814-4F08-93B2-78FA4F0B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F7186-15FC-4140-88ED-619DB326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38B2-5BCF-4CA7-BF7B-D284624B5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612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EC316-5727-48E4-ACDE-B7294058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1FFD1A-1517-4BDB-BFFE-0590AEB43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A3BF7-2AE3-492C-B263-B268F945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20F6-DD94-4009-9477-6E105A0E279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9D77C-C0F9-40F8-B0CC-06F6C452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5FB3E-6BD7-40E4-86EE-3704E01B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38B2-5BCF-4CA7-BF7B-D284624B5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0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0F5B25-1AF6-4785-BF56-19E335C5F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19DEEA-5E09-4715-8ED7-87B5AC6C1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A55A4-C957-4BD3-9CE6-B9BDF24F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20F6-DD94-4009-9477-6E105A0E279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46734-F6A2-4C88-984E-2078CE0C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46C80-DFA1-4A0F-8078-A06FDB27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38B2-5BCF-4CA7-BF7B-D284624B5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5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0382F-9ECF-4611-9CDC-5A97556C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47D9A-5DC0-4717-9348-D11D856223C3}" type="datetimeFigureOut">
              <a:rPr lang="zh-CN" altLang="en-US"/>
              <a:pPr>
                <a:defRPr/>
              </a:pPr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8828E-5E9E-412B-BC83-16156FA7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47B70-846D-4283-9D3A-1ED08729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E704F-BBF4-48D6-A0E6-B7536C3E5A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8459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35A2C03-87A7-4D2A-A2BB-783DB4EC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781BB-849A-4822-85D0-4936DBCD1869}" type="datetimeFigureOut">
              <a:rPr lang="zh-CN" altLang="en-US"/>
              <a:pPr>
                <a:defRPr/>
              </a:pPr>
              <a:t>2021/12/24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E9F9A68-9A66-4502-9689-87C91DC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823742F-7DC3-4791-A6B3-A4C8D549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3AC47-9B89-4FDA-BA55-853E58F938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2072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3F1ED2E-F714-437F-826B-79E4F3BB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9D1C1-AB5C-425A-804D-C342D9C20FB7}" type="datetimeFigureOut">
              <a:rPr lang="zh-CN" altLang="en-US"/>
              <a:pPr>
                <a:defRPr/>
              </a:pPr>
              <a:t>2021/12/24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1A2C2F8-024A-48CF-81F4-9C6F1313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5860C59-EA17-4DD8-B8E8-69D0B330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16DA3-5E88-473E-A92B-E52396F161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9264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051BF20-E920-4BA6-BB33-F7C2A15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55530-B5AE-4EC8-8288-E1DBB38D8320}" type="datetimeFigureOut">
              <a:rPr lang="zh-CN" altLang="en-US"/>
              <a:pPr>
                <a:defRPr/>
              </a:pPr>
              <a:t>2021/12/24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B2344C5-480B-4CD4-9F47-7986A445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0060D8B-F471-4670-AC5C-7DAC61AD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3D4D7-7BD8-4B6B-A8E6-AC493A53D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9139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886CE30-6969-4F59-8F41-3AD2365F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0A4A-3231-48F3-80E6-47890A98C9D4}" type="datetimeFigureOut">
              <a:rPr lang="zh-CN" altLang="en-US"/>
              <a:pPr>
                <a:defRPr/>
              </a:pPr>
              <a:t>2021/12/24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60B8686-0EA4-4E2C-9251-798A544F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42DD53A-CE25-4A82-A6BC-4E3890BB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F6971-9BD6-4C79-9DF0-F86084F09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12746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076D119-C4E6-467A-B291-2C02210B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48441-344D-4BF7-993C-603DF1FB20B0}" type="datetimeFigureOut">
              <a:rPr lang="zh-CN" altLang="en-US"/>
              <a:pPr>
                <a:defRPr/>
              </a:pPr>
              <a:t>2021/12/24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0702ABA-A2BC-4A05-846A-6764B36E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DA2955D-00F0-4656-946A-85147C55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6CCB0-DCBC-480C-823B-3BB33A2F67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5488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72B0408-56EA-42B4-8EAF-9191039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8BE09-ADDA-4D21-AEDF-5A634DC040FA}" type="datetimeFigureOut">
              <a:rPr lang="zh-CN" altLang="en-US"/>
              <a:pPr>
                <a:defRPr/>
              </a:pPr>
              <a:t>2021/12/24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4E959AD-9C7D-4C4B-A876-D7705BF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996C02B-14CF-4D3A-BED5-E178EFF1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E111E-7FE7-45F9-BF39-0088521AD1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3887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6969275-A728-4221-BC3F-B0FB29389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3F1194C-FD79-4FBD-AB7D-CD838BA3E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F3D10-9691-417F-B560-5454E9F58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FC02CC-A4E8-42FE-95DB-3AEE9BD53B88}" type="datetimeFigureOut">
              <a:rPr lang="zh-CN" altLang="en-US"/>
              <a:pPr>
                <a:defRPr/>
              </a:pPr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0C3D1-CFF7-4A5A-A921-7646C589A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0F59C-9224-45FC-BFA4-DB4016405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76EA68-F734-4465-B9B8-14BEA099D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A9F2D6-2668-47AF-A94A-3EE28EF3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96504-BED7-4DBC-9673-A69C9670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53851-2A38-44B9-B62C-AD7BA4FE8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20F6-DD94-4009-9477-6E105A0E279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7E970-D903-447A-B513-C1FEF92E1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E8686-0E3B-4A2B-A796-1C975475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38B2-5BCF-4CA7-BF7B-D284624B5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5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A55AF87-4C42-4F71-8206-D29F085217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1570038"/>
            <a:ext cx="77724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Chapter 7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354AFB2-D15C-4161-B06E-49773304A2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71550" y="3068638"/>
            <a:ext cx="7391400" cy="1752600"/>
          </a:xfrm>
        </p:spPr>
        <p:txBody>
          <a:bodyPr/>
          <a:lstStyle/>
          <a:p>
            <a:pPr eaLnBrk="1" hangingPunct="1"/>
            <a:r>
              <a:rPr lang="en-US" altLang="zh-CN" sz="44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Innovation Projects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DE336-F685-48CE-AF80-598F39FB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35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2400"/>
              <a:t> </a:t>
            </a: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6778C3-234A-4D4F-946A-7EA069900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097" y="620688"/>
                <a:ext cx="7975798" cy="475252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  <a:defRPr/>
                </a:pPr>
                <a:r>
                  <a:rPr lang="en-US" altLang="zh-CN" sz="8400" b="1"/>
                  <a:t>2. Compound Interest </a:t>
                </a:r>
              </a:p>
              <a:p>
                <a:pPr marL="0" indent="0">
                  <a:buNone/>
                </a:pPr>
                <a:r>
                  <a:rPr lang="en-US" altLang="zh-CN" sz="6500" b="1"/>
                  <a:t>    (1) Calculation of Future Value</a:t>
                </a:r>
              </a:p>
              <a:p>
                <a:pPr marL="0" indent="0">
                  <a:buNone/>
                </a:pPr>
                <a:r>
                  <a:rPr lang="en-US" altLang="zh-CN" sz="6500"/>
                  <a:t>         year 1 </a:t>
                </a:r>
              </a:p>
              <a:p>
                <a:pPr marL="0" indent="0">
                  <a:buNone/>
                </a:pPr>
                <a:r>
                  <a:rPr lang="en-US" altLang="zh-CN" sz="6500"/>
                  <a:t>            F=P+P ×i=P(1+i)</a:t>
                </a:r>
              </a:p>
              <a:p>
                <a:pPr marL="0" indent="0">
                  <a:buNone/>
                </a:pPr>
                <a:r>
                  <a:rPr lang="en-US" altLang="zh-CN" sz="6500"/>
                  <a:t>         year 2</a:t>
                </a:r>
              </a:p>
              <a:p>
                <a:pPr marL="0" indent="0">
                  <a:buNone/>
                </a:pPr>
                <a:r>
                  <a:rPr lang="en-US" altLang="zh-CN" sz="6500"/>
                  <a:t>            F= P(1+i)+P(1+i)i=P(1+i)(1+i)=P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6500"/>
              </a:p>
              <a:p>
                <a:pPr marL="0" indent="0">
                  <a:buNone/>
                </a:pPr>
                <a:r>
                  <a:rPr lang="en-US" altLang="zh-CN" sz="6500"/>
                  <a:t>         year 3</a:t>
                </a:r>
              </a:p>
              <a:p>
                <a:pPr marL="0" indent="0">
                  <a:buNone/>
                </a:pPr>
                <a:r>
                  <a:rPr lang="en-US" altLang="zh-CN" sz="6500"/>
                  <a:t>             F=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6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6500"/>
                  <a:t>+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6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6500"/>
                  <a:t>i=P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6500"/>
                  <a:t>(1+i)=P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6500"/>
              </a:p>
              <a:p>
                <a:pPr marL="0" indent="0">
                  <a:buNone/>
                </a:pPr>
                <a:r>
                  <a:rPr lang="en-US" altLang="zh-CN" sz="6500"/>
                  <a:t>         …</a:t>
                </a:r>
              </a:p>
              <a:p>
                <a:pPr marL="0" indent="0">
                  <a:buNone/>
                </a:pPr>
                <a:r>
                  <a:rPr lang="en-US" altLang="zh-CN" sz="6500"/>
                  <a:t>          year n</a:t>
                </a:r>
              </a:p>
              <a:p>
                <a:pPr marL="0" indent="0">
                  <a:buNone/>
                </a:pPr>
                <a:r>
                  <a:rPr lang="en-US" altLang="zh-CN" sz="6500"/>
                  <a:t>             F=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65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65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65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65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65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6500"/>
                  <a:t>+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65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6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65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6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6500"/>
                  <a:t>i=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65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6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65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65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6500"/>
                  <a:t>(</a:t>
                </a:r>
                <a14:m>
                  <m:oMath xmlns:m="http://schemas.openxmlformats.org/officeDocument/2006/math">
                    <m:r>
                      <a:rPr lang="en-US" altLang="zh-CN" sz="65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65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65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6500"/>
                  <a:t>) </a:t>
                </a:r>
              </a:p>
              <a:p>
                <a:pPr marL="0" indent="0">
                  <a:buNone/>
                </a:pPr>
                <a:r>
                  <a:rPr lang="en-US" altLang="zh-CN" sz="6500"/>
                  <a:t>               =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65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6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65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65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zh-CN" sz="6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6500"/>
                  <a:t>=P(F/P, i, n)</a:t>
                </a:r>
              </a:p>
              <a:p>
                <a:pPr marL="0" indent="0">
                  <a:buNone/>
                </a:pPr>
                <a:r>
                  <a:rPr lang="en-US" altLang="zh-CN" sz="6500"/>
                  <a:t>     </a:t>
                </a:r>
              </a:p>
              <a:p>
                <a:pPr marL="0" indent="0">
                  <a:buNone/>
                </a:pPr>
                <a:r>
                  <a:rPr lang="en-US" altLang="zh-CN" sz="6500" b="1"/>
                  <a:t>    (2) Calculation of Prensent Value</a:t>
                </a:r>
              </a:p>
              <a:p>
                <a:pPr marL="0" indent="0">
                  <a:buNone/>
                </a:pPr>
                <a:r>
                  <a:rPr lang="en-US" altLang="zh-CN" sz="6500" b="1"/>
                  <a:t>      </a:t>
                </a:r>
              </a:p>
              <a:p>
                <a:pPr marL="0" indent="0">
                  <a:buNone/>
                </a:pPr>
                <a:r>
                  <a:rPr lang="en-US" altLang="zh-CN" sz="8000"/>
                  <a:t>             P=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8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8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p>
                          <m:sSupPr>
                            <m:ctrlPr>
                              <a:rPr lang="en-US" altLang="zh-CN" sz="8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8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8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80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800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  <m:r>
                      <a:rPr lang="en-US" altLang="zh-CN" sz="8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8000"/>
                  <a:t> </a:t>
                </a:r>
                <a14:m>
                  <m:oMath xmlns:m="http://schemas.openxmlformats.org/officeDocument/2006/math"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8000"/>
                  <a:t>F(P/F, i, n)</a:t>
                </a:r>
              </a:p>
              <a:p>
                <a:pPr marL="0" indent="0">
                  <a:buNone/>
                </a:pPr>
                <a:r>
                  <a:rPr lang="en-US" altLang="zh-CN" sz="4650"/>
                  <a:t>            </a:t>
                </a:r>
                <a:endParaRPr lang="zh-CN" altLang="zh-CN" sz="4650"/>
              </a:p>
              <a:p>
                <a:pPr marL="0" indent="0">
                  <a:buNone/>
                </a:pPr>
                <a:endParaRPr lang="en-US" altLang="zh-CN" b="1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6778C3-234A-4D4F-946A-7EA069900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097" y="620688"/>
                <a:ext cx="7975798" cy="4752528"/>
              </a:xfrm>
              <a:blipFill>
                <a:blip r:embed="rId2"/>
                <a:stretch>
                  <a:fillRect l="-917"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12638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E63FD3E1-5E2A-44F4-9C5D-7E412EFF0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Concepts of Cash flow  </a:t>
            </a:r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6B34647C-2DBF-4189-8464-78C608EE98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</a:t>
            </a:r>
            <a:r>
              <a:rPr lang="en-US" altLang="zh-CN" b="1"/>
              <a:t>Cash flow </a:t>
            </a:r>
            <a:r>
              <a:rPr lang="en-US" altLang="zh-CN"/>
              <a:t>refers to the amount of cash expenditure and cash income increase caused by a project in investment decision-making. It includes cash inflow, cash outflow and net cash flow.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/>
              <a:t>  Cash inflow </a:t>
            </a:r>
            <a:r>
              <a:rPr lang="en-US" altLang="zh-CN"/>
              <a:t>refers to the increase of cash income caused by an investment project.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</a:t>
            </a:r>
            <a:r>
              <a:rPr lang="en-US" altLang="zh-CN" b="1"/>
              <a:t>Cash outflow </a:t>
            </a:r>
            <a:r>
              <a:rPr lang="en-US" altLang="zh-CN"/>
              <a:t>refers to the increase of cash expenditure caused by an investment project.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</a:t>
            </a:r>
            <a:r>
              <a:rPr lang="en-US" altLang="zh-CN" b="1"/>
              <a:t>Net cash flow </a:t>
            </a:r>
            <a:r>
              <a:rPr lang="en-US" altLang="zh-CN"/>
              <a:t>refers to the difference between cash inflow and cash outflow in a certain period.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8128278-837E-460C-8C4D-6BB22D0F3E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115888"/>
            <a:ext cx="7886700" cy="1325562"/>
          </a:xfrm>
        </p:spPr>
        <p:txBody>
          <a:bodyPr/>
          <a:lstStyle/>
          <a:p>
            <a:pPr defTabSz="809625" eaLnBrk="1" hangingPunct="1"/>
            <a:r>
              <a:rPr lang="en-US" altLang="zh-CN"/>
              <a:t>Quantitative Methods for Choosing Projects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FD3EF46-ED9A-4877-8C3C-05482A6711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052736"/>
            <a:ext cx="7886700" cy="4351337"/>
          </a:xfrm>
        </p:spPr>
        <p:txBody>
          <a:bodyPr/>
          <a:lstStyle/>
          <a:p>
            <a:pPr marL="906463" lvl="2" indent="-223838" defTabSz="809625" eaLnBrk="1" hangingPunct="1"/>
            <a:r>
              <a:rPr lang="en-US" altLang="zh-CN" sz="2000" b="1"/>
              <a:t>Net Present Value</a:t>
            </a:r>
            <a:r>
              <a:rPr lang="en-US" altLang="zh-CN" sz="2000"/>
              <a:t> (NPV): The present value of cash inflows can be compared to the present value of cash outflows.</a:t>
            </a:r>
          </a:p>
          <a:p>
            <a:pPr marL="682625" lvl="2" indent="0" defTabSz="809625" eaLnBrk="1" hangingPunct="1">
              <a:buNone/>
            </a:pPr>
            <a:r>
              <a:rPr lang="en-US" altLang="zh-CN" sz="2000"/>
              <a:t>    </a:t>
            </a:r>
          </a:p>
          <a:p>
            <a:pPr marL="682625" lvl="2" indent="0" defTabSz="809625" eaLnBrk="1" hangingPunct="1">
              <a:buNone/>
            </a:pPr>
            <a:r>
              <a:rPr lang="en-US" altLang="zh-CN" sz="2000"/>
              <a:t>      NPV = Present value of cash inflow – Present value of cash outflow</a:t>
            </a:r>
          </a:p>
          <a:p>
            <a:pPr lvl="2">
              <a:defRPr/>
            </a:pPr>
            <a:endParaRPr lang="en-US" altLang="zh-CN" sz="2000" b="1"/>
          </a:p>
          <a:p>
            <a:pPr lvl="2">
              <a:defRPr/>
            </a:pPr>
            <a:r>
              <a:rPr lang="en-US" altLang="zh-CN" sz="2000" b="1"/>
              <a:t>  </a:t>
            </a:r>
            <a:r>
              <a:rPr lang="en-US" altLang="zh-CN" sz="2000"/>
              <a:t>Expected cash inflows are discounted and compared to outlays.</a:t>
            </a:r>
            <a:endParaRPr lang="zh-CN" altLang="zh-CN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/>
              <a:t>            </a:t>
            </a:r>
            <a:r>
              <a:rPr lang="en-US" altLang="zh-CN" sz="2000"/>
              <a:t>(1)</a:t>
            </a:r>
            <a:r>
              <a:rPr lang="zh-CN" altLang="en-US" sz="2000"/>
              <a:t> </a:t>
            </a:r>
            <a:r>
              <a:rPr lang="en-US" altLang="zh-CN" sz="2000"/>
              <a:t> If there is a single expenditure at the beginning of the project (year 0), the original expenditure can be compared directly to the present value of the future expected cash flows. </a:t>
            </a:r>
            <a:endParaRPr lang="zh-CN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/>
              <a:t>                 </a:t>
            </a:r>
            <a:r>
              <a:rPr lang="en-US" altLang="zh-CN" sz="2000"/>
              <a:t>NPV=∑Nt(P/F,i,t) – C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/>
              <a:t>          </a:t>
            </a:r>
            <a:r>
              <a:rPr lang="en-US" altLang="zh-CN" sz="1600"/>
              <a:t>   </a:t>
            </a:r>
            <a:r>
              <a:rPr lang="en-US" altLang="zh-CN" sz="2000"/>
              <a:t>(2) If there are cash outflows for multiple periods (as is common with most development projects), those cash outflows would have to be discounted back to the current period.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/>
              <a:t>                          </a:t>
            </a:r>
          </a:p>
          <a:p>
            <a:pPr marL="682625" lvl="2" indent="0" defTabSz="809625" eaLnBrk="1" hangingPunct="1">
              <a:buNone/>
            </a:pPr>
            <a:r>
              <a:rPr lang="en-US" altLang="zh-CN" sz="2000"/>
              <a:t>        NPV=∑Nt(P/F,i,t) – ∑Ct(P/F,i,t) </a:t>
            </a:r>
          </a:p>
          <a:p>
            <a:pPr marL="682625" lvl="2" indent="0" defTabSz="809625" eaLnBrk="1" hangingPunct="1">
              <a:buNone/>
            </a:pPr>
            <a:endParaRPr lang="en-US" altLang="zh-CN" sz="2000"/>
          </a:p>
          <a:p>
            <a:pPr marL="346075" lvl="1" indent="0" defTabSz="809625" eaLnBrk="1" hangingPunct="1">
              <a:buFont typeface="Arial" panose="020B0604020202020204" pitchFamily="34" charset="0"/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9205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76DC685-98BD-4890-A915-E123E0204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1657350" y="1362075"/>
            <a:ext cx="5829300" cy="571500"/>
          </a:xfrm>
        </p:spPr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2EBC08F-B7DB-4636-BAED-8C071FF45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476672"/>
            <a:ext cx="7886700" cy="32639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/>
              <a:t>【Example】 Here are two investment projects A and B. See the table below for details. The project funds are obtained from bank loans with an annual interest rate of 10%. At the same time, both projects A and B can be used for four years. Find the net present value of the scheme. </a:t>
            </a:r>
            <a:endParaRPr lang="zh-CN" altLang="en-US" sz="200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AAE93B48-6381-48C6-8DD1-AF220EDCD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057231"/>
              </p:ext>
            </p:extLst>
          </p:nvPr>
        </p:nvGraphicFramePr>
        <p:xfrm>
          <a:off x="2070247" y="2711272"/>
          <a:ext cx="4699001" cy="3281361"/>
        </p:xfrm>
        <a:graphic>
          <a:graphicData uri="http://schemas.openxmlformats.org/drawingml/2006/table">
            <a:tbl>
              <a:tblPr/>
              <a:tblGrid>
                <a:gridCol w="1175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year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Point of Time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Project A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Project B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1994</a:t>
                      </a:r>
                    </a:p>
                  </a:txBody>
                  <a:tcPr marL="68574" marR="6857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-10000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-10000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1995</a:t>
                      </a:r>
                    </a:p>
                  </a:txBody>
                  <a:tcPr marL="68574" marR="6857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6000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2500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1996</a:t>
                      </a:r>
                    </a:p>
                  </a:txBody>
                  <a:tcPr marL="68574" marR="6857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5000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4000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1997</a:t>
                      </a:r>
                    </a:p>
                  </a:txBody>
                  <a:tcPr marL="68574" marR="6857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3000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4500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4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1998</a:t>
                      </a:r>
                    </a:p>
                  </a:txBody>
                  <a:tcPr marL="68574" marR="6857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3000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5500</a:t>
                      </a:r>
                    </a:p>
                  </a:txBody>
                  <a:tcPr marL="68574" marR="6857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2">
            <a:extLst>
              <a:ext uri="{FF2B5EF4-FFF2-40B4-BE49-F238E27FC236}">
                <a16:creationId xmlns:a16="http://schemas.microsoft.com/office/drawing/2014/main" id="{8E129249-9B05-4E4A-AE2C-E69BD760B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2276872"/>
            <a:ext cx="286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latin typeface="Arial" panose="020B0604020202020204" pitchFamily="34" charset="0"/>
              </a:rPr>
              <a:t>Cash Flow</a:t>
            </a:r>
            <a:endParaRPr kumimoji="1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13C42D1-B1D4-4265-8C86-ABBD20CFD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1657350" y="1362075"/>
            <a:ext cx="5829300" cy="571500"/>
          </a:xfrm>
        </p:spPr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2A22BCA-81EC-4FF9-8FCC-275CB1A35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0413" y="1430338"/>
            <a:ext cx="5829300" cy="4025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C7ADC6DD-7073-4E4F-A748-63CFE0825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575" y="2401888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00EE7A88-955B-4FF3-B117-D318289BC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575" y="2403475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2AE31CCD-D78E-4CEA-BB1B-8D82B0EB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2457450"/>
            <a:ext cx="161925" cy="16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/>
              <a:t>0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4A78452A-9466-46DC-B275-9A5E16E4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2457450"/>
            <a:ext cx="161925" cy="16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/>
              <a:t>1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96B4ADD1-7F16-4985-B8C6-9F0B7FB39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2457450"/>
            <a:ext cx="161925" cy="16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/>
              <a:t>2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50CDF8FA-F5B7-461D-BEE3-747F9971F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2457450"/>
            <a:ext cx="161925" cy="16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/>
              <a:t>3</a:t>
            </a: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6693654C-AF03-42DB-B129-0F83B5815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2457450"/>
            <a:ext cx="161925" cy="16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/>
              <a:t>4</a:t>
            </a:r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CB6E1DC8-5D91-4BD2-A4E7-8C426E70E6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8738" y="197008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ACCBCF61-D9E2-42AD-BCF4-6A7D348E3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4050" y="2025650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AAE7163C-F93F-4DBB-B39E-34A86831D2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7775" y="2078038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2" name="Line 14">
            <a:extLst>
              <a:ext uri="{FF2B5EF4-FFF2-40B4-BE49-F238E27FC236}">
                <a16:creationId xmlns:a16="http://schemas.microsoft.com/office/drawing/2014/main" id="{3E77C303-22B3-4109-BC57-6B5F10331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9113" y="2078038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D103895E-053F-4B8C-898F-AB739414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3159125"/>
            <a:ext cx="539750" cy="1619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350">
                <a:latin typeface="Tahoma" panose="020B0604030504040204" pitchFamily="34" charset="0"/>
              </a:rPr>
              <a:t>10000</a:t>
            </a:r>
          </a:p>
        </p:txBody>
      </p:sp>
      <p:sp>
        <p:nvSpPr>
          <p:cNvPr id="13328" name="Rectangle 16">
            <a:extLst>
              <a:ext uri="{FF2B5EF4-FFF2-40B4-BE49-F238E27FC236}">
                <a16:creationId xmlns:a16="http://schemas.microsoft.com/office/drawing/2014/main" id="{F3D5ADDB-0A78-4121-A33E-A9D88A49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754188"/>
            <a:ext cx="541338" cy="1619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350">
                <a:latin typeface="Tahoma" panose="020B0604030504040204" pitchFamily="34" charset="0"/>
              </a:rPr>
              <a:t>6000</a:t>
            </a:r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9B40AE29-69D3-4D28-8F85-5107AC49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1754188"/>
            <a:ext cx="539750" cy="1619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350">
                <a:latin typeface="Tahoma" panose="020B0604030504040204" pitchFamily="34" charset="0"/>
              </a:rPr>
              <a:t>5000</a:t>
            </a:r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794E22A8-71D7-4DA3-8FDB-702D7E22B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1754188"/>
            <a:ext cx="541338" cy="1619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350">
                <a:latin typeface="Tahoma" panose="020B0604030504040204" pitchFamily="34" charset="0"/>
              </a:rPr>
              <a:t>3000</a:t>
            </a:r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E0463DFC-0CC1-485D-AB58-3A19441BA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1754188"/>
            <a:ext cx="541338" cy="1619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350">
                <a:latin typeface="Tahoma" panose="020B0604030504040204" pitchFamily="34" charset="0"/>
              </a:rPr>
              <a:t>3000</a:t>
            </a:r>
          </a:p>
        </p:txBody>
      </p:sp>
      <p:sp>
        <p:nvSpPr>
          <p:cNvPr id="13332" name="Rectangle 20">
            <a:extLst>
              <a:ext uri="{FF2B5EF4-FFF2-40B4-BE49-F238E27FC236}">
                <a16:creationId xmlns:a16="http://schemas.microsoft.com/office/drawing/2014/main" id="{7DAB891C-653E-4013-A45F-BF2CB6A42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943225"/>
            <a:ext cx="917575" cy="269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350">
                <a:latin typeface="Tahoma" panose="020B0604030504040204" pitchFamily="34" charset="0"/>
              </a:rPr>
              <a:t>(i=10%)</a:t>
            </a:r>
          </a:p>
        </p:txBody>
      </p:sp>
      <p:sp>
        <p:nvSpPr>
          <p:cNvPr id="22549" name="Rectangle 21">
            <a:extLst>
              <a:ext uri="{FF2B5EF4-FFF2-40B4-BE49-F238E27FC236}">
                <a16:creationId xmlns:a16="http://schemas.microsoft.com/office/drawing/2014/main" id="{F52D1794-A2F0-4853-AAD2-B17138E5B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590925"/>
            <a:ext cx="156845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 b="1"/>
              <a:t>Project A</a:t>
            </a:r>
            <a:r>
              <a:rPr lang="zh-CN" altLang="en-US" sz="1500" b="1"/>
              <a:t>  </a:t>
            </a:r>
            <a:r>
              <a:rPr lang="en-US" altLang="zh-CN" sz="1500" b="1"/>
              <a:t>cash flow</a:t>
            </a:r>
            <a:endParaRPr lang="zh-CN" altLang="en-US" sz="1500" b="1"/>
          </a:p>
        </p:txBody>
      </p:sp>
      <p:sp>
        <p:nvSpPr>
          <p:cNvPr id="22550" name="Line 22">
            <a:extLst>
              <a:ext uri="{FF2B5EF4-FFF2-40B4-BE49-F238E27FC236}">
                <a16:creationId xmlns:a16="http://schemas.microsoft.com/office/drawing/2014/main" id="{4F4BFDCE-167C-48C0-AFFC-EC3548A86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575" y="4564063"/>
            <a:ext cx="221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1" name="Line 23">
            <a:extLst>
              <a:ext uri="{FF2B5EF4-FFF2-40B4-BE49-F238E27FC236}">
                <a16:creationId xmlns:a16="http://schemas.microsoft.com/office/drawing/2014/main" id="{7675DC04-17E3-4DA2-8893-87E124226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575" y="4564063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2" name="Rectangle 24">
            <a:extLst>
              <a:ext uri="{FF2B5EF4-FFF2-40B4-BE49-F238E27FC236}">
                <a16:creationId xmlns:a16="http://schemas.microsoft.com/office/drawing/2014/main" id="{BADEB9DB-DAD9-49DF-94C8-2288CB7C7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4618038"/>
            <a:ext cx="1619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/>
              <a:t>0</a:t>
            </a:r>
          </a:p>
        </p:txBody>
      </p:sp>
      <p:sp>
        <p:nvSpPr>
          <p:cNvPr id="22553" name="Line 25">
            <a:extLst>
              <a:ext uri="{FF2B5EF4-FFF2-40B4-BE49-F238E27FC236}">
                <a16:creationId xmlns:a16="http://schemas.microsoft.com/office/drawing/2014/main" id="{D48AB6C0-56BD-430F-B66D-64A8350ED6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4346575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4" name="Line 26">
            <a:extLst>
              <a:ext uri="{FF2B5EF4-FFF2-40B4-BE49-F238E27FC236}">
                <a16:creationId xmlns:a16="http://schemas.microsoft.com/office/drawing/2014/main" id="{E73DC253-53A9-4D53-8D27-09718B4295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4050" y="4238625"/>
            <a:ext cx="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5" name="Line 27">
            <a:extLst>
              <a:ext uri="{FF2B5EF4-FFF2-40B4-BE49-F238E27FC236}">
                <a16:creationId xmlns:a16="http://schemas.microsoft.com/office/drawing/2014/main" id="{BFCC19B8-9979-4F01-AC4D-BE5AAADFE9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4184650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6" name="Line 28">
            <a:extLst>
              <a:ext uri="{FF2B5EF4-FFF2-40B4-BE49-F238E27FC236}">
                <a16:creationId xmlns:a16="http://schemas.microsoft.com/office/drawing/2014/main" id="{B6ED50D2-B024-49F4-A9F4-E0C1CB9BA6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3550" y="41322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7" name="Rectangle 29">
            <a:extLst>
              <a:ext uri="{FF2B5EF4-FFF2-40B4-BE49-F238E27FC236}">
                <a16:creationId xmlns:a16="http://schemas.microsoft.com/office/drawing/2014/main" id="{660A98D1-3977-4D9D-804A-9B25C2CB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4618038"/>
            <a:ext cx="1619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/>
              <a:t>1</a:t>
            </a:r>
          </a:p>
        </p:txBody>
      </p:sp>
      <p:sp>
        <p:nvSpPr>
          <p:cNvPr id="22558" name="Rectangle 30">
            <a:extLst>
              <a:ext uri="{FF2B5EF4-FFF2-40B4-BE49-F238E27FC236}">
                <a16:creationId xmlns:a16="http://schemas.microsoft.com/office/drawing/2014/main" id="{329327C2-28A7-41F1-BB8E-2A3BBEC4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4618038"/>
            <a:ext cx="1619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/>
              <a:t>2</a:t>
            </a:r>
          </a:p>
        </p:txBody>
      </p:sp>
      <p:sp>
        <p:nvSpPr>
          <p:cNvPr id="22559" name="Rectangle 31">
            <a:extLst>
              <a:ext uri="{FF2B5EF4-FFF2-40B4-BE49-F238E27FC236}">
                <a16:creationId xmlns:a16="http://schemas.microsoft.com/office/drawing/2014/main" id="{985B0610-1849-411B-AC41-3F3DBCED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618038"/>
            <a:ext cx="1619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/>
              <a:t>3</a:t>
            </a:r>
          </a:p>
        </p:txBody>
      </p:sp>
      <p:sp>
        <p:nvSpPr>
          <p:cNvPr id="22560" name="Rectangle 32">
            <a:extLst>
              <a:ext uri="{FF2B5EF4-FFF2-40B4-BE49-F238E27FC236}">
                <a16:creationId xmlns:a16="http://schemas.microsoft.com/office/drawing/2014/main" id="{F8C2DE60-EC96-4BEF-A0C5-06D4AEA99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4618038"/>
            <a:ext cx="1619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/>
              <a:t>4</a:t>
            </a:r>
          </a:p>
        </p:txBody>
      </p:sp>
      <p:sp>
        <p:nvSpPr>
          <p:cNvPr id="13345" name="Rectangle 33">
            <a:extLst>
              <a:ext uri="{FF2B5EF4-FFF2-40B4-BE49-F238E27FC236}">
                <a16:creationId xmlns:a16="http://schemas.microsoft.com/office/drawing/2014/main" id="{A1AEEF78-668D-4C46-BCB3-75AC16480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4022725"/>
            <a:ext cx="539750" cy="1619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350">
                <a:latin typeface="Tahoma" panose="020B0604030504040204" pitchFamily="34" charset="0"/>
              </a:rPr>
              <a:t>2500</a:t>
            </a:r>
          </a:p>
        </p:txBody>
      </p:sp>
      <p:sp>
        <p:nvSpPr>
          <p:cNvPr id="13346" name="Rectangle 34">
            <a:extLst>
              <a:ext uri="{FF2B5EF4-FFF2-40B4-BE49-F238E27FC236}">
                <a16:creationId xmlns:a16="http://schemas.microsoft.com/office/drawing/2014/main" id="{45CCBB47-04E6-41ED-9C5A-7CD11C08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4022725"/>
            <a:ext cx="539750" cy="1619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350">
                <a:latin typeface="Tahoma" panose="020B0604030504040204" pitchFamily="34" charset="0"/>
              </a:rPr>
              <a:t>4000</a:t>
            </a:r>
          </a:p>
        </p:txBody>
      </p:sp>
      <p:sp>
        <p:nvSpPr>
          <p:cNvPr id="13347" name="Rectangle 35">
            <a:extLst>
              <a:ext uri="{FF2B5EF4-FFF2-40B4-BE49-F238E27FC236}">
                <a16:creationId xmlns:a16="http://schemas.microsoft.com/office/drawing/2014/main" id="{109D0F7D-0596-4162-B1FA-D1A7C8DD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4022725"/>
            <a:ext cx="541338" cy="1619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350">
                <a:latin typeface="Tahoma" panose="020B0604030504040204" pitchFamily="34" charset="0"/>
              </a:rPr>
              <a:t>4500</a:t>
            </a:r>
          </a:p>
        </p:txBody>
      </p:sp>
      <p:sp>
        <p:nvSpPr>
          <p:cNvPr id="13348" name="Rectangle 36">
            <a:extLst>
              <a:ext uri="{FF2B5EF4-FFF2-40B4-BE49-F238E27FC236}">
                <a16:creationId xmlns:a16="http://schemas.microsoft.com/office/drawing/2014/main" id="{C7F8725F-AC70-4AB0-9FF7-A3EE5E5A9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3914775"/>
            <a:ext cx="539750" cy="1619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350">
                <a:latin typeface="Tahoma" panose="020B0604030504040204" pitchFamily="34" charset="0"/>
              </a:rPr>
              <a:t>5500</a:t>
            </a:r>
          </a:p>
        </p:txBody>
      </p:sp>
      <p:sp>
        <p:nvSpPr>
          <p:cNvPr id="13349" name="Rectangle 37">
            <a:extLst>
              <a:ext uri="{FF2B5EF4-FFF2-40B4-BE49-F238E27FC236}">
                <a16:creationId xmlns:a16="http://schemas.microsoft.com/office/drawing/2014/main" id="{D1F75968-3372-4FEA-9458-60969364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5211763"/>
            <a:ext cx="541337" cy="1619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350">
                <a:latin typeface="Tahoma" panose="020B0604030504040204" pitchFamily="34" charset="0"/>
              </a:rPr>
              <a:t>10000</a:t>
            </a:r>
          </a:p>
        </p:txBody>
      </p:sp>
      <p:sp>
        <p:nvSpPr>
          <p:cNvPr id="13350" name="Rectangle 38">
            <a:extLst>
              <a:ext uri="{FF2B5EF4-FFF2-40B4-BE49-F238E27FC236}">
                <a16:creationId xmlns:a16="http://schemas.microsoft.com/office/drawing/2014/main" id="{BA1B4835-1AFC-4C97-8CD4-006D42A68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4941888"/>
            <a:ext cx="917575" cy="269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350">
                <a:latin typeface="Tahoma" panose="020B0604030504040204" pitchFamily="34" charset="0"/>
              </a:rPr>
              <a:t>(i=10%)</a:t>
            </a:r>
          </a:p>
        </p:txBody>
      </p:sp>
      <p:sp>
        <p:nvSpPr>
          <p:cNvPr id="22567" name="Rectangle 39">
            <a:extLst>
              <a:ext uri="{FF2B5EF4-FFF2-40B4-BE49-F238E27FC236}">
                <a16:creationId xmlns:a16="http://schemas.microsoft.com/office/drawing/2014/main" id="{93D3939A-364E-4132-A649-06AADF897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5535613"/>
            <a:ext cx="15684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500" b="1"/>
              <a:t>Project B</a:t>
            </a:r>
            <a:r>
              <a:rPr lang="zh-CN" altLang="en-US" sz="1500" b="1"/>
              <a:t>  </a:t>
            </a:r>
            <a:r>
              <a:rPr lang="en-US" altLang="zh-CN" sz="1500" b="1"/>
              <a:t>cash flow</a:t>
            </a:r>
            <a:endParaRPr lang="zh-CN" altLang="en-US" sz="1500" b="1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D385D49-3299-4017-A443-0FF39EA53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1657350" y="1144588"/>
            <a:ext cx="5829300" cy="571500"/>
          </a:xfrm>
        </p:spPr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C3335E7-7882-4EAC-AFCD-75F082A56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3186" y="476672"/>
            <a:ext cx="6243464" cy="482659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b="1"/>
              <a:t>Answer: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/>
              <a:t>NPV of Project A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=-10000+6000×(P/F,10%,1)+5000×(P/F,10%,2)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+3000×(P/F,10%,3)+3000×(P/F,10%,4)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=-10000+6000×0.909+5000×0.826+3000×0.751+3000×0.683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/>
              <a:t>=-10000+5454+4130+2253+2049=3886</a:t>
            </a:r>
            <a:endParaRPr lang="en-US" altLang="zh-CN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/>
              <a:t>NPV of Project B=2714</a:t>
            </a:r>
            <a:endParaRPr lang="en-US" altLang="zh-CN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/>
              <a:t>So, chose Project A.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 </a:t>
            </a:r>
            <a:endParaRPr lang="zh-CN" altLang="en-US" sz="22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15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15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675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75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75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750" dirty="0"/>
              <a:t>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75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750" dirty="0"/>
              <a:t>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75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750" dirty="0"/>
              <a:t>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75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750" dirty="0"/>
              <a:t>       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8128278-837E-460C-8C4D-6BB22D0F3E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115888"/>
            <a:ext cx="7886700" cy="1325562"/>
          </a:xfrm>
        </p:spPr>
        <p:txBody>
          <a:bodyPr/>
          <a:lstStyle/>
          <a:p>
            <a:pPr defTabSz="809625" eaLnBrk="1" hangingPunct="1"/>
            <a:r>
              <a:rPr lang="en-US" altLang="zh-CN"/>
              <a:t>Quantitative Methods for Choosing Projects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FD3EF46-ED9A-4877-8C3C-05482A6711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052736"/>
            <a:ext cx="7886700" cy="4351337"/>
          </a:xfrm>
        </p:spPr>
        <p:txBody>
          <a:bodyPr/>
          <a:lstStyle/>
          <a:p>
            <a:pPr marL="906463" lvl="2" indent="-223838" defTabSz="809625" eaLnBrk="1" hangingPunct="1"/>
            <a:r>
              <a:rPr lang="en-US" altLang="zh-CN" sz="2000" b="1"/>
              <a:t>Internal Rate of Return</a:t>
            </a:r>
            <a:r>
              <a:rPr lang="en-US" altLang="zh-CN" sz="2000"/>
              <a:t> (IRR): The discount rate that makes the net present value of investment zero.</a:t>
            </a:r>
          </a:p>
          <a:p>
            <a:pPr marL="1255713" lvl="3" indent="-234950" defTabSz="809625" eaLnBrk="1" hangingPunct="1"/>
            <a:r>
              <a:rPr lang="en-US" altLang="zh-CN" sz="2000"/>
              <a:t>Calculators and computers perform by trial and error.</a:t>
            </a:r>
          </a:p>
          <a:p>
            <a:pPr marL="1255713" lvl="3" indent="-234950" defTabSz="809625" eaLnBrk="1" hangingPunct="1"/>
            <a:r>
              <a:rPr lang="en-US" altLang="zh-CN" sz="2000"/>
              <a:t>Potential for multiple IRR if cash flows vary</a:t>
            </a:r>
          </a:p>
          <a:p>
            <a:pPr marL="346075" lvl="1" indent="0" defTabSz="809625" eaLnBrk="1" hangingPunct="1">
              <a:buFont typeface="Arial" panose="020B0604020202020204" pitchFamily="34" charset="0"/>
              <a:buNone/>
            </a:pPr>
            <a:endParaRPr lang="en-US" altLang="zh-CN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D237EE-F65B-4B6E-9B2B-9E3CB77440B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098602"/>
                <a:ext cx="6766520" cy="1584176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/>
                  <a:t>     </a:t>
                </a:r>
                <a:endParaRPr lang="zh-CN" altLang="en-US" sz="280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/>
                  <a:t>          </a:t>
                </a:r>
                <a:endParaRPr lang="en-US" altLang="zh-CN" sz="280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80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/>
                  <a:t>               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/>
                  <a:t>             </a:t>
                </a:r>
                <a:r>
                  <a:rPr lang="en-US" altLang="zh-CN" sz="2400"/>
                  <a:t>NPV(i0)=∑Nt(P/F,i0,t)=0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zh-CN" altLang="en-US" sz="240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2800"/>
                  <a:t> </a:t>
                </a:r>
                <a:endParaRPr lang="zh-CN" altLang="en-US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400"/>
                  <a:t>             </a:t>
                </a:r>
                <a:r>
                  <a:rPr lang="en-US" altLang="zh-CN" sz="2400"/>
                  <a:t>i</a:t>
                </a:r>
                <a:r>
                  <a:rPr lang="en-US" altLang="zh-CN" sz="1100"/>
                  <a:t>0</a:t>
                </a:r>
                <a:r>
                  <a:rPr lang="en-US" altLang="zh-CN" sz="2400"/>
                  <a:t>=i</a:t>
                </a:r>
                <a:r>
                  <a:rPr lang="en-US" altLang="zh-CN" sz="1100"/>
                  <a:t>1</a:t>
                </a:r>
                <a:r>
                  <a:rPr lang="en-US" altLang="zh-CN" sz="240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/>
                          <m:t>NPV</m:t>
                        </m:r>
                        <m:r>
                          <m:rPr>
                            <m:nor/>
                          </m:rPr>
                          <a:rPr lang="en-US" altLang="zh-CN" sz="240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/>
                          <m:t>i</m:t>
                        </m:r>
                        <m:r>
                          <m:rPr>
                            <m:nor/>
                          </m:rPr>
                          <a:rPr lang="en-US" altLang="zh-CN" sz="1100"/>
                          <m:t>1</m:t>
                        </m:r>
                        <m:r>
                          <m:rPr>
                            <m:nor/>
                          </m:rPr>
                          <a:rPr lang="en-US" altLang="zh-CN" sz="2400"/>
                          <m:t>)</m:t>
                        </m:r>
                        <m:r>
                          <m:rPr>
                            <m:nor/>
                          </m:rPr>
                          <a:rPr lang="en-US" altLang="zh-CN" sz="110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/>
                          <m:t>NPV</m:t>
                        </m:r>
                        <m:r>
                          <m:rPr>
                            <m:nor/>
                          </m:rPr>
                          <a:rPr lang="en-US" altLang="zh-CN" sz="240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/>
                          <m:t>i</m:t>
                        </m:r>
                        <m:r>
                          <m:rPr>
                            <m:nor/>
                          </m:rPr>
                          <a:rPr lang="en-US" altLang="zh-CN" sz="1100"/>
                          <m:t>1</m:t>
                        </m:r>
                        <m:r>
                          <m:rPr>
                            <m:nor/>
                          </m:rPr>
                          <a:rPr lang="en-US" altLang="zh-CN" sz="2400"/>
                          <m:t>)+ </m:t>
                        </m:r>
                        <m:r>
                          <m:rPr>
                            <m:nor/>
                          </m:rPr>
                          <a:rPr lang="en-US" altLang="zh-CN" sz="2400" b="0" i="0" smtClean="0"/>
                          <m:t>|</m:t>
                        </m:r>
                        <m:r>
                          <m:rPr>
                            <m:nor/>
                          </m:rPr>
                          <a:rPr lang="en-US" altLang="zh-CN" sz="2400"/>
                          <m:t>NPV</m:t>
                        </m:r>
                        <m:r>
                          <m:rPr>
                            <m:nor/>
                          </m:rPr>
                          <a:rPr lang="en-US" altLang="zh-CN" sz="240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/>
                          <m:t>i</m:t>
                        </m:r>
                        <m:r>
                          <m:rPr>
                            <m:nor/>
                          </m:rPr>
                          <a:rPr lang="en-US" altLang="zh-CN" sz="1100"/>
                          <m:t>2</m:t>
                        </m:r>
                        <m:r>
                          <m:rPr>
                            <m:nor/>
                          </m:rPr>
                          <a:rPr lang="en-US" altLang="zh-CN" sz="2400"/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b="0" i="0" smtClean="0"/>
                          <m:t>|</m:t>
                        </m:r>
                        <m:r>
                          <m:rPr>
                            <m:nor/>
                          </m:rPr>
                          <a:rPr lang="en-US" altLang="zh-CN" sz="110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/>
                          <m:t>  </m:t>
                        </m:r>
                      </m:den>
                    </m:f>
                  </m:oMath>
                </a14:m>
                <a:r>
                  <a:rPr lang="en-US" altLang="zh-CN" sz="2400"/>
                  <a:t> (i</a:t>
                </a:r>
                <a:r>
                  <a:rPr lang="en-US" altLang="zh-CN" sz="1100"/>
                  <a:t>2</a:t>
                </a:r>
                <a:r>
                  <a:rPr lang="en-US" altLang="zh-CN" sz="2400"/>
                  <a:t>-i</a:t>
                </a:r>
                <a:r>
                  <a:rPr lang="en-US" altLang="zh-CN" sz="1100"/>
                  <a:t>1</a:t>
                </a:r>
                <a:r>
                  <a:rPr lang="en-US" altLang="zh-CN" sz="2400"/>
                  <a:t>)</a:t>
                </a:r>
                <a:endParaRPr lang="en-US" altLang="zh-CN" sz="110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2400"/>
                  <a:t> </a:t>
                </a:r>
                <a:endParaRPr lang="zh-CN" altLang="en-US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/>
                  <a:t>      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zh-CN" altLang="en-US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/>
                  <a:t>                 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zh-CN" altLang="en-US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/>
                  <a:t>       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zh-CN" altLang="en-US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/>
                  <a:t>    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D237EE-F65B-4B6E-9B2B-9E3CB7744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098602"/>
                <a:ext cx="6766520" cy="1584176"/>
              </a:xfrm>
              <a:prstGeom prst="rect">
                <a:avLst/>
              </a:prstGeom>
              <a:blipFill>
                <a:blip r:embed="rId3"/>
                <a:stretch>
                  <a:fillRect b="-14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28D5A5A-EE8A-49DC-842E-0D1915016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685800" y="384175"/>
            <a:ext cx="7772400" cy="762000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BD69A37-8469-4C75-AEC3-B5118C0FE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92150"/>
            <a:ext cx="7772400" cy="540385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7642FD05-5C84-4570-A5F7-6BAC4E0D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4438" y="1557338"/>
            <a:ext cx="0" cy="295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96778759-5D7C-472F-8531-17C731BF2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2997200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CD5553A-EBB3-47DB-88AB-357D8982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341438"/>
            <a:ext cx="5762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>
                <a:latin typeface="Arial" panose="020B0604020202020204" pitchFamily="34" charset="0"/>
              </a:rPr>
              <a:t>NPV</a:t>
            </a:r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0A779D13-5758-4E17-B2DF-741E5D530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2050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6" name="Freeform 8">
            <a:extLst>
              <a:ext uri="{FF2B5EF4-FFF2-40B4-BE49-F238E27FC236}">
                <a16:creationId xmlns:a16="http://schemas.microsoft.com/office/drawing/2014/main" id="{4415C1E7-8571-495F-8731-32E7E0A01B42}"/>
              </a:ext>
            </a:extLst>
          </p:cNvPr>
          <p:cNvSpPr>
            <a:spLocks/>
          </p:cNvSpPr>
          <p:nvPr/>
        </p:nvSpPr>
        <p:spPr bwMode="auto">
          <a:xfrm>
            <a:off x="3059113" y="2205038"/>
            <a:ext cx="1512887" cy="1476375"/>
          </a:xfrm>
          <a:custGeom>
            <a:avLst/>
            <a:gdLst>
              <a:gd name="T0" fmla="*/ 0 w 953"/>
              <a:gd name="T1" fmla="*/ 0 h 930"/>
              <a:gd name="T2" fmla="*/ 914815623 w 953"/>
              <a:gd name="T3" fmla="*/ 1257558763 h 930"/>
              <a:gd name="T4" fmla="*/ 2147483646 w 953"/>
              <a:gd name="T5" fmla="*/ 2147483646 h 930"/>
              <a:gd name="T6" fmla="*/ 2147483646 w 953"/>
              <a:gd name="T7" fmla="*/ 2147483646 h 9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3" h="930">
                <a:moveTo>
                  <a:pt x="0" y="0"/>
                </a:moveTo>
                <a:cubicBezTo>
                  <a:pt x="109" y="177"/>
                  <a:pt x="219" y="355"/>
                  <a:pt x="363" y="499"/>
                </a:cubicBezTo>
                <a:cubicBezTo>
                  <a:pt x="507" y="643"/>
                  <a:pt x="771" y="794"/>
                  <a:pt x="862" y="862"/>
                </a:cubicBezTo>
                <a:cubicBezTo>
                  <a:pt x="953" y="930"/>
                  <a:pt x="930" y="918"/>
                  <a:pt x="908" y="90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89D9E826-FE36-4C88-B34F-5D0DC8F500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29972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78725639-48DB-4346-9363-01B2B3E6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773238"/>
            <a:ext cx="11525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>
                <a:latin typeface="Arial" panose="020B0604020202020204" pitchFamily="34" charset="0"/>
              </a:rPr>
              <a:t>NPV(i</a:t>
            </a:r>
            <a:r>
              <a:rPr kumimoji="1" lang="en-US" altLang="zh-CN" sz="1200">
                <a:latin typeface="Arial" panose="020B0604020202020204" pitchFamily="34" charset="0"/>
              </a:rPr>
              <a:t>1</a:t>
            </a:r>
            <a:r>
              <a:rPr kumimoji="1" lang="en-US" altLang="zh-CN" sz="2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7393EBC1-26AC-42D3-8586-E0615ACFD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789363"/>
            <a:ext cx="10795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>
                <a:latin typeface="Arial" panose="020B0604020202020204" pitchFamily="34" charset="0"/>
              </a:rPr>
              <a:t>NPV(i</a:t>
            </a:r>
            <a:r>
              <a:rPr kumimoji="1" lang="en-US" altLang="zh-CN" sz="1200">
                <a:latin typeface="Arial" panose="020B0604020202020204" pitchFamily="34" charset="0"/>
              </a:rPr>
              <a:t>2</a:t>
            </a:r>
            <a:r>
              <a:rPr kumimoji="1" lang="en-US" altLang="zh-CN" sz="2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C5DBCC81-647C-48E0-9583-1C516F38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68638"/>
            <a:ext cx="2159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>
                <a:latin typeface="Arial" panose="020B0604020202020204" pitchFamily="34" charset="0"/>
              </a:rPr>
              <a:t>i</a:t>
            </a:r>
            <a:r>
              <a:rPr kumimoji="1" lang="en-US" altLang="zh-CN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61" name="Rectangle 13">
            <a:extLst>
              <a:ext uri="{FF2B5EF4-FFF2-40B4-BE49-F238E27FC236}">
                <a16:creationId xmlns:a16="http://schemas.microsoft.com/office/drawing/2014/main" id="{D488E74F-86C2-4AF2-AA58-01C748256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068638"/>
            <a:ext cx="2159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>
                <a:latin typeface="Arial" panose="020B0604020202020204" pitchFamily="34" charset="0"/>
              </a:rPr>
              <a:t>i</a:t>
            </a:r>
            <a:r>
              <a:rPr kumimoji="1" lang="en-US" altLang="zh-CN" sz="12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662" name="Rectangle 14">
            <a:extLst>
              <a:ext uri="{FF2B5EF4-FFF2-40B4-BE49-F238E27FC236}">
                <a16:creationId xmlns:a16="http://schemas.microsoft.com/office/drawing/2014/main" id="{E938C2F8-4392-4829-A5D7-5F6B836B2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068638"/>
            <a:ext cx="2159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>
                <a:latin typeface="Arial" panose="020B0604020202020204" pitchFamily="34" charset="0"/>
              </a:rPr>
              <a:t>i</a:t>
            </a:r>
            <a:r>
              <a:rPr kumimoji="1" lang="en-US" altLang="zh-CN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663" name="Rectangle 15">
            <a:extLst>
              <a:ext uri="{FF2B5EF4-FFF2-40B4-BE49-F238E27FC236}">
                <a16:creationId xmlns:a16="http://schemas.microsoft.com/office/drawing/2014/main" id="{77FB132B-37C3-4CD4-913C-B8E2A326E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141663"/>
            <a:ext cx="2159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>
                <a:latin typeface="Arial" panose="020B0604020202020204" pitchFamily="34" charset="0"/>
              </a:rPr>
              <a:t>i(%)</a:t>
            </a:r>
            <a:endParaRPr kumimoji="1" lang="en-US" altLang="zh-CN" sz="1200">
              <a:latin typeface="Arial" panose="020B0604020202020204" pitchFamily="34" charset="0"/>
            </a:endParaRPr>
          </a:p>
        </p:txBody>
      </p:sp>
      <p:sp>
        <p:nvSpPr>
          <p:cNvPr id="27664" name="Rectangle 16">
            <a:extLst>
              <a:ext uri="{FF2B5EF4-FFF2-40B4-BE49-F238E27FC236}">
                <a16:creationId xmlns:a16="http://schemas.microsoft.com/office/drawing/2014/main" id="{1020EFF0-FA67-4ACF-99BF-54D393BBE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997200"/>
            <a:ext cx="2159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>
                <a:latin typeface="Arial" panose="020B0604020202020204" pitchFamily="34" charset="0"/>
              </a:rPr>
              <a:t>0</a:t>
            </a:r>
            <a:endParaRPr kumimoji="1" lang="en-US" altLang="zh-CN" sz="1200">
              <a:latin typeface="Arial" panose="020B0604020202020204" pitchFamily="34" charset="0"/>
            </a:endParaRPr>
          </a:p>
        </p:txBody>
      </p:sp>
      <p:sp>
        <p:nvSpPr>
          <p:cNvPr id="27665" name="Rectangle 17">
            <a:extLst>
              <a:ext uri="{FF2B5EF4-FFF2-40B4-BE49-F238E27FC236}">
                <a16:creationId xmlns:a16="http://schemas.microsoft.com/office/drawing/2014/main" id="{DF01AC08-6BF7-43B9-BC5A-09668055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013325"/>
            <a:ext cx="45354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>
                <a:latin typeface="Arial" panose="020B0604020202020204" pitchFamily="34" charset="0"/>
              </a:rPr>
              <a:t>　 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EC464B2-72BA-4E77-8958-A7F946FD1E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296863"/>
            <a:ext cx="7886700" cy="1325562"/>
          </a:xfrm>
        </p:spPr>
        <p:txBody>
          <a:bodyPr/>
          <a:lstStyle/>
          <a:p>
            <a:pPr defTabSz="809625" eaLnBrk="1" hangingPunct="1"/>
            <a:r>
              <a:rPr lang="en-US" altLang="zh-CN"/>
              <a:t>Quantitative Methods for Choosing Projects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42C7307-CC78-4350-85E9-6E22B3A858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412776"/>
            <a:ext cx="7886700" cy="4351338"/>
          </a:xfrm>
        </p:spPr>
        <p:txBody>
          <a:bodyPr/>
          <a:lstStyle/>
          <a:p>
            <a:pPr marL="568325" lvl="1" indent="-220663" defTabSz="809625" eaLnBrk="1" hangingPunct="1"/>
            <a:r>
              <a:rPr lang="en-US" altLang="zh-CN" sz="2400" b="1"/>
              <a:t>Strengths and Weaknesses of DCF Methods:</a:t>
            </a:r>
          </a:p>
          <a:p>
            <a:pPr marL="906463" lvl="2" indent="-223838" defTabSz="809625" eaLnBrk="1" hangingPunct="1"/>
            <a:r>
              <a:rPr lang="en-US" altLang="zh-CN" sz="2400"/>
              <a:t>Strengths</a:t>
            </a:r>
          </a:p>
          <a:p>
            <a:pPr marL="1255713" lvl="3" indent="-234950" defTabSz="809625" eaLnBrk="1" hangingPunct="1"/>
            <a:r>
              <a:rPr lang="en-US" altLang="zh-CN" sz="2400"/>
              <a:t>Provide concrete financial estimates</a:t>
            </a:r>
          </a:p>
          <a:p>
            <a:pPr marL="1255713" lvl="3" indent="-234950" defTabSz="809625" eaLnBrk="1" hangingPunct="1"/>
            <a:r>
              <a:rPr lang="en-US" altLang="zh-CN" sz="2400"/>
              <a:t>Explicitly consider timing of investment and time value of money</a:t>
            </a:r>
          </a:p>
          <a:p>
            <a:pPr marL="906463" lvl="2" indent="-223838" defTabSz="809625" eaLnBrk="1" hangingPunct="1"/>
            <a:r>
              <a:rPr lang="en-US" altLang="zh-CN" sz="2400"/>
              <a:t>Weaknesses</a:t>
            </a:r>
          </a:p>
          <a:p>
            <a:pPr marL="1255713" lvl="3" indent="-234950" defTabSz="809625" eaLnBrk="1" hangingPunct="1"/>
            <a:r>
              <a:rPr lang="en-US" altLang="zh-CN" sz="2400"/>
              <a:t>May be deceptive; only as accurate as original estimates of cash flows.</a:t>
            </a:r>
          </a:p>
          <a:p>
            <a:pPr marL="1255713" lvl="3" indent="-234950" defTabSz="809625" eaLnBrk="1" hangingPunct="1"/>
            <a:r>
              <a:rPr lang="en-US" altLang="zh-CN" sz="2400"/>
              <a:t>May fail to capture strategic importance of project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37C4260-D8D9-418F-8E1C-A3367D5BCC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/>
              <a:t>Quantitative Methods for Choosing Projects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4DB31FA-41F0-4569-89E5-782A5B3D20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84784"/>
            <a:ext cx="7886700" cy="4351338"/>
          </a:xfrm>
        </p:spPr>
        <p:txBody>
          <a:bodyPr/>
          <a:lstStyle/>
          <a:p>
            <a:pPr marL="568325" lvl="1" indent="-220663" defTabSz="809625" eaLnBrk="1" hangingPunct="1"/>
            <a:r>
              <a:rPr lang="en-US" altLang="zh-CN" sz="2400" b="1"/>
              <a:t>Real Options:</a:t>
            </a:r>
            <a:r>
              <a:rPr lang="en-US" altLang="zh-CN" sz="2400"/>
              <a:t> Applies stock option model to nonfinancial resource investments. E.g.,with respect to R&amp;D:</a:t>
            </a:r>
          </a:p>
          <a:p>
            <a:pPr marL="906463" lvl="2" indent="-223838" defTabSz="809625" eaLnBrk="1" hangingPunct="1"/>
            <a:r>
              <a:rPr lang="en-US" altLang="zh-CN" sz="2400">
                <a:cs typeface="Times New Roman" panose="02020603050405020304" pitchFamily="18" charset="0"/>
              </a:rPr>
              <a:t>The cost of the R&amp;D program can be considered the price of a call option.</a:t>
            </a:r>
          </a:p>
          <a:p>
            <a:pPr marL="906463" lvl="2" indent="-223838" defTabSz="809625" eaLnBrk="1" hangingPunct="1"/>
            <a:r>
              <a:rPr lang="en-US" altLang="zh-CN" sz="2400">
                <a:cs typeface="Times New Roman" panose="02020603050405020304" pitchFamily="18" charset="0"/>
              </a:rPr>
              <a:t>The cost of future investment required to capitalize on the R&amp;D program (such as the cost of commercializing a new technology that is developed) can be considered the exercise price. </a:t>
            </a:r>
          </a:p>
          <a:p>
            <a:pPr marL="906463" lvl="2" indent="-223838" defTabSz="809625" eaLnBrk="1" hangingPunct="1"/>
            <a:r>
              <a:rPr lang="en-US" altLang="zh-CN" sz="2400">
                <a:cs typeface="Times New Roman" panose="02020603050405020304" pitchFamily="18" charset="0"/>
              </a:rPr>
              <a:t>The returns to the R&amp;D investment are analogous to the value of a stock purchased with a call option</a:t>
            </a:r>
            <a:r>
              <a:rPr lang="en-US" altLang="zh-CN" sz="2400"/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0F8F2D6-70DD-4F48-B713-8B29B05BA5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3175"/>
            <a:ext cx="8343900" cy="1325563"/>
          </a:xfrm>
        </p:spPr>
        <p:txBody>
          <a:bodyPr lIns="91426" tIns="45713" rIns="91426" bIns="45713"/>
          <a:lstStyle/>
          <a:p>
            <a:pPr eaLnBrk="1" hangingPunct="1"/>
            <a:r>
              <a:rPr lang="en-US" altLang="zh-CN" sz="3200" b="1">
                <a:solidFill>
                  <a:srgbClr val="297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b="1">
                <a:solidFill>
                  <a:srgbClr val="297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TEACHING OBJECTIVES</a:t>
            </a:r>
            <a:br>
              <a:rPr lang="en-US" altLang="zh-CN" sz="3200" b="1">
                <a:solidFill>
                  <a:srgbClr val="297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38D458-79CF-453B-9935-BB7334275A09}"/>
              </a:ext>
            </a:extLst>
          </p:cNvPr>
          <p:cNvSpPr txBox="1"/>
          <p:nvPr/>
        </p:nvSpPr>
        <p:spPr>
          <a:xfrm>
            <a:off x="692595" y="797979"/>
            <a:ext cx="7191772" cy="1328023"/>
          </a:xfrm>
          <a:prstGeom prst="roundRect">
            <a:avLst/>
          </a:prstGeom>
          <a:solidFill>
            <a:srgbClr val="FFC000">
              <a:alpha val="20000"/>
            </a:srgbClr>
          </a:solidFill>
          <a:effectLst>
            <a:softEdge rad="1270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Familiarize students with the wide variety of methods available (both quantitative and qualitative) to evaluate innovation projects.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DE038F-9DBA-4CD4-B753-9D1E7227F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95" y="2256794"/>
            <a:ext cx="7215188" cy="1328023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Highlight the important role played by managerial assumptions in the accuracy and utility of any measure used.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F0202A-55B3-4FCD-92D8-917BA6885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59" y="3741215"/>
            <a:ext cx="7215187" cy="1328023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9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Emphasize the importance of a balanced R&amp;D project portfolio (i.e. advanced R&amp;D, breakthrough, platform, and derivative).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>
            <a:extLst>
              <a:ext uri="{FF2B5EF4-FFF2-40B4-BE49-F238E27FC236}">
                <a16:creationId xmlns:a16="http://schemas.microsoft.com/office/drawing/2014/main" id="{3B851427-B99E-4D7F-BA98-C7270A86D4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68325" lvl="1" indent="-220663" defTabSz="809625" eaLnBrk="1" hangingPunct="1"/>
            <a:r>
              <a:rPr lang="en-US" altLang="zh-CN"/>
              <a:t>Examples of real call options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7F14C1C-B395-4D00-83BC-DCC6CAA090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/>
              <a:t>Quantitative Methods for Choosing Projects</a:t>
            </a:r>
          </a:p>
        </p:txBody>
      </p:sp>
      <p:pic>
        <p:nvPicPr>
          <p:cNvPr id="32772" name="Picture 3" descr="fig 7-4">
            <a:extLst>
              <a:ext uri="{FF2B5EF4-FFF2-40B4-BE49-F238E27FC236}">
                <a16:creationId xmlns:a16="http://schemas.microsoft.com/office/drawing/2014/main" id="{596C462A-2D0A-42E9-9CCD-D5EA744FC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6592888" cy="35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7B71BAC-7422-4616-A6E4-5AAFDA324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/>
              <a:t>Quantitative Methods for Choosing Projects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E1179BA-43C2-45ED-8967-5BCED93589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412776"/>
            <a:ext cx="7886700" cy="4351338"/>
          </a:xfrm>
        </p:spPr>
        <p:txBody>
          <a:bodyPr/>
          <a:lstStyle/>
          <a:p>
            <a:pPr marL="233363" indent="-233363" defTabSz="809625" eaLnBrk="1" hangingPunct="1"/>
            <a:r>
              <a:rPr lang="en-US" altLang="zh-CN" sz="2800"/>
              <a:t>Options are valuable when there is uncertainty (as in innovation)</a:t>
            </a:r>
          </a:p>
          <a:p>
            <a:pPr marL="233363" indent="-233363" defTabSz="809625" eaLnBrk="1" hangingPunct="1"/>
            <a:r>
              <a:rPr lang="en-US" altLang="zh-CN" sz="2800"/>
              <a:t>However, real options models have some limitations:</a:t>
            </a:r>
          </a:p>
          <a:p>
            <a:pPr marL="568325" lvl="1" indent="-220663" defTabSz="809625" eaLnBrk="1" hangingPunct="1"/>
            <a:r>
              <a:rPr lang="en-US" altLang="zh-CN" sz="2400"/>
              <a:t>Many innovation projects do not conform to the same capital market assumptions underlying option models.</a:t>
            </a:r>
          </a:p>
          <a:p>
            <a:pPr marL="906463" lvl="2" indent="-223838" defTabSz="809625" eaLnBrk="1" hangingPunct="1"/>
            <a:r>
              <a:rPr lang="en-US" altLang="zh-CN" sz="2000"/>
              <a:t>May not be able to acquire option at small price: may require full investment before its known whether technology will be successful.</a:t>
            </a:r>
          </a:p>
          <a:p>
            <a:pPr marL="906463" lvl="2" indent="-223838" defTabSz="809625" eaLnBrk="1" hangingPunct="1"/>
            <a:r>
              <a:rPr lang="en-US" altLang="zh-CN" sz="2000"/>
              <a:t>Value of stock option is independent of call holder’s behavior, but value of R&amp;D investment is shaped by the firm’s capabilities, complementary assets, and strategies. 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D321AE6-E562-4C58-A518-E596737E01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/>
              <a:t>Qualitative Methods of Choosing Projects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B18B24E-1FB9-4030-94CC-CCDF951AD3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84313"/>
            <a:ext cx="7886700" cy="4351337"/>
          </a:xfrm>
        </p:spPr>
        <p:txBody>
          <a:bodyPr/>
          <a:lstStyle/>
          <a:p>
            <a:pPr marL="233363" indent="-233363" defTabSz="809625" eaLnBrk="1" hangingPunct="1"/>
            <a:r>
              <a:rPr lang="en-US" altLang="zh-CN" sz="2800"/>
              <a:t>Many factors in the choice of development projects are extremely difficult (or misleading) to quantify.</a:t>
            </a:r>
          </a:p>
          <a:p>
            <a:pPr marL="233363" indent="-233363" defTabSz="809625" eaLnBrk="1" hangingPunct="1"/>
            <a:r>
              <a:rPr lang="en-US" altLang="zh-CN" sz="2800"/>
              <a:t>Almost all firms thus use some qualitative methods.</a:t>
            </a:r>
          </a:p>
          <a:p>
            <a:pPr marL="568325" lvl="1" indent="-220663" defTabSz="809625" eaLnBrk="1" hangingPunct="1"/>
            <a:r>
              <a:rPr lang="en-US" altLang="zh-CN" sz="2400" b="1"/>
              <a:t>Screening Questions</a:t>
            </a:r>
            <a:r>
              <a:rPr lang="en-US" altLang="zh-CN" sz="2400"/>
              <a:t> may be used to assess different dimensions of the project decision including:</a:t>
            </a:r>
          </a:p>
          <a:p>
            <a:pPr marL="906463" lvl="2" indent="-223838" defTabSz="809625" eaLnBrk="1" hangingPunct="1"/>
            <a:r>
              <a:rPr lang="en-US" altLang="zh-CN" sz="2000" b="1"/>
              <a:t>Role of customer</a:t>
            </a:r>
            <a:r>
              <a:rPr lang="en-US" altLang="zh-CN" sz="2000"/>
              <a:t> (market, use, compatibility and ease of use, distribution and pricing)</a:t>
            </a:r>
          </a:p>
          <a:p>
            <a:pPr marL="906463" lvl="2" indent="-223838" defTabSz="809625" eaLnBrk="1" hangingPunct="1"/>
            <a:r>
              <a:rPr lang="en-US" altLang="zh-CN" sz="2000" b="1"/>
              <a:t>Role of capabilities</a:t>
            </a:r>
            <a:r>
              <a:rPr lang="en-US" altLang="zh-CN" sz="2000"/>
              <a:t> (existing capabilities, competitors’ capabilities, future capabilities)</a:t>
            </a:r>
          </a:p>
          <a:p>
            <a:pPr marL="906463" lvl="2" indent="-223838" defTabSz="809625" eaLnBrk="1" hangingPunct="1"/>
            <a:r>
              <a:rPr lang="en-US" altLang="zh-CN" sz="2000" b="1"/>
              <a:t>Project timing and cost</a:t>
            </a:r>
            <a:r>
              <a:rPr lang="en-US" altLang="zh-CN" sz="200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947CA9A-77AC-4B5D-816A-6068092E20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/>
              <a:t>Qualitative Methods of Choosing Projects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44C45A8-FE6D-4DCD-B3C5-AAF2107673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484313"/>
            <a:ext cx="7886700" cy="4351337"/>
          </a:xfrm>
        </p:spPr>
        <p:txBody>
          <a:bodyPr/>
          <a:lstStyle/>
          <a:p>
            <a:pPr marL="568325" lvl="1" indent="-220663" defTabSz="809625" eaLnBrk="1" hangingPunct="1"/>
            <a:r>
              <a:rPr lang="en-US" altLang="zh-CN" b="1"/>
              <a:t>The Aggregate Project Planning Framework</a:t>
            </a:r>
          </a:p>
          <a:p>
            <a:pPr marL="906463" lvl="2" indent="-223838" defTabSz="809625" eaLnBrk="1" hangingPunct="1"/>
            <a:r>
              <a:rPr lang="en-US" altLang="zh-CN" sz="2000"/>
              <a:t>Managers map their R&amp;D projects according to levels of risk, resource commitment and timing of cash flows</a:t>
            </a:r>
          </a:p>
        </p:txBody>
      </p:sp>
      <p:pic>
        <p:nvPicPr>
          <p:cNvPr id="38916" name="Picture 4" descr="fig 7-6">
            <a:extLst>
              <a:ext uri="{FF2B5EF4-FFF2-40B4-BE49-F238E27FC236}">
                <a16:creationId xmlns:a16="http://schemas.microsoft.com/office/drawing/2014/main" id="{7FAE4E2F-C5C7-4E8B-979C-BD276B30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565400"/>
            <a:ext cx="4716463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81F6E9B-B9FB-4C72-A17C-0212A0D7D2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/>
              <a:t>Qualitative Methods of Choosing Projects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A942E22-941B-4404-92FB-C3A728B90D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84313"/>
            <a:ext cx="7886700" cy="4351337"/>
          </a:xfrm>
        </p:spPr>
        <p:txBody>
          <a:bodyPr/>
          <a:lstStyle/>
          <a:p>
            <a:pPr marL="906463" lvl="2" indent="-223838" defTabSz="809625" eaLnBrk="1" hangingPunct="1"/>
            <a:r>
              <a:rPr lang="en-US" altLang="zh-CN" sz="2000" b="1"/>
              <a:t>Advanced R&amp;D Projects</a:t>
            </a:r>
            <a:r>
              <a:rPr lang="en-US" altLang="zh-CN" sz="2000"/>
              <a:t>: develop cutting-edge technologies; often no immediate commercial application.</a:t>
            </a:r>
          </a:p>
          <a:p>
            <a:pPr marL="906463" lvl="2" indent="-223838" defTabSz="809625" eaLnBrk="1" hangingPunct="1"/>
            <a:r>
              <a:rPr lang="en-US" altLang="zh-CN" sz="2000" b="1"/>
              <a:t>Breakthrough Projects</a:t>
            </a:r>
            <a:r>
              <a:rPr lang="en-US" altLang="zh-CN" sz="2000"/>
              <a:t>: incorporate revolutionary new technologies into a commercial application.</a:t>
            </a:r>
          </a:p>
          <a:p>
            <a:pPr marL="906463" lvl="2" indent="-223838" defTabSz="809625" eaLnBrk="1" hangingPunct="1"/>
            <a:r>
              <a:rPr lang="en-US" altLang="zh-CN" sz="2000" b="1"/>
              <a:t>Platform Projects</a:t>
            </a:r>
            <a:r>
              <a:rPr lang="en-US" altLang="zh-CN" sz="2000"/>
              <a:t>: not revolutionary, but offer fundamental improvements over preceding generations of products.</a:t>
            </a:r>
          </a:p>
          <a:p>
            <a:pPr marL="906463" lvl="2" indent="-223838" defTabSz="809625" eaLnBrk="1" hangingPunct="1"/>
            <a:r>
              <a:rPr lang="en-US" altLang="zh-CN" sz="2000" b="1"/>
              <a:t>Derivative Projects</a:t>
            </a:r>
            <a:r>
              <a:rPr lang="en-US" altLang="zh-CN" sz="2000"/>
              <a:t>: incremental improvements and variety in design features.</a:t>
            </a:r>
          </a:p>
          <a:p>
            <a:pPr marL="906463" lvl="2" indent="-223838" defTabSz="809625" eaLnBrk="1" hangingPunct="1"/>
            <a:r>
              <a:rPr lang="en-US" altLang="zh-CN" sz="2000" b="1"/>
              <a:t>Derivative projects</a:t>
            </a:r>
            <a:r>
              <a:rPr lang="en-US" altLang="zh-CN" sz="2000"/>
              <a:t> pay off the quickest, and help service the firm’s short-term cash flow needs. </a:t>
            </a:r>
            <a:r>
              <a:rPr lang="en-US" altLang="zh-CN" sz="2000" b="1"/>
              <a:t>Advanced R&amp;D projects</a:t>
            </a:r>
            <a:r>
              <a:rPr lang="en-US" altLang="zh-CN" sz="2000"/>
              <a:t> take a long time to pay off (or may not pay off at all), but can position the firm to be a technological leader.</a:t>
            </a:r>
          </a:p>
          <a:p>
            <a:pPr marL="346075" lvl="1" indent="0" defTabSz="809625" eaLnBrk="1" hangingPunct="1">
              <a:buFont typeface="Arial" panose="020B0604020202020204" pitchFamily="34" charset="0"/>
              <a:buNone/>
            </a:pPr>
            <a:endParaRPr lang="en-US" altLang="zh-CN" sz="2400"/>
          </a:p>
          <a:p>
            <a:pPr marL="906463" lvl="2" indent="-223838" defTabSz="809625" eaLnBrk="1" hangingPunct="1"/>
            <a:endParaRPr lang="en-US" altLang="zh-CN" sz="200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47D2056-F70C-43F3-8BED-F8FA3A884E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/>
              <a:t>Qualitative Methods of Choosing Projects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4F55229-07E0-4556-B34F-702735EE62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84313"/>
            <a:ext cx="7886700" cy="4351337"/>
          </a:xfrm>
        </p:spPr>
        <p:txBody>
          <a:bodyPr/>
          <a:lstStyle/>
          <a:p>
            <a:pPr marL="568325" lvl="1" indent="-220663" defTabSz="809625" eaLnBrk="1" hangingPunct="1"/>
            <a:r>
              <a:rPr lang="en-US" altLang="zh-CN" b="1"/>
              <a:t>Q-Sort</a:t>
            </a:r>
            <a:r>
              <a:rPr lang="en-US" altLang="zh-CN"/>
              <a:t> is a </a:t>
            </a:r>
            <a:r>
              <a:rPr lang="en-US" altLang="zh-CN" sz="2800"/>
              <a:t>simple</a:t>
            </a:r>
            <a:r>
              <a:rPr lang="en-US" altLang="zh-CN"/>
              <a:t> method for ranking ideas on different dimensions. </a:t>
            </a:r>
          </a:p>
          <a:p>
            <a:pPr marL="906463" lvl="2" indent="-223838" defTabSz="809625" eaLnBrk="1" hangingPunct="1"/>
            <a:r>
              <a:rPr lang="en-US" altLang="zh-CN"/>
              <a:t>Ideas are put on cards.</a:t>
            </a:r>
          </a:p>
          <a:p>
            <a:pPr marL="906463" lvl="2" indent="-223838" defTabSz="809625" eaLnBrk="1" hangingPunct="1"/>
            <a:r>
              <a:rPr lang="en-US" altLang="zh-CN"/>
              <a:t>For each dimension being considered, the cards are stacked in order of their performance on that dimension.</a:t>
            </a:r>
          </a:p>
          <a:p>
            <a:pPr marL="906463" lvl="2" indent="-223838" defTabSz="809625" eaLnBrk="1" hangingPunct="1"/>
            <a:r>
              <a:rPr lang="en-US" altLang="zh-CN"/>
              <a:t>Several rounds of sorting and debate are used to achieve consensus about the projects. </a:t>
            </a:r>
          </a:p>
          <a:p>
            <a:pPr marL="233363" indent="-233363" defTabSz="809625" eaLnBrk="1" hangingPunct="1">
              <a:buFontTx/>
              <a:buNone/>
            </a:pPr>
            <a:endParaRPr lang="en-US" altLang="zh-CN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C25551E-1ED2-41BB-932A-B161A83083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>
                <a:solidFill>
                  <a:srgbClr val="2970FF"/>
                </a:solidFill>
              </a:rPr>
              <a:t>Combining Quantitative and Qualitative Information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A88F053-B2DA-495A-8AFD-5CDCD6A28E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7886700" cy="4351337"/>
          </a:xfrm>
        </p:spPr>
        <p:txBody>
          <a:bodyPr/>
          <a:lstStyle/>
          <a:p>
            <a:pPr marL="233363" indent="-233363" defTabSz="809625" eaLnBrk="1" hangingPunct="1"/>
            <a:r>
              <a:rPr lang="en-US" altLang="zh-CN" sz="2800"/>
              <a:t>Managers may use multiple methods in combination.</a:t>
            </a:r>
          </a:p>
          <a:p>
            <a:pPr marL="233363" indent="-233363" defTabSz="809625" eaLnBrk="1" hangingPunct="1"/>
            <a:r>
              <a:rPr lang="en-US" altLang="zh-CN" sz="2800"/>
              <a:t>May also use methods that convert qualitative information into quantitative form (though this has similar risks as discussed with quantitative methods)</a:t>
            </a:r>
          </a:p>
          <a:p>
            <a:pPr marL="568325" lvl="1" indent="-220663" defTabSz="809625" eaLnBrk="1" hangingPunct="1"/>
            <a:r>
              <a:rPr lang="en-US" altLang="zh-CN" sz="2400" b="1">
                <a:solidFill>
                  <a:srgbClr val="FF0000"/>
                </a:solidFill>
              </a:rPr>
              <a:t>Conjoint Analysis</a:t>
            </a:r>
            <a:r>
              <a:rPr lang="en-US" altLang="zh-CN" sz="2400"/>
              <a:t> estimates the relative value individuals place on attributes of a choice.</a:t>
            </a:r>
          </a:p>
          <a:p>
            <a:pPr marL="906463" lvl="2" indent="-223838" defTabSz="809625" eaLnBrk="1" hangingPunct="1"/>
            <a:r>
              <a:rPr lang="en-US" altLang="zh-CN" sz="2000"/>
              <a:t>Individuals given a card with products (or projects) with different features and prices.</a:t>
            </a:r>
          </a:p>
          <a:p>
            <a:pPr marL="906463" lvl="2" indent="-223838" defTabSz="809625" eaLnBrk="1" hangingPunct="1"/>
            <a:r>
              <a:rPr lang="en-US" altLang="zh-CN" sz="2000"/>
              <a:t>Individuals rate each in terms of desirability or rank them.</a:t>
            </a:r>
          </a:p>
          <a:p>
            <a:pPr marL="906463" lvl="2" indent="-223838" defTabSz="809625" eaLnBrk="1" hangingPunct="1"/>
            <a:r>
              <a:rPr lang="en-US" altLang="zh-CN" sz="2000"/>
              <a:t>Multiple regression then used to assess the degree to which an attribute influences rating. These weights quantify the trade-offs involved in providing different features. 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FC6F37E-AFE6-4F54-9CB9-9F04B000E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4775"/>
          </a:xfrm>
        </p:spPr>
        <p:txBody>
          <a:bodyPr/>
          <a:lstStyle/>
          <a:p>
            <a:pPr eaLnBrk="1" hangingPunct="1"/>
            <a:r>
              <a:rPr lang="en-US" altLang="zh-CN" sz="4000"/>
              <a:t> 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14B610F-B609-44E6-B8E2-FEFCCA38F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8785225" cy="5619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/>
              <a:t>【Example】 We illustrate the conjoint methodology by considering the problem of how student evaluate sneakers. Qualitative research identified three attributes as salient: the sole, the upper, and the price. Each was defined in terms of three levels, as shown in Table 7.1. ( Resource: Naresh K. Malhotra, Marketing Research: an applied orientation, PRENTICE HALL, 1993)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  </a:t>
            </a:r>
            <a:r>
              <a:rPr lang="en-US" altLang="zh-CN" sz="2400">
                <a:solidFill>
                  <a:schemeClr val="hlink"/>
                </a:solidFill>
              </a:rPr>
              <a:t>Answer:</a:t>
            </a:r>
            <a:r>
              <a:rPr lang="en-US" altLang="zh-CN" sz="2400"/>
              <a:t>  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          </a:t>
            </a:r>
            <a:r>
              <a:rPr lang="en-US" altLang="zh-CN" sz="2400">
                <a:solidFill>
                  <a:srgbClr val="FF0000"/>
                </a:solidFill>
              </a:rPr>
              <a:t>Step1.</a:t>
            </a:r>
            <a:r>
              <a:rPr lang="en-US" altLang="zh-CN" sz="2400"/>
              <a:t> Evaluate sneaker profiles using a nine-point Likert scale (1=not preferred, 9=great preferred). Ratings obtained from one respondent are shown in Table 7.2.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              Note: In this example, it was given three attributes, defined at three levels each, a total of 3×3×3=27 profiles can be constructed. To reduce the respondent evaluation, orthogonal arrays were employed and a set of nine profiles was constructed.  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           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5362F20-ED8B-4871-B5E5-1F672EAA6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76213"/>
          </a:xfrm>
        </p:spPr>
        <p:txBody>
          <a:bodyPr/>
          <a:lstStyle/>
          <a:p>
            <a:pPr eaLnBrk="1" hangingPunct="1"/>
            <a:r>
              <a:rPr lang="en-US" altLang="zh-CN" sz="4000"/>
              <a:t> 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EE40A73-E033-46D4-9613-26DB9E86D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691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         </a:t>
            </a:r>
            <a:r>
              <a:rPr lang="en-US" altLang="zh-CN" sz="2400" b="1"/>
              <a:t>TABLE 7.1  Sneaker Attributes and 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              Levels</a:t>
            </a:r>
          </a:p>
        </p:txBody>
      </p:sp>
      <p:graphicFrame>
        <p:nvGraphicFramePr>
          <p:cNvPr id="244805" name="Group 69">
            <a:extLst>
              <a:ext uri="{FF2B5EF4-FFF2-40B4-BE49-F238E27FC236}">
                <a16:creationId xmlns:a16="http://schemas.microsoft.com/office/drawing/2014/main" id="{EFF3DEDE-34D8-40EE-A92A-636C12B0B2DC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557338"/>
          <a:ext cx="6096000" cy="50292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Attribute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C6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Polyurethane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Plastic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Upper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Canvas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Nylon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$15.00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$30.00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$45.00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10AABDF-C915-48B3-A2AC-A1B933C5C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76213"/>
          </a:xfrm>
        </p:spPr>
        <p:txBody>
          <a:bodyPr/>
          <a:lstStyle/>
          <a:p>
            <a:pPr eaLnBrk="1" hangingPunct="1"/>
            <a:r>
              <a:rPr lang="en-US" altLang="zh-CN" sz="4000"/>
              <a:t> 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E49243B-EABB-4C15-AB7F-1F559D762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/>
              <a:t> </a:t>
            </a:r>
            <a:r>
              <a:rPr lang="en-US" altLang="zh-CN" sz="2400" b="1"/>
              <a:t>TABLE 7.2  Sneaker Profiles and Their Ratings</a:t>
            </a:r>
          </a:p>
        </p:txBody>
      </p:sp>
      <p:graphicFrame>
        <p:nvGraphicFramePr>
          <p:cNvPr id="245860" name="Group 100">
            <a:extLst>
              <a:ext uri="{FF2B5EF4-FFF2-40B4-BE49-F238E27FC236}">
                <a16:creationId xmlns:a16="http://schemas.microsoft.com/office/drawing/2014/main" id="{516A8B4C-2FF0-4DB3-AF30-7D4997091181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981075"/>
          <a:ext cx="8642350" cy="5394674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45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ATTRIBUTE LEVELS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Profile No.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C6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Sole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Upper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3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Price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Preference Rating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5AF0B06-5BAF-4428-B953-87B0F9B98D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/>
              <a:t>Overview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A38BD87-8712-4FEB-B406-73354E3B10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8013" y="1484313"/>
            <a:ext cx="7886700" cy="4351337"/>
          </a:xfrm>
        </p:spPr>
        <p:txBody>
          <a:bodyPr/>
          <a:lstStyle/>
          <a:p>
            <a:pPr marL="233363" indent="-233363" defTabSz="809625" eaLnBrk="1" hangingPunct="1"/>
            <a:r>
              <a:rPr lang="en-US" altLang="zh-CN"/>
              <a:t>Methods of choosing innovation projects range from informal to highly structured, and from entirely qualitative to strictly quantitative.</a:t>
            </a:r>
          </a:p>
          <a:p>
            <a:pPr marL="233363" indent="-233363" defTabSz="809625" eaLnBrk="1" hangingPunct="1"/>
            <a:r>
              <a:rPr lang="en-US" altLang="zh-CN"/>
              <a:t>Often firms use a combination of method to more completely evaluate the potential (and risk) of an innovation project. </a:t>
            </a: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DF9C561-D731-4443-85B4-A32F0AA71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4775"/>
          </a:xfrm>
        </p:spPr>
        <p:txBody>
          <a:bodyPr/>
          <a:lstStyle/>
          <a:p>
            <a:pPr eaLnBrk="1" hangingPunct="1"/>
            <a:r>
              <a:rPr lang="en-US" altLang="zh-CN" sz="4000"/>
              <a:t>  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03C10A7-B905-4880-BF33-5BDB79203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785225" cy="583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/>
              <a:t>  </a:t>
            </a:r>
            <a:r>
              <a:rPr lang="en-US" altLang="zh-CN" sz="2400">
                <a:solidFill>
                  <a:schemeClr val="hlink"/>
                </a:solidFill>
              </a:rPr>
              <a:t> </a:t>
            </a:r>
            <a:r>
              <a:rPr lang="en-US" altLang="zh-CN" sz="2400"/>
              <a:t>     </a:t>
            </a:r>
            <a:r>
              <a:rPr lang="en-US" altLang="zh-CN" sz="2400">
                <a:solidFill>
                  <a:srgbClr val="FF0000"/>
                </a:solidFill>
              </a:rPr>
              <a:t>Step 2.</a:t>
            </a:r>
            <a:r>
              <a:rPr lang="en-US" altLang="zh-CN" sz="2400"/>
              <a:t> Calculate the utility functions for each attribute, as well as the relative importance of the attributes, and shown in Table 7.3.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TABLE 7.3  Results of Conjoint Analysis               </a:t>
            </a:r>
          </a:p>
        </p:txBody>
      </p:sp>
      <p:graphicFrame>
        <p:nvGraphicFramePr>
          <p:cNvPr id="247069" name="Group 285">
            <a:extLst>
              <a:ext uri="{FF2B5EF4-FFF2-40B4-BE49-F238E27FC236}">
                <a16:creationId xmlns:a16="http://schemas.microsoft.com/office/drawing/2014/main" id="{EA0137A1-2B9C-4C9D-A707-8C194671010A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846263"/>
          <a:ext cx="8748712" cy="5029200"/>
        </p:xfrm>
        <a:graphic>
          <a:graphicData uri="http://schemas.openxmlformats.org/drawingml/2006/table">
            <a:tbl>
              <a:tblPr/>
              <a:tblGrid>
                <a:gridCol w="17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Attribute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Utility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Relative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Importance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C6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Polyurethane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-0.556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Plastic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Upper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Leather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Canvas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Nylon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-0.556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$15.00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$30.00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$45.00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-1.222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5FC6C44-44E3-4270-9129-D38813AA5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4775"/>
          </a:xfrm>
        </p:spPr>
        <p:txBody>
          <a:bodyPr/>
          <a:lstStyle/>
          <a:p>
            <a:pPr eaLnBrk="1" hangingPunct="1"/>
            <a:r>
              <a:rPr lang="en-US" altLang="zh-CN" sz="4000"/>
              <a:t> 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5AF85C1-43ED-4F34-9E71-875A34CD7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8785225" cy="5619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/>
              <a:t>   </a:t>
            </a:r>
            <a:r>
              <a:rPr lang="en-US" altLang="zh-CN" sz="2800">
                <a:solidFill>
                  <a:srgbClr val="FF0000"/>
                </a:solidFill>
              </a:rPr>
              <a:t>Interpreting the Results: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</a:t>
            </a:r>
            <a:r>
              <a:rPr lang="en-US" altLang="zh-CN" sz="2400"/>
              <a:t>In terms of relative importance of the attributes, we see that the Price</a:t>
            </a:r>
            <a:r>
              <a:rPr lang="en-US" altLang="zh-CN" sz="2400">
                <a:solidFill>
                  <a:srgbClr val="FFFF3F"/>
                </a:solidFill>
              </a:rPr>
              <a:t> </a:t>
            </a:r>
            <a:r>
              <a:rPr lang="en-US" altLang="zh-CN" sz="2400"/>
              <a:t>is number one. Second most important is </a:t>
            </a:r>
            <a:r>
              <a:rPr lang="en-US" altLang="zh-CN" sz="2400">
                <a:solidFill>
                  <a:srgbClr val="00C65A"/>
                </a:solidFill>
              </a:rPr>
              <a:t>Sole</a:t>
            </a:r>
            <a:r>
              <a:rPr lang="en-US" altLang="zh-CN" sz="2400"/>
              <a:t>, followed closely by </a:t>
            </a:r>
            <a:r>
              <a:rPr lang="en-US" altLang="zh-CN" sz="2400">
                <a:solidFill>
                  <a:srgbClr val="FF6600"/>
                </a:solidFill>
              </a:rPr>
              <a:t>Upper</a:t>
            </a:r>
            <a:r>
              <a:rPr lang="en-US" altLang="zh-CN" sz="2400"/>
              <a:t>. Since price is by far the most important attribute for this respondent, this person could be labeled as price sensitive.</a:t>
            </a:r>
            <a:endParaRPr lang="en-US" altLang="zh-CN" sz="2800"/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A79D35B-F695-40AB-9C9D-90ED346004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1600200"/>
            <a:ext cx="8145462" cy="4495800"/>
          </a:xfrm>
          <a:solidFill>
            <a:srgbClr val="66FF33">
              <a:alpha val="63136"/>
            </a:srgbClr>
          </a:solidFill>
        </p:spPr>
        <p:txBody>
          <a:bodyPr/>
          <a:lstStyle/>
          <a:p>
            <a:pPr marL="233363" indent="-233363" algn="ctr" defTabSz="809625" eaLnBrk="1" hangingPunct="1">
              <a:buFontTx/>
              <a:buNone/>
            </a:pPr>
            <a:r>
              <a:rPr lang="en-US" altLang="zh-CN" sz="2800" b="1"/>
              <a:t>Courtyard by Marriot</a:t>
            </a:r>
          </a:p>
          <a:p>
            <a:pPr marL="568325" lvl="1" indent="-220663" defTabSz="809625" eaLnBrk="1" hangingPunct="1"/>
            <a:r>
              <a:rPr lang="en-US" altLang="zh-CN" sz="2400"/>
              <a:t>Marriot used conjoint analysis to help it develop a midprice hotel line.</a:t>
            </a:r>
          </a:p>
          <a:p>
            <a:pPr marL="568325" lvl="1" indent="-220663" defTabSz="809625" eaLnBrk="1" hangingPunct="1"/>
            <a:r>
              <a:rPr lang="en-US" altLang="zh-CN" sz="2400"/>
              <a:t>First used focus groups to identify customer segments and attributes they cared about in a hotel. </a:t>
            </a:r>
          </a:p>
          <a:p>
            <a:pPr marL="568325" lvl="1" indent="-220663" defTabSz="809625" eaLnBrk="1" hangingPunct="1"/>
            <a:r>
              <a:rPr lang="en-US" altLang="zh-CN" sz="2400"/>
              <a:t>Then created potential hotel profiles that varied on these features and asked participants to rate the profiles.</a:t>
            </a:r>
          </a:p>
          <a:p>
            <a:pPr marL="568325" lvl="1" indent="-220663" defTabSz="809625" eaLnBrk="1" hangingPunct="1"/>
            <a:r>
              <a:rPr lang="en-US" altLang="zh-CN" sz="2400"/>
              <a:t>Regression identified which features were valued most.</a:t>
            </a:r>
          </a:p>
          <a:p>
            <a:pPr marL="568325" lvl="1" indent="-220663" defTabSz="809625" eaLnBrk="1" hangingPunct="1"/>
            <a:r>
              <a:rPr lang="en-US" altLang="zh-CN" sz="2400"/>
              <a:t>Based on the results, Marriott developed Courtyard concept: relatively small hotels with limited amenities, small restaurants and meeting rooms, courtyards, high security, and rates of $40-$60 a night.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862192D-6AD3-4187-BC94-8CBA9F5DF0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2970FF"/>
                </a:solidFill>
              </a:rPr>
              <a:t>Theory In Action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5AC3192-47A3-42B8-BCB3-0CC6516405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>
                <a:solidFill>
                  <a:srgbClr val="2970FF"/>
                </a:solidFill>
              </a:rPr>
              <a:t>Combining Quantitative and Qualitative Information  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D6192E0-09D3-4028-A8F1-514A1623E6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68325" lvl="1" indent="-220663" defTabSz="809625" eaLnBrk="1" hangingPunct="1"/>
            <a:r>
              <a:rPr lang="en-US" altLang="zh-CN" sz="2400" b="1">
                <a:solidFill>
                  <a:srgbClr val="FF0000"/>
                </a:solidFill>
              </a:rPr>
              <a:t>Data Envelopment Analysis </a:t>
            </a:r>
            <a:r>
              <a:rPr lang="en-US" altLang="zh-CN" sz="2400">
                <a:solidFill>
                  <a:srgbClr val="FF0000"/>
                </a:solidFill>
              </a:rPr>
              <a:t>(DEA)</a:t>
            </a:r>
            <a:r>
              <a:rPr lang="en-US" altLang="zh-CN" sz="2400"/>
              <a:t> uses linear programming to combine measures of projects based on different units (e.g., rank vs. dollars) into an </a:t>
            </a:r>
            <a:r>
              <a:rPr lang="en-US" altLang="zh-CN" sz="2400" b="1"/>
              <a:t>efficiency frontier</a:t>
            </a:r>
            <a:r>
              <a:rPr lang="en-US" altLang="zh-CN" sz="2400"/>
              <a:t>.</a:t>
            </a:r>
          </a:p>
          <a:p>
            <a:pPr marL="906463" lvl="2" indent="-223838" defTabSz="809625" eaLnBrk="1" hangingPunct="1"/>
            <a:r>
              <a:rPr lang="en-US" altLang="zh-CN" sz="2400"/>
              <a:t>Projects can be ranked by assessing their distance from efficiency frontier. </a:t>
            </a:r>
          </a:p>
          <a:p>
            <a:pPr marL="906463" lvl="2" indent="-223838" defTabSz="809625" eaLnBrk="1" hangingPunct="1"/>
            <a:r>
              <a:rPr lang="en-US" altLang="zh-CN" sz="2400"/>
              <a:t>As with other quantitative methods, DEA results only as good as the data utilized; managers must be careful in their choice of measures and their accuracy.  </a:t>
            </a:r>
          </a:p>
          <a:p>
            <a:pPr marL="906463" lvl="2" indent="-223838" defTabSz="809625" eaLnBrk="1" hangingPunct="1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7F03FDC-8AB7-440F-83C7-E13D07576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959" y="1042647"/>
            <a:ext cx="6984776" cy="109656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b="1">
                <a:latin typeface="+mn-lt"/>
                <a:ea typeface="+mn-ea"/>
                <a:cs typeface="+mn-cs"/>
              </a:rPr>
              <a:t>[ Example ]  </a:t>
            </a:r>
            <a:r>
              <a:rPr lang="en-US" altLang="zh-CN" sz="2400">
                <a:latin typeface="+mn-lt"/>
                <a:ea typeface="+mn-ea"/>
                <a:cs typeface="+mn-cs"/>
              </a:rPr>
              <a:t>The input and output of four branches of a bank are shown in the table below. Which branch has the best performance?</a:t>
            </a:r>
            <a:endParaRPr lang="zh-CN" altLang="en-US" sz="2400">
              <a:latin typeface="+mn-lt"/>
              <a:ea typeface="+mn-ea"/>
              <a:cs typeface="+mn-cs"/>
            </a:endParaRPr>
          </a:p>
        </p:txBody>
      </p:sp>
      <p:sp>
        <p:nvSpPr>
          <p:cNvPr id="56323" name="Line 3">
            <a:extLst>
              <a:ext uri="{FF2B5EF4-FFF2-40B4-BE49-F238E27FC236}">
                <a16:creationId xmlns:a16="http://schemas.microsoft.com/office/drawing/2014/main" id="{AEA777CD-29E5-4277-BADF-69F2DB921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4235" y="2511029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324" name="Line 4">
            <a:extLst>
              <a:ext uri="{FF2B5EF4-FFF2-40B4-BE49-F238E27FC236}">
                <a16:creationId xmlns:a16="http://schemas.microsoft.com/office/drawing/2014/main" id="{9EFEB0B4-2259-4CE7-BCAA-1CD71A76F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4235" y="3429000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325" name="Line 5">
            <a:extLst>
              <a:ext uri="{FF2B5EF4-FFF2-40B4-BE49-F238E27FC236}">
                <a16:creationId xmlns:a16="http://schemas.microsoft.com/office/drawing/2014/main" id="{EA3A474C-2B9D-4DD7-ACFB-9C8913C5B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9466" y="5319713"/>
            <a:ext cx="61567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326" name="Line 6">
            <a:extLst>
              <a:ext uri="{FF2B5EF4-FFF2-40B4-BE49-F238E27FC236}">
                <a16:creationId xmlns:a16="http://schemas.microsoft.com/office/drawing/2014/main" id="{FBE87E2F-A81D-4DBB-B1FC-DE6FA3666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9363" y="2511029"/>
            <a:ext cx="0" cy="2808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327" name="Line 7">
            <a:extLst>
              <a:ext uri="{FF2B5EF4-FFF2-40B4-BE49-F238E27FC236}">
                <a16:creationId xmlns:a16="http://schemas.microsoft.com/office/drawing/2014/main" id="{43A7635A-03A6-42F0-BFC4-DA709DE3B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0075" y="2511029"/>
            <a:ext cx="0" cy="2808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328" name="Line 8">
            <a:extLst>
              <a:ext uri="{FF2B5EF4-FFF2-40B4-BE49-F238E27FC236}">
                <a16:creationId xmlns:a16="http://schemas.microsoft.com/office/drawing/2014/main" id="{49333A1C-DE47-4D6E-9B33-9C293F29B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9364" y="2996804"/>
            <a:ext cx="50232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329" name="Line 9">
            <a:extLst>
              <a:ext uri="{FF2B5EF4-FFF2-40B4-BE49-F238E27FC236}">
                <a16:creationId xmlns:a16="http://schemas.microsoft.com/office/drawing/2014/main" id="{8F74797E-A157-4BAA-AB60-03C4D9D95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6394" y="2996804"/>
            <a:ext cx="0" cy="23229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330" name="Line 10">
            <a:extLst>
              <a:ext uri="{FF2B5EF4-FFF2-40B4-BE49-F238E27FC236}">
                <a16:creationId xmlns:a16="http://schemas.microsoft.com/office/drawing/2014/main" id="{7A0BB173-10B4-487A-99F6-DA48E4585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291" y="2996803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331" name="Line 11">
            <a:extLst>
              <a:ext uri="{FF2B5EF4-FFF2-40B4-BE49-F238E27FC236}">
                <a16:creationId xmlns:a16="http://schemas.microsoft.com/office/drawing/2014/main" id="{5F359F38-E957-4A86-96E1-405B86396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7335" y="2996804"/>
            <a:ext cx="0" cy="23229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332" name="Text Box 12">
            <a:extLst>
              <a:ext uri="{FF2B5EF4-FFF2-40B4-BE49-F238E27FC236}">
                <a16:creationId xmlns:a16="http://schemas.microsoft.com/office/drawing/2014/main" id="{E7B52E04-7C59-43AB-81C0-CD030ACEE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291" y="2743012"/>
            <a:ext cx="9108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6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Branch</a:t>
            </a:r>
            <a:endParaRPr lang="zh-CN" altLang="en-US" sz="16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3" name="Text Box 13">
            <a:extLst>
              <a:ext uri="{FF2B5EF4-FFF2-40B4-BE49-F238E27FC236}">
                <a16:creationId xmlns:a16="http://schemas.microsoft.com/office/drawing/2014/main" id="{6293D406-FCF1-4148-B6EC-3822F9530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873" y="3582237"/>
            <a:ext cx="115252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Branch 1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Branch2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Branch3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Branch4</a:t>
            </a:r>
          </a:p>
        </p:txBody>
      </p:sp>
      <p:sp>
        <p:nvSpPr>
          <p:cNvPr id="56334" name="Text Box 14">
            <a:extLst>
              <a:ext uri="{FF2B5EF4-FFF2-40B4-BE49-F238E27FC236}">
                <a16:creationId xmlns:a16="http://schemas.microsoft.com/office/drawing/2014/main" id="{3E49C094-8484-4B8A-87E7-6CC003A4B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254" y="2619376"/>
            <a:ext cx="809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6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Input</a:t>
            </a:r>
            <a:endParaRPr lang="zh-CN" altLang="en-US" sz="16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5" name="Text Box 15">
            <a:extLst>
              <a:ext uri="{FF2B5EF4-FFF2-40B4-BE49-F238E27FC236}">
                <a16:creationId xmlns:a16="http://schemas.microsoft.com/office/drawing/2014/main" id="{02A729B0-4A39-4537-8E50-CAF3E908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897" y="2619376"/>
            <a:ext cx="9191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6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Output</a:t>
            </a:r>
            <a:endParaRPr lang="zh-CN" altLang="en-US" sz="16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6" name="Text Box 16">
            <a:extLst>
              <a:ext uri="{FF2B5EF4-FFF2-40B4-BE49-F238E27FC236}">
                <a16:creationId xmlns:a16="http://schemas.microsoft.com/office/drawing/2014/main" id="{3EBFB41F-3AE5-40BA-8431-361067ADE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942" y="2996732"/>
            <a:ext cx="1048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Number of 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employees</a:t>
            </a:r>
            <a:endParaRPr lang="zh-CN" altLang="en-US" sz="12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7" name="Text Box 17">
            <a:extLst>
              <a:ext uri="{FF2B5EF4-FFF2-40B4-BE49-F238E27FC236}">
                <a16:creationId xmlns:a16="http://schemas.microsoft.com/office/drawing/2014/main" id="{0B976AB8-7EE9-4D0C-AB98-171C5CF3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82" y="3050382"/>
            <a:ext cx="9861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Store area</a:t>
            </a:r>
            <a:endParaRPr lang="zh-CN" altLang="en-US" sz="12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8" name="Text Box 18">
            <a:extLst>
              <a:ext uri="{FF2B5EF4-FFF2-40B4-BE49-F238E27FC236}">
                <a16:creationId xmlns:a16="http://schemas.microsoft.com/office/drawing/2014/main" id="{328F0CC4-72BB-4FF9-96E0-40AD1AE2D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347" y="3050382"/>
            <a:ext cx="763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savings</a:t>
            </a:r>
            <a:endParaRPr lang="zh-CN" altLang="en-US" sz="12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39" name="Text Box 19">
            <a:extLst>
              <a:ext uri="{FF2B5EF4-FFF2-40B4-BE49-F238E27FC236}">
                <a16:creationId xmlns:a16="http://schemas.microsoft.com/office/drawing/2014/main" id="{E5EE1E66-F031-420A-94D3-92392044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610" y="3055145"/>
            <a:ext cx="5148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loan</a:t>
            </a:r>
            <a:endParaRPr lang="zh-CN" altLang="en-US" sz="12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40" name="Text Box 20">
            <a:extLst>
              <a:ext uri="{FF2B5EF4-FFF2-40B4-BE49-F238E27FC236}">
                <a16:creationId xmlns:a16="http://schemas.microsoft.com/office/drawing/2014/main" id="{7F6C4A8D-A729-4668-9A8A-930365F68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870" y="3050382"/>
            <a:ext cx="1336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1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Intermediate business</a:t>
            </a:r>
            <a:endParaRPr lang="zh-CN" altLang="en-US" sz="12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41" name="Text Box 21">
            <a:extLst>
              <a:ext uri="{FF2B5EF4-FFF2-40B4-BE49-F238E27FC236}">
                <a16:creationId xmlns:a16="http://schemas.microsoft.com/office/drawing/2014/main" id="{3E973EFC-4B01-499A-BE73-0FCB4E03F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465" y="3615661"/>
            <a:ext cx="41229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15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20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21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56342" name="Text Box 22">
            <a:extLst>
              <a:ext uri="{FF2B5EF4-FFF2-40B4-BE49-F238E27FC236}">
                <a16:creationId xmlns:a16="http://schemas.microsoft.com/office/drawing/2014/main" id="{C6EC1ECD-C02F-4121-B562-30365589F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105" y="3537347"/>
            <a:ext cx="53935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endParaRPr lang="zh-CN" altLang="en-US" sz="135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43" name="Text Box 23">
            <a:extLst>
              <a:ext uri="{FF2B5EF4-FFF2-40B4-BE49-F238E27FC236}">
                <a16:creationId xmlns:a16="http://schemas.microsoft.com/office/drawing/2014/main" id="{7FD60718-739F-4CF8-9006-E3986082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355" y="3636229"/>
            <a:ext cx="639919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1800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1000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800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900</a:t>
            </a:r>
          </a:p>
        </p:txBody>
      </p:sp>
      <p:sp>
        <p:nvSpPr>
          <p:cNvPr id="56344" name="Text Box 24">
            <a:extLst>
              <a:ext uri="{FF2B5EF4-FFF2-40B4-BE49-F238E27FC236}">
                <a16:creationId xmlns:a16="http://schemas.microsoft.com/office/drawing/2014/main" id="{E5A54E30-3B34-4C9C-A6FA-24860F258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623" y="3618154"/>
            <a:ext cx="52610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140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130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120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135</a:t>
            </a: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65179858-2205-448D-B5F1-EC980F2D8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4510" y="3653478"/>
            <a:ext cx="52610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200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350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450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420</a:t>
            </a:r>
          </a:p>
        </p:txBody>
      </p:sp>
      <p:sp>
        <p:nvSpPr>
          <p:cNvPr id="56346" name="Text Box 26">
            <a:extLst>
              <a:ext uri="{FF2B5EF4-FFF2-40B4-BE49-F238E27FC236}">
                <a16:creationId xmlns:a16="http://schemas.microsoft.com/office/drawing/2014/main" id="{84AC4CE6-2DBE-45AA-A707-78BB56324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794" y="3644505"/>
            <a:ext cx="639919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1600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1000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1300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1500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E7454D5-8868-45BB-A75C-2CDDC6134A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01967" y="502676"/>
            <a:ext cx="6797918" cy="94581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1650" b="1">
                <a:latin typeface="Arial" panose="020B0604020202020204" pitchFamily="34" charset="0"/>
                <a:ea typeface="宋体" panose="02010600030101010101" pitchFamily="2" charset="-122"/>
              </a:rPr>
              <a:t>Answer</a:t>
            </a:r>
            <a:r>
              <a:rPr lang="zh-CN" altLang="en-US" sz="1650" b="1">
                <a:latin typeface="Arial" panose="020B0604020202020204" pitchFamily="34" charset="0"/>
                <a:ea typeface="宋体" panose="02010600030101010101" pitchFamily="2" charset="-122"/>
              </a:rPr>
              <a:t>： </a:t>
            </a:r>
            <a:endParaRPr lang="en-US" altLang="zh-CN" sz="165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1650" b="1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1650">
                <a:latin typeface="Arial" panose="020B0604020202020204" pitchFamily="34" charset="0"/>
                <a:ea typeface="宋体" panose="02010600030101010101" pitchFamily="2" charset="-122"/>
              </a:rPr>
              <a:t>The DEA linear programming model for the efficiency evaluation  of </a:t>
            </a: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1650">
                <a:latin typeface="Arial" panose="020B0604020202020204" pitchFamily="34" charset="0"/>
                <a:ea typeface="宋体" panose="02010600030101010101" pitchFamily="2" charset="-122"/>
              </a:rPr>
              <a:t>branch 1 is written as follows:</a:t>
            </a:r>
            <a:endParaRPr lang="zh-CN" altLang="en-US" sz="165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01C8566E-7993-45BA-A5EF-BAB2B1A61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1658022"/>
            <a:ext cx="5314950" cy="219496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min   E</a:t>
            </a:r>
          </a:p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           1800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+1000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800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900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≥</a:t>
            </a:r>
            <a:r>
              <a:rPr lang="en-US" altLang="zh-CN" sz="1650" b="1">
                <a:solidFill>
                  <a:srgbClr val="FF0066"/>
                </a:solidFill>
                <a:latin typeface="Arial" panose="020B0604020202020204" pitchFamily="34" charset="0"/>
              </a:rPr>
              <a:t>1000</a:t>
            </a:r>
          </a:p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             200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+  350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450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420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≥  </a:t>
            </a:r>
            <a:r>
              <a:rPr lang="en-US" altLang="zh-CN" sz="1650" b="1">
                <a:solidFill>
                  <a:srgbClr val="FF0066"/>
                </a:solidFill>
                <a:latin typeface="Arial" panose="020B0604020202020204" pitchFamily="34" charset="0"/>
              </a:rPr>
              <a:t>350</a:t>
            </a:r>
          </a:p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           1600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+1000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+1300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+1500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≥</a:t>
            </a:r>
            <a:r>
              <a:rPr lang="en-US" altLang="zh-CN" sz="1650" b="1">
                <a:solidFill>
                  <a:srgbClr val="FF0066"/>
                </a:solidFill>
                <a:latin typeface="Arial" panose="020B0604020202020204" pitchFamily="34" charset="0"/>
              </a:rPr>
              <a:t>1000</a:t>
            </a:r>
          </a:p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S.t.          15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+    20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  21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  20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≤  </a:t>
            </a:r>
            <a:r>
              <a:rPr lang="en-US" altLang="zh-CN" sz="1650" b="1">
                <a:solidFill>
                  <a:srgbClr val="FF0066"/>
                </a:solidFill>
                <a:latin typeface="Arial" panose="020B0604020202020204" pitchFamily="34" charset="0"/>
              </a:rPr>
              <a:t>15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E</a:t>
            </a:r>
          </a:p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             140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+  130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120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135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≤</a:t>
            </a:r>
            <a:r>
              <a:rPr lang="en-US" altLang="zh-CN" sz="1650" b="1">
                <a:solidFill>
                  <a:srgbClr val="FF0066"/>
                </a:solidFill>
                <a:latin typeface="Arial" panose="020B0604020202020204" pitchFamily="34" charset="0"/>
              </a:rPr>
              <a:t>140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E</a:t>
            </a:r>
          </a:p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                E, 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≥0     </a:t>
            </a:r>
            <a:r>
              <a:rPr lang="zh-CN" altLang="en-US" sz="1650" b="1">
                <a:solidFill>
                  <a:srgbClr val="220011"/>
                </a:solidFill>
                <a:latin typeface="Arial" panose="020B0604020202020204" pitchFamily="34" charset="0"/>
              </a:rPr>
              <a:t>（ 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j = 1</a:t>
            </a:r>
            <a:r>
              <a:rPr lang="zh-CN" altLang="en-US" sz="1650" b="1">
                <a:solidFill>
                  <a:srgbClr val="22001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650" b="1">
                <a:solidFill>
                  <a:srgbClr val="22001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1650" b="1">
                <a:solidFill>
                  <a:srgbClr val="22001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1650" b="1">
                <a:solidFill>
                  <a:srgbClr val="220011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30727" name="AutoShape 7">
            <a:extLst>
              <a:ext uri="{FF2B5EF4-FFF2-40B4-BE49-F238E27FC236}">
                <a16:creationId xmlns:a16="http://schemas.microsoft.com/office/drawing/2014/main" id="{9036E1C9-5A4C-44C4-81B0-C6B2A61A1AB7}"/>
              </a:ext>
            </a:extLst>
          </p:cNvPr>
          <p:cNvSpPr>
            <a:spLocks/>
          </p:cNvSpPr>
          <p:nvPr/>
        </p:nvSpPr>
        <p:spPr bwMode="auto">
          <a:xfrm>
            <a:off x="2483768" y="2156027"/>
            <a:ext cx="189034" cy="1552613"/>
          </a:xfrm>
          <a:prstGeom prst="leftBrace">
            <a:avLst>
              <a:gd name="adj1" fmla="val 650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endParaRPr kumimoji="0" lang="zh-CN" altLang="en-US" sz="105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A41E056-7049-4E50-92DB-D0619E734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082" y="1252903"/>
            <a:ext cx="6797918" cy="11585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A4503BF-4594-4763-AA8F-61C6CAE310CB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4194305"/>
            <a:ext cx="6797918" cy="94581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165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Using LINGO to solve the above model,  E = 1 is obtained</a:t>
            </a:r>
            <a:r>
              <a:rPr lang="zh-CN" altLang="en-US" sz="165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65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 the DEA analysis identified branch 1 as being relatively efficient.</a:t>
            </a:r>
          </a:p>
          <a:p>
            <a:pPr algn="l" defTabSz="6858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endParaRPr lang="zh-CN" altLang="en-US" sz="165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9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 advAuto="0"/>
      <p:bldP spid="30726" grpId="0" animBg="1" autoUpdateAnimBg="0"/>
      <p:bldP spid="30727" grpId="0" animBg="1"/>
      <p:bldP spid="12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E7454D5-8868-45BB-A75C-2CDDC6134A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30950" y="449192"/>
            <a:ext cx="6797918" cy="945813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1650">
                <a:latin typeface="Arial" panose="020B0604020202020204" pitchFamily="34" charset="0"/>
                <a:ea typeface="宋体" panose="02010600030101010101" pitchFamily="2" charset="-122"/>
              </a:rPr>
              <a:t>Similarly</a:t>
            </a:r>
            <a:r>
              <a:rPr lang="zh-CN" altLang="en-US" sz="165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650">
                <a:latin typeface="Arial" panose="020B0604020202020204" pitchFamily="34" charset="0"/>
                <a:ea typeface="宋体" panose="02010600030101010101" pitchFamily="2" charset="-122"/>
              </a:rPr>
              <a:t>the DEA linear programming model for the efficiency evaluation  of branch 2 is written as follows:</a:t>
            </a:r>
            <a:endParaRPr lang="zh-CN" altLang="en-US" sz="165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01C8566E-7993-45BA-A5EF-BAB2B1A61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1395005"/>
            <a:ext cx="5314950" cy="219496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min   E</a:t>
            </a:r>
          </a:p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           1800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+1000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800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900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≥</a:t>
            </a:r>
            <a:r>
              <a:rPr lang="en-US" altLang="zh-CN" sz="1650" b="1">
                <a:solidFill>
                  <a:srgbClr val="FF0066"/>
                </a:solidFill>
                <a:latin typeface="Arial" panose="020B0604020202020204" pitchFamily="34" charset="0"/>
              </a:rPr>
              <a:t>1800</a:t>
            </a:r>
          </a:p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             200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+  350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450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420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≥  </a:t>
            </a:r>
            <a:r>
              <a:rPr lang="en-US" altLang="zh-CN" sz="1650" b="1">
                <a:solidFill>
                  <a:srgbClr val="FF0066"/>
                </a:solidFill>
                <a:latin typeface="Arial" panose="020B0604020202020204" pitchFamily="34" charset="0"/>
              </a:rPr>
              <a:t>200</a:t>
            </a:r>
          </a:p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           1600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+1000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+1300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+1500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≥</a:t>
            </a:r>
            <a:r>
              <a:rPr lang="en-US" altLang="zh-CN" sz="1650" b="1">
                <a:solidFill>
                  <a:srgbClr val="FF0066"/>
                </a:solidFill>
                <a:latin typeface="Arial" panose="020B0604020202020204" pitchFamily="34" charset="0"/>
              </a:rPr>
              <a:t>1600</a:t>
            </a:r>
          </a:p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S.t.          15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+    20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  21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  20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≤  </a:t>
            </a:r>
            <a:r>
              <a:rPr lang="en-US" altLang="zh-CN" sz="1650" b="1">
                <a:solidFill>
                  <a:srgbClr val="FF0066"/>
                </a:solidFill>
                <a:latin typeface="Arial" panose="020B0604020202020204" pitchFamily="34" charset="0"/>
              </a:rPr>
              <a:t>20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E</a:t>
            </a:r>
          </a:p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             140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+  130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120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+  135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 ≤</a:t>
            </a:r>
            <a:r>
              <a:rPr lang="en-US" altLang="zh-CN" sz="1650" b="1">
                <a:solidFill>
                  <a:srgbClr val="FF0066"/>
                </a:solidFill>
                <a:latin typeface="Arial" panose="020B0604020202020204" pitchFamily="34" charset="0"/>
              </a:rPr>
              <a:t>130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E</a:t>
            </a:r>
          </a:p>
          <a:p>
            <a:pPr defTabSz="6858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                E, </a:t>
            </a:r>
            <a:r>
              <a:rPr lang="en-US" altLang="zh-CN" sz="1650" b="1" baseline="-25000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≥0     </a:t>
            </a:r>
            <a:r>
              <a:rPr lang="zh-CN" altLang="en-US" sz="1650" b="1">
                <a:solidFill>
                  <a:srgbClr val="220011"/>
                </a:solidFill>
                <a:latin typeface="Arial" panose="020B0604020202020204" pitchFamily="34" charset="0"/>
              </a:rPr>
              <a:t>（ 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j = 1</a:t>
            </a:r>
            <a:r>
              <a:rPr lang="zh-CN" altLang="en-US" sz="1650" b="1">
                <a:solidFill>
                  <a:srgbClr val="22001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650" b="1">
                <a:solidFill>
                  <a:srgbClr val="22001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1650" b="1">
                <a:solidFill>
                  <a:srgbClr val="22001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650" b="1">
                <a:solidFill>
                  <a:srgbClr val="220011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1650" b="1">
                <a:solidFill>
                  <a:srgbClr val="220011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30727" name="AutoShape 7">
            <a:extLst>
              <a:ext uri="{FF2B5EF4-FFF2-40B4-BE49-F238E27FC236}">
                <a16:creationId xmlns:a16="http://schemas.microsoft.com/office/drawing/2014/main" id="{9036E1C9-5A4C-44C4-81B0-C6B2A61A1AB7}"/>
              </a:ext>
            </a:extLst>
          </p:cNvPr>
          <p:cNvSpPr>
            <a:spLocks/>
          </p:cNvSpPr>
          <p:nvPr/>
        </p:nvSpPr>
        <p:spPr bwMode="auto">
          <a:xfrm>
            <a:off x="2267744" y="1921869"/>
            <a:ext cx="241788" cy="1506454"/>
          </a:xfrm>
          <a:prstGeom prst="leftBrace">
            <a:avLst>
              <a:gd name="adj1" fmla="val 650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endParaRPr kumimoji="0" lang="zh-CN" altLang="en-US" sz="105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A41E056-7049-4E50-92DB-D0619E734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082" y="1252903"/>
            <a:ext cx="6797918" cy="11585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A4503BF-4594-4763-AA8F-61C6CAE310CB}"/>
              </a:ext>
            </a:extLst>
          </p:cNvPr>
          <p:cNvSpPr txBox="1">
            <a:spLocks noChangeArrowheads="1"/>
          </p:cNvSpPr>
          <p:nvPr/>
        </p:nvSpPr>
        <p:spPr>
          <a:xfrm>
            <a:off x="1403648" y="3861048"/>
            <a:ext cx="6797918" cy="94581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165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Using LINGO to solve the above model,  E = 0.996 is obtained</a:t>
            </a:r>
            <a:r>
              <a:rPr lang="zh-CN" altLang="en-US" sz="165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65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 the DEA analysis identified branch 2 as being relatively inefficient.</a:t>
            </a:r>
          </a:p>
          <a:p>
            <a:pPr algn="l" defTabSz="6858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endParaRPr lang="zh-CN" altLang="en-US" sz="165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46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 advAuto="0"/>
      <p:bldP spid="30726" grpId="0" animBg="1" autoUpdateAnimBg="0"/>
      <p:bldP spid="30727" grpId="0" animBg="1"/>
      <p:bldP spid="12" grpId="0" build="p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E7454D5-8868-45BB-A75C-2CDDC6134A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27601" y="587345"/>
            <a:ext cx="7088798" cy="144697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1650">
                <a:latin typeface="Arial" panose="020B0604020202020204" pitchFamily="34" charset="0"/>
                <a:ea typeface="宋体" panose="02010600030101010101" pitchFamily="2" charset="-122"/>
              </a:rPr>
              <a:t>For branch 3, E = 1 is obtained</a:t>
            </a:r>
            <a:r>
              <a:rPr lang="zh-CN" altLang="en-US" sz="165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650">
                <a:latin typeface="Arial" panose="020B0604020202020204" pitchFamily="34" charset="0"/>
                <a:ea typeface="宋体" panose="02010600030101010101" pitchFamily="2" charset="-122"/>
              </a:rPr>
              <a:t>so the DEA analysis identified branch 3 as being relatively efficient.</a:t>
            </a: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1650">
                <a:latin typeface="Arial" panose="020B0604020202020204" pitchFamily="34" charset="0"/>
                <a:ea typeface="宋体" panose="02010600030101010101" pitchFamily="2" charset="-122"/>
              </a:rPr>
              <a:t>For branch 4, E = 1 is obtained</a:t>
            </a:r>
            <a:r>
              <a:rPr lang="zh-CN" altLang="en-US" sz="165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650">
                <a:latin typeface="Arial" panose="020B0604020202020204" pitchFamily="34" charset="0"/>
                <a:ea typeface="宋体" panose="02010600030101010101" pitchFamily="2" charset="-122"/>
              </a:rPr>
              <a:t>so the DEA analysis identified branch 4 as being relatively efficient.</a:t>
            </a:r>
          </a:p>
          <a:p>
            <a:pPr algn="l">
              <a:lnSpc>
                <a:spcPct val="120000"/>
              </a:lnSpc>
              <a:spcBef>
                <a:spcPct val="0"/>
              </a:spcBef>
            </a:pPr>
            <a:endParaRPr lang="en-US" altLang="zh-CN" sz="165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endParaRPr lang="zh-CN" altLang="en-US" sz="165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A41E056-7049-4E50-92DB-D0619E734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082" y="1252903"/>
            <a:ext cx="6797918" cy="11585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57CE620-9B88-48F4-9F9F-A5B01D3554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-15875"/>
            <a:ext cx="7886700" cy="1325563"/>
          </a:xfrm>
        </p:spPr>
        <p:txBody>
          <a:bodyPr/>
          <a:lstStyle/>
          <a:p>
            <a:pPr defTabSz="809625" eaLnBrk="1" hangingPunct="1"/>
            <a:r>
              <a:rPr lang="en-US" altLang="zh-CN"/>
              <a:t>Discussion Questions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BA66B70-5465-472A-86F2-31DA5BBC5F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908050"/>
            <a:ext cx="7886700" cy="4351338"/>
          </a:xfrm>
        </p:spPr>
        <p:txBody>
          <a:bodyPr/>
          <a:lstStyle/>
          <a:p>
            <a:pPr marL="339725" indent="-339725" defTabSz="809625" eaLnBrk="1" hangingPunct="1">
              <a:buFontTx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1. </a:t>
            </a:r>
            <a:r>
              <a:rPr lang="en-US" altLang="zh-CN" sz="2400">
                <a:cs typeface="Times New Roman" panose="02020603050405020304" pitchFamily="18" charset="0"/>
              </a:rPr>
              <a:t>What are the advantages and disadvantages of discounted cash flow methods such as NPV and IRR?</a:t>
            </a:r>
          </a:p>
          <a:p>
            <a:pPr marL="339725" indent="-339725" defTabSz="809625" eaLnBrk="1" hangingPunct="1"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2. For what kind of development projects might a real options approach be appropriate? For what kind of projects would it be inappropriate? </a:t>
            </a:r>
          </a:p>
          <a:p>
            <a:pPr marL="339725" indent="-339725" defTabSz="809625" eaLnBrk="1" hangingPunct="1"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3. What are some of the reasons that a firm might use both qualitative and quantitative assessments of a project?</a:t>
            </a:r>
          </a:p>
          <a:p>
            <a:pPr marL="339725" indent="-339725" defTabSz="809625" eaLnBrk="1" hangingPunct="1"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4. Identify a particular development project you are familiar with. What kinds of methods do you believe were used to assess the project? What kinds of methods do you believe </a:t>
            </a:r>
            <a:r>
              <a:rPr lang="en-US" altLang="zh-CN" sz="2400" i="1">
                <a:cs typeface="Times New Roman" panose="02020603050405020304" pitchFamily="18" charset="0"/>
              </a:rPr>
              <a:t>should have been</a:t>
            </a:r>
            <a:r>
              <a:rPr lang="en-US" altLang="zh-CN" sz="2400">
                <a:cs typeface="Times New Roman" panose="02020603050405020304" pitchFamily="18" charset="0"/>
              </a:rPr>
              <a:t> used to assess the project? </a:t>
            </a:r>
          </a:p>
          <a:p>
            <a:pPr marL="339725" indent="-339725" defTabSz="809625" eaLnBrk="1" hangingPunct="1"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5. Will different methods of evaluating a project typically yield the same conclusions about whether to fund its development? Why or why not?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B4357AB-CCAA-4766-9F12-CBDDC3CE7B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>
                <a:solidFill>
                  <a:schemeClr val="accent1"/>
                </a:solidFill>
              </a:rPr>
              <a:t>The Development Budget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8059F78-8B3A-49BA-B9FB-A845ED6B01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557338"/>
            <a:ext cx="7886700" cy="4351337"/>
          </a:xfrm>
        </p:spPr>
        <p:txBody>
          <a:bodyPr/>
          <a:lstStyle/>
          <a:p>
            <a:pPr marL="233363" indent="-233363" defTabSz="809625" eaLnBrk="1" hangingPunct="1"/>
            <a:r>
              <a:rPr lang="en-US" altLang="zh-CN" dirty="0"/>
              <a:t>Most firms face serious constraints in capital and other resources they can invest in projects.</a:t>
            </a:r>
          </a:p>
          <a:p>
            <a:pPr marL="233363" indent="-233363" defTabSz="809625" eaLnBrk="1" hangingPunct="1"/>
            <a:r>
              <a:rPr lang="en-US" altLang="zh-CN" dirty="0"/>
              <a:t>Firms thus often use </a:t>
            </a:r>
            <a:r>
              <a:rPr lang="en-US" altLang="zh-CN" b="1" dirty="0"/>
              <a:t>capital rationing</a:t>
            </a:r>
            <a:r>
              <a:rPr lang="en-US" altLang="zh-CN" dirty="0"/>
              <a:t>: they set a fixed R&amp;D budget and uses a rank ordering of possible projects to determine which will be funded.</a:t>
            </a:r>
          </a:p>
          <a:p>
            <a:pPr marL="568325" lvl="1" indent="-220663" defTabSz="809625" eaLnBrk="1" hangingPunct="1"/>
            <a:r>
              <a:rPr lang="en-US" altLang="zh-CN" b="1" dirty="0"/>
              <a:t>R&amp;D budget </a:t>
            </a:r>
            <a:r>
              <a:rPr lang="en-US" altLang="zh-CN" dirty="0"/>
              <a:t>is often a percentage of previous year’s sales. </a:t>
            </a:r>
          </a:p>
          <a:p>
            <a:pPr marL="568325" lvl="1" indent="-220663" defTabSz="809625" eaLnBrk="1" hangingPunct="1"/>
            <a:r>
              <a:rPr lang="en-US" altLang="zh-CN" dirty="0"/>
              <a:t>Percentage is typically determined through industry benchmarking, or historical benchmarking of firm’s performance. </a:t>
            </a:r>
          </a:p>
          <a:p>
            <a:pPr marL="906463" lvl="2" indent="-223838" defTabSz="809625" eaLnBrk="1" hangingPunct="1"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D74843-C532-451E-A9E1-AFE96BE9D4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 sz="4000">
                <a:solidFill>
                  <a:schemeClr val="accent1"/>
                </a:solidFill>
              </a:rPr>
              <a:t>The Development Budget Continued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EFF90DD-6378-47BD-826F-0F23D809B5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33363" indent="-233363" defTabSz="809625" eaLnBrk="1" hangingPunct="1"/>
            <a:r>
              <a:rPr lang="en-US" altLang="zh-CN" sz="2800" dirty="0"/>
              <a:t>R&amp;D Intensity varies considerably across and within industries.</a:t>
            </a:r>
          </a:p>
        </p:txBody>
      </p:sp>
      <p:graphicFrame>
        <p:nvGraphicFramePr>
          <p:cNvPr id="120934" name="Group 102">
            <a:extLst>
              <a:ext uri="{FF2B5EF4-FFF2-40B4-BE49-F238E27FC236}">
                <a16:creationId xmlns:a16="http://schemas.microsoft.com/office/drawing/2014/main" id="{1047D56D-648D-4890-A3ED-2916C8D03F6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2794000"/>
          <a:ext cx="6096000" cy="369888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Industry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R&amp;D as a Percent of Sales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Software &amp; Internet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Health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Computing &amp; Electronics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Aerospace &amp; Defense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Automotive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Industrials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Consumer Products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Telecom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Chemicals &amp; Energy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F771E86-501D-4501-B5DC-0EA5A57E7B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1600200"/>
            <a:ext cx="8145462" cy="4495800"/>
          </a:xfrm>
          <a:solidFill>
            <a:srgbClr val="66FF33">
              <a:alpha val="63136"/>
            </a:srgbClr>
          </a:solidFill>
        </p:spPr>
        <p:txBody>
          <a:bodyPr/>
          <a:lstStyle/>
          <a:p>
            <a:pPr marL="233363" indent="-233363" algn="ctr" defTabSz="809625" eaLnBrk="1" hangingPunct="1">
              <a:buFontTx/>
              <a:buNone/>
            </a:pPr>
            <a:r>
              <a:rPr lang="en-US" altLang="zh-CN" sz="2800" b="1"/>
              <a:t>Financing New Technology Ventures</a:t>
            </a:r>
          </a:p>
          <a:p>
            <a:pPr marL="568325" lvl="1" indent="-220663" defTabSz="809625" eaLnBrk="1" hangingPunct="1"/>
            <a:r>
              <a:rPr lang="en-US" altLang="zh-CN" sz="2400"/>
              <a:t>Large firms can fund innovation internally; new start-ups must often obtain external financing. </a:t>
            </a:r>
          </a:p>
          <a:p>
            <a:pPr marL="568325" lvl="1" indent="-220663" defTabSz="809625" eaLnBrk="1" hangingPunct="1"/>
            <a:r>
              <a:rPr lang="en-US" altLang="zh-CN" sz="2400"/>
              <a:t>In first stages of start-up and growth, entrepreneurs may have to rely on </a:t>
            </a:r>
            <a:r>
              <a:rPr lang="en-US" altLang="zh-CN" sz="2400" b="1"/>
              <a:t>family, friends, and credit cards</a:t>
            </a:r>
            <a:r>
              <a:rPr lang="en-US" altLang="zh-CN" sz="2400"/>
              <a:t>.</a:t>
            </a:r>
          </a:p>
          <a:p>
            <a:pPr marL="568325" lvl="1" indent="-220663" defTabSz="809625" eaLnBrk="1" hangingPunct="1"/>
            <a:r>
              <a:rPr lang="en-US" altLang="zh-CN" sz="2400"/>
              <a:t>Start-ups might be able to obtain some funding from </a:t>
            </a:r>
            <a:r>
              <a:rPr lang="en-US" altLang="zh-CN" sz="2400" b="1"/>
              <a:t>government grants and loans</a:t>
            </a:r>
            <a:r>
              <a:rPr lang="en-US" altLang="zh-CN" sz="2400"/>
              <a:t>. </a:t>
            </a:r>
          </a:p>
          <a:p>
            <a:pPr marL="568325" lvl="1" indent="-220663" defTabSz="809625" eaLnBrk="1" hangingPunct="1"/>
            <a:r>
              <a:rPr lang="en-US" altLang="zh-CN" sz="2400"/>
              <a:t>If idea and management are especially promising, entrepreneur may secure funds from “</a:t>
            </a:r>
            <a:r>
              <a:rPr lang="en-US" altLang="zh-CN" sz="2400" b="1"/>
              <a:t>angel investors</a:t>
            </a:r>
            <a:r>
              <a:rPr lang="en-US" altLang="zh-CN" sz="2400"/>
              <a:t>” (typically seed stage and &lt;$1 million) or </a:t>
            </a:r>
            <a:r>
              <a:rPr lang="en-US" altLang="zh-CN" sz="2400" b="1"/>
              <a:t>venture capitalists</a:t>
            </a:r>
            <a:r>
              <a:rPr lang="en-US" altLang="zh-CN" sz="2400"/>
              <a:t> (multiple early stages, &gt;$1 million).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EF54EE3-D315-4D4B-90F9-734ED76765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2970FF"/>
                </a:solidFill>
              </a:rPr>
              <a:t>Theory In Action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5C69EA4-5E8E-4264-AA8D-FA678EE016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809625" eaLnBrk="1" hangingPunct="1"/>
            <a:r>
              <a:rPr lang="en-US" altLang="zh-CN"/>
              <a:t>Quantitative Methods for Choosing Projects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228028D-FE0D-4590-9539-A5CF6C3190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484313"/>
            <a:ext cx="7886700" cy="4351337"/>
          </a:xfrm>
        </p:spPr>
        <p:txBody>
          <a:bodyPr/>
          <a:lstStyle/>
          <a:p>
            <a:pPr marL="233363" indent="-233363" defTabSz="809625" eaLnBrk="1" hangingPunct="1"/>
            <a:r>
              <a:rPr lang="en-US" altLang="zh-CN" sz="2800"/>
              <a:t>Commonly used quantitative methods include discounted cash flow methods and real options.</a:t>
            </a:r>
          </a:p>
          <a:p>
            <a:pPr marL="568325" lvl="1" indent="-220663" defTabSz="809625" eaLnBrk="1" hangingPunct="1"/>
            <a:r>
              <a:rPr lang="en-US" altLang="zh-CN" sz="2400" b="1"/>
              <a:t>Discounted Cash Flow (DCF)</a:t>
            </a:r>
          </a:p>
          <a:p>
            <a:pPr marL="906463" lvl="2" indent="-223838" defTabSz="809625" eaLnBrk="1" hangingPunct="1"/>
            <a:r>
              <a:rPr lang="en-US" altLang="zh-CN" sz="2000" b="1"/>
              <a:t>Net Present Value</a:t>
            </a:r>
            <a:r>
              <a:rPr lang="en-US" altLang="zh-CN" sz="2000"/>
              <a:t> (NPV): Expected cash inflows are discounted and compared to outlays.</a:t>
            </a:r>
          </a:p>
        </p:txBody>
      </p:sp>
      <p:pic>
        <p:nvPicPr>
          <p:cNvPr id="13316" name="Picture 4" descr="fig 7-3">
            <a:extLst>
              <a:ext uri="{FF2B5EF4-FFF2-40B4-BE49-F238E27FC236}">
                <a16:creationId xmlns:a16="http://schemas.microsoft.com/office/drawing/2014/main" id="{F6A01291-1F98-4752-8A72-34E009293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387725"/>
            <a:ext cx="60896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6E8C08AB-4E38-4FAD-92B4-7EA590A41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   Time Value of Money </a:t>
            </a:r>
            <a:endParaRPr lang="zh-CN" altLang="en-US"/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89C88919-3596-4FAA-AC10-C3229926A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The appreciation of money over time is </a:t>
            </a:r>
            <a:r>
              <a:rPr lang="en-US" altLang="zh-CN" b="1"/>
              <a:t>called the time value of money.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/>
              <a:t>$1000              $1100</a:t>
            </a:r>
            <a:r>
              <a:rPr lang="en-US" altLang="zh-CN"/>
              <a:t> (discount rate=10%, one year)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/>
              <a:t>The monetary value of the same amount at different times is not equal</a:t>
            </a:r>
            <a:r>
              <a:rPr lang="en-US" altLang="zh-CN"/>
              <a:t>, so it is not suitable to directly compare the monetary value at different times. </a:t>
            </a:r>
            <a:r>
              <a:rPr lang="en-US" altLang="zh-CN" b="1"/>
              <a:t>They need to be converted to the same time point. </a:t>
            </a:r>
            <a:endParaRPr lang="zh-CN" altLang="zh-CN" b="1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67DEB0C-CE60-4C41-8FF3-54E0026AB135}"/>
              </a:ext>
            </a:extLst>
          </p:cNvPr>
          <p:cNvCxnSpPr/>
          <p:nvPr/>
        </p:nvCxnSpPr>
        <p:spPr>
          <a:xfrm>
            <a:off x="1547664" y="3068960"/>
            <a:ext cx="741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E80B8318-FF96-4F15-BD4E-E5B048075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  Calculation of Time Value of Money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FBAA8-02BB-4075-A662-D272934F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en-US" altLang="zh-CN" b="1"/>
              <a:t>Simple Interest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b="1"/>
              <a:t>      (1) Calculation of Sigle Rate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/>
              <a:t>           I=P×i×n 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/>
              <a:t>        P: principal, or present value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/>
              <a:t>        i: interest rate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/>
              <a:t>        n: number of periods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/>
              <a:t>        I: interest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b="1"/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b="1"/>
              <a:t>      (2) Calculation of Sum of Principal and Interest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/>
              <a:t>        F:</a:t>
            </a:r>
            <a:r>
              <a:rPr lang="zh-CN" altLang="en-US"/>
              <a:t> </a:t>
            </a:r>
            <a:r>
              <a:rPr lang="en-US" altLang="zh-CN"/>
              <a:t>future value, or sum of principal and interest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/>
              <a:t>        F=P+P×i×n=P(1+i×n)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/>
              <a:t>     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823</TotalTime>
  <Words>3093</Words>
  <Application>Microsoft Macintosh PowerPoint</Application>
  <PresentationFormat>全屏显示(4:3)</PresentationFormat>
  <Paragraphs>526</Paragraphs>
  <Slides>38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等线</vt:lpstr>
      <vt:lpstr>等线 Light</vt:lpstr>
      <vt:lpstr>微软雅黑</vt:lpstr>
      <vt:lpstr>Microsoft YaHei Light</vt:lpstr>
      <vt:lpstr>Arial</vt:lpstr>
      <vt:lpstr>Calibri</vt:lpstr>
      <vt:lpstr>Cambria Math</vt:lpstr>
      <vt:lpstr>Tahoma</vt:lpstr>
      <vt:lpstr>Times New Roman</vt:lpstr>
      <vt:lpstr>Wingdings</vt:lpstr>
      <vt:lpstr>Office 主题​​</vt:lpstr>
      <vt:lpstr>1_Office 主题​​</vt:lpstr>
      <vt:lpstr>Chapter 7</vt:lpstr>
      <vt:lpstr>       TEACHING OBJECTIVES </vt:lpstr>
      <vt:lpstr>Overview</vt:lpstr>
      <vt:lpstr>The Development Budget</vt:lpstr>
      <vt:lpstr>The Development Budget Continued</vt:lpstr>
      <vt:lpstr>Theory In Action</vt:lpstr>
      <vt:lpstr>Quantitative Methods for Choosing Projects</vt:lpstr>
      <vt:lpstr>   Time Value of Money </vt:lpstr>
      <vt:lpstr>  Calculation of Time Value of Money </vt:lpstr>
      <vt:lpstr> </vt:lpstr>
      <vt:lpstr> Concepts of Cash flow  </vt:lpstr>
      <vt:lpstr>Quantitative Methods for Choosing Projects</vt:lpstr>
      <vt:lpstr> </vt:lpstr>
      <vt:lpstr> </vt:lpstr>
      <vt:lpstr> </vt:lpstr>
      <vt:lpstr>Quantitative Methods for Choosing Projects</vt:lpstr>
      <vt:lpstr> </vt:lpstr>
      <vt:lpstr>Quantitative Methods for Choosing Projects</vt:lpstr>
      <vt:lpstr>Quantitative Methods for Choosing Projects</vt:lpstr>
      <vt:lpstr>Quantitative Methods for Choosing Projects</vt:lpstr>
      <vt:lpstr>Quantitative Methods for Choosing Projects</vt:lpstr>
      <vt:lpstr>Qualitative Methods of Choosing Projects</vt:lpstr>
      <vt:lpstr>Qualitative Methods of Choosing Projects</vt:lpstr>
      <vt:lpstr>Qualitative Methods of Choosing Projects</vt:lpstr>
      <vt:lpstr>Qualitative Methods of Choosing Projects</vt:lpstr>
      <vt:lpstr>Combining Quantitative and Qualitative Information</vt:lpstr>
      <vt:lpstr>  </vt:lpstr>
      <vt:lpstr>  </vt:lpstr>
      <vt:lpstr>  </vt:lpstr>
      <vt:lpstr>  </vt:lpstr>
      <vt:lpstr>  </vt:lpstr>
      <vt:lpstr>Theory In Action</vt:lpstr>
      <vt:lpstr>Combining Quantitative and Qualitative Information  </vt:lpstr>
      <vt:lpstr>[ Example ]  The input and output of four branches of a bank are shown in the table below. Which branch has the best performance?</vt:lpstr>
      <vt:lpstr>  </vt:lpstr>
      <vt:lpstr>  </vt:lpstr>
      <vt:lpstr>  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IBM</dc:creator>
  <cp:lastModifiedBy>Junchuan Zhao</cp:lastModifiedBy>
  <cp:revision>157</cp:revision>
  <cp:lastPrinted>1601-01-01T00:00:00Z</cp:lastPrinted>
  <dcterms:created xsi:type="dcterms:W3CDTF">2014-10-15T00:28:12Z</dcterms:created>
  <dcterms:modified xsi:type="dcterms:W3CDTF">2021-12-24T15:01:28Z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