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7"/>
  </p:notesMasterIdLst>
  <p:sldIdLst>
    <p:sldId id="323" r:id="rId2"/>
    <p:sldId id="749" r:id="rId3"/>
    <p:sldId id="324" r:id="rId4"/>
    <p:sldId id="325" r:id="rId5"/>
    <p:sldId id="327" r:id="rId6"/>
    <p:sldId id="328" r:id="rId7"/>
    <p:sldId id="329" r:id="rId8"/>
    <p:sldId id="330" r:id="rId9"/>
    <p:sldId id="331" r:id="rId10"/>
    <p:sldId id="332" r:id="rId11"/>
    <p:sldId id="333" r:id="rId12"/>
    <p:sldId id="335" r:id="rId13"/>
    <p:sldId id="336" r:id="rId14"/>
    <p:sldId id="337" r:id="rId15"/>
    <p:sldId id="338" r:id="rId16"/>
    <p:sldId id="257" r:id="rId17"/>
    <p:sldId id="347" r:id="rId18"/>
    <p:sldId id="340" r:id="rId19"/>
    <p:sldId id="341" r:id="rId20"/>
    <p:sldId id="342" r:id="rId21"/>
    <p:sldId id="343" r:id="rId22"/>
    <p:sldId id="344" r:id="rId23"/>
    <p:sldId id="345" r:id="rId24"/>
    <p:sldId id="346" r:id="rId25"/>
    <p:sldId id="348" r:id="rId2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6600"/>
    <a:srgbClr val="00C65A"/>
    <a:srgbClr val="FF0000"/>
    <a:srgbClr val="2970FF"/>
    <a:srgbClr val="FFFF3F"/>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54"/>
    <p:restoredTop sz="94667"/>
  </p:normalViewPr>
  <p:slideViewPr>
    <p:cSldViewPr showGuides="1">
      <p:cViewPr varScale="1">
        <p:scale>
          <a:sx n="97" d="100"/>
          <a:sy n="97" d="100"/>
        </p:scale>
        <p:origin x="536"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80C4F4B-8246-4C00-B852-8660F1EC0C2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3D970C94-999E-45A4-8796-BF3100473EEC}"/>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620F1BDC-CC05-4940-A94D-155E6C67E96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9" name="Rectangle 5">
            <a:extLst>
              <a:ext uri="{FF2B5EF4-FFF2-40B4-BE49-F238E27FC236}">
                <a16:creationId xmlns:a16="http://schemas.microsoft.com/office/drawing/2014/main" id="{D2E05492-F67B-4FC1-A35A-3E96C704004A}"/>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75EDE77D-CB38-46EE-8AF7-CD86A9CE7415}"/>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A086509E-DD9F-4B56-81E0-8F779AD1AC90}"/>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D7270A0F-0340-4AE4-AEF8-CA6B3265F50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81C2BC11-405C-4B89-8D7E-2B3B5A44B0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B250ED33-009A-4A14-B068-48F8BACDBCAF}" type="slidenum">
              <a:rPr lang="en-US" altLang="zh-CN" smtClean="0">
                <a:latin typeface="Arial" panose="020B0604020202020204" pitchFamily="34" charset="0"/>
              </a:rPr>
              <a:pPr/>
              <a:t>3</a:t>
            </a:fld>
            <a:endParaRPr lang="en-US" altLang="zh-CN">
              <a:latin typeface="Arial" panose="020B0604020202020204" pitchFamily="34" charset="0"/>
            </a:endParaRPr>
          </a:p>
        </p:txBody>
      </p:sp>
      <p:sp>
        <p:nvSpPr>
          <p:cNvPr id="6147" name="Slide Image Placeholder 1">
            <a:extLst>
              <a:ext uri="{FF2B5EF4-FFF2-40B4-BE49-F238E27FC236}">
                <a16:creationId xmlns:a16="http://schemas.microsoft.com/office/drawing/2014/main" id="{B0C03B2C-8983-41E6-A8C4-AEA03081069A}"/>
              </a:ext>
            </a:extLst>
          </p:cNvPr>
          <p:cNvSpPr>
            <a:spLocks noGrp="1" noRot="1" noChangeAspect="1" noChangeArrowheads="1" noTextEdit="1"/>
          </p:cNvSpPr>
          <p:nvPr>
            <p:ph type="sldImg"/>
          </p:nvPr>
        </p:nvSpPr>
        <p:spPr>
          <a:ln/>
        </p:spPr>
      </p:sp>
      <p:sp>
        <p:nvSpPr>
          <p:cNvPr id="6148" name="Notes Placeholder 2">
            <a:extLst>
              <a:ext uri="{FF2B5EF4-FFF2-40B4-BE49-F238E27FC236}">
                <a16:creationId xmlns:a16="http://schemas.microsoft.com/office/drawing/2014/main" id="{D5B1B735-88EE-41F8-BCC0-69953B1279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6149" name="Slide Number Placeholder 3">
            <a:extLst>
              <a:ext uri="{FF2B5EF4-FFF2-40B4-BE49-F238E27FC236}">
                <a16:creationId xmlns:a16="http://schemas.microsoft.com/office/drawing/2014/main" id="{22D56EAC-DFFF-43E2-8594-1B0F9E7E58B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2FDB4EEB-11AC-447D-AAD7-297FCD21E5B7}" type="slidenum">
              <a:rPr lang="en-US" altLang="zh-CN" sz="1200">
                <a:latin typeface="Arial" panose="020B0604020202020204" pitchFamily="34" charset="0"/>
              </a:rPr>
              <a:pPr algn="r" eaLnBrk="1" hangingPunct="1"/>
              <a:t>3</a:t>
            </a:fld>
            <a:endParaRPr lang="en-US" altLang="zh-CN" sz="120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034D213C-F1EE-49F7-A31F-2AD60B1239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B779E2A-A781-4561-858A-4A6C2C305D6B}" type="slidenum">
              <a:rPr lang="en-US" altLang="zh-CN" smtClean="0">
                <a:latin typeface="Arial" panose="020B0604020202020204" pitchFamily="34" charset="0"/>
              </a:rPr>
              <a:pPr/>
              <a:t>12</a:t>
            </a:fld>
            <a:endParaRPr lang="en-US" altLang="zh-CN">
              <a:latin typeface="Arial" panose="020B0604020202020204" pitchFamily="34" charset="0"/>
            </a:endParaRPr>
          </a:p>
        </p:txBody>
      </p:sp>
      <p:sp>
        <p:nvSpPr>
          <p:cNvPr id="24579" name="Slide Image Placeholder 1">
            <a:extLst>
              <a:ext uri="{FF2B5EF4-FFF2-40B4-BE49-F238E27FC236}">
                <a16:creationId xmlns:a16="http://schemas.microsoft.com/office/drawing/2014/main" id="{2073E4DF-A147-445C-95B4-DEB1B7548875}"/>
              </a:ext>
            </a:extLst>
          </p:cNvPr>
          <p:cNvSpPr>
            <a:spLocks noGrp="1" noRot="1" noChangeAspect="1" noChangeArrowheads="1" noTextEdit="1"/>
          </p:cNvSpPr>
          <p:nvPr>
            <p:ph type="sldImg"/>
          </p:nvPr>
        </p:nvSpPr>
        <p:spPr>
          <a:ln/>
        </p:spPr>
      </p:sp>
      <p:sp>
        <p:nvSpPr>
          <p:cNvPr id="24580" name="Notes Placeholder 2">
            <a:extLst>
              <a:ext uri="{FF2B5EF4-FFF2-40B4-BE49-F238E27FC236}">
                <a16:creationId xmlns:a16="http://schemas.microsoft.com/office/drawing/2014/main" id="{C924FF41-91D3-4D20-AEE9-7D8C0CDE34F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24581" name="Slide Number Placeholder 3">
            <a:extLst>
              <a:ext uri="{FF2B5EF4-FFF2-40B4-BE49-F238E27FC236}">
                <a16:creationId xmlns:a16="http://schemas.microsoft.com/office/drawing/2014/main" id="{E0D855C0-B9DA-4616-AAFD-F2A4BF639E0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7821C9F4-52F9-429A-8AA6-AC10635E34FB}" type="slidenum">
              <a:rPr lang="en-US" altLang="zh-CN" sz="1200">
                <a:latin typeface="Arial" panose="020B0604020202020204" pitchFamily="34" charset="0"/>
              </a:rPr>
              <a:pPr algn="r" eaLnBrk="1" hangingPunct="1"/>
              <a:t>12</a:t>
            </a:fld>
            <a:endParaRPr lang="en-US" altLang="zh-CN" sz="120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85105942-C7EF-4332-A251-0B8E85C89E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28C993E-D0E4-4185-9571-88133DD00703}" type="slidenum">
              <a:rPr lang="en-US" altLang="zh-CN" smtClean="0">
                <a:latin typeface="Arial" panose="020B0604020202020204" pitchFamily="34" charset="0"/>
              </a:rPr>
              <a:pPr/>
              <a:t>13</a:t>
            </a:fld>
            <a:endParaRPr lang="en-US" altLang="zh-CN">
              <a:latin typeface="Arial" panose="020B0604020202020204" pitchFamily="34" charset="0"/>
            </a:endParaRPr>
          </a:p>
        </p:txBody>
      </p:sp>
      <p:sp>
        <p:nvSpPr>
          <p:cNvPr id="26627" name="Slide Image Placeholder 1">
            <a:extLst>
              <a:ext uri="{FF2B5EF4-FFF2-40B4-BE49-F238E27FC236}">
                <a16:creationId xmlns:a16="http://schemas.microsoft.com/office/drawing/2014/main" id="{D2D1CF7E-27DD-471F-892F-6B8C7386416B}"/>
              </a:ext>
            </a:extLst>
          </p:cNvPr>
          <p:cNvSpPr>
            <a:spLocks noGrp="1" noRot="1" noChangeAspect="1" noChangeArrowheads="1" noTextEdit="1"/>
          </p:cNvSpPr>
          <p:nvPr>
            <p:ph type="sldImg"/>
          </p:nvPr>
        </p:nvSpPr>
        <p:spPr>
          <a:ln/>
        </p:spPr>
      </p:sp>
      <p:sp>
        <p:nvSpPr>
          <p:cNvPr id="26628" name="Notes Placeholder 2">
            <a:extLst>
              <a:ext uri="{FF2B5EF4-FFF2-40B4-BE49-F238E27FC236}">
                <a16:creationId xmlns:a16="http://schemas.microsoft.com/office/drawing/2014/main" id="{C54B3B56-4E49-4AAC-B7CC-09A099C9DE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26629" name="Slide Number Placeholder 3">
            <a:extLst>
              <a:ext uri="{FF2B5EF4-FFF2-40B4-BE49-F238E27FC236}">
                <a16:creationId xmlns:a16="http://schemas.microsoft.com/office/drawing/2014/main" id="{BF9F472F-4086-4BB9-B35F-3298A53D92B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F9FC175F-0413-4D51-8340-CC79395821E8}" type="slidenum">
              <a:rPr lang="en-US" altLang="zh-CN" sz="1200">
                <a:latin typeface="Arial" panose="020B0604020202020204" pitchFamily="34" charset="0"/>
              </a:rPr>
              <a:pPr algn="r" eaLnBrk="1" hangingPunct="1"/>
              <a:t>13</a:t>
            </a:fld>
            <a:endParaRPr lang="en-US" altLang="zh-CN" sz="120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F7DBA4F-E516-4C81-9BF8-4D1C8675ED1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76AAC519-509B-4816-AF6E-E7FB44395E36}" type="slidenum">
              <a:rPr lang="en-US" altLang="zh-CN" smtClean="0">
                <a:latin typeface="Arial" panose="020B0604020202020204" pitchFamily="34" charset="0"/>
              </a:rPr>
              <a:pPr/>
              <a:t>14</a:t>
            </a:fld>
            <a:endParaRPr lang="en-US" altLang="zh-CN">
              <a:latin typeface="Arial" panose="020B0604020202020204" pitchFamily="34" charset="0"/>
            </a:endParaRPr>
          </a:p>
        </p:txBody>
      </p:sp>
      <p:sp>
        <p:nvSpPr>
          <p:cNvPr id="28675" name="Slide Image Placeholder 1">
            <a:extLst>
              <a:ext uri="{FF2B5EF4-FFF2-40B4-BE49-F238E27FC236}">
                <a16:creationId xmlns:a16="http://schemas.microsoft.com/office/drawing/2014/main" id="{212DCB2A-FD19-46F5-A563-1DBDE87B23C4}"/>
              </a:ext>
            </a:extLst>
          </p:cNvPr>
          <p:cNvSpPr>
            <a:spLocks noGrp="1" noRot="1" noChangeAspect="1" noChangeArrowheads="1" noTextEdit="1"/>
          </p:cNvSpPr>
          <p:nvPr>
            <p:ph type="sldImg"/>
          </p:nvPr>
        </p:nvSpPr>
        <p:spPr>
          <a:ln/>
        </p:spPr>
      </p:sp>
      <p:sp>
        <p:nvSpPr>
          <p:cNvPr id="28676" name="Notes Placeholder 2">
            <a:extLst>
              <a:ext uri="{FF2B5EF4-FFF2-40B4-BE49-F238E27FC236}">
                <a16:creationId xmlns:a16="http://schemas.microsoft.com/office/drawing/2014/main" id="{D569B4A5-F309-4111-AB3F-81CD8B9DE5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28677" name="Slide Number Placeholder 3">
            <a:extLst>
              <a:ext uri="{FF2B5EF4-FFF2-40B4-BE49-F238E27FC236}">
                <a16:creationId xmlns:a16="http://schemas.microsoft.com/office/drawing/2014/main" id="{78A537CA-7BAC-4F36-BFA5-67FAEC250FD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A5E38FE7-3F7E-4881-BAFA-4E4B344BB174}" type="slidenum">
              <a:rPr lang="en-US" altLang="zh-CN" sz="1200">
                <a:latin typeface="Arial" panose="020B0604020202020204" pitchFamily="34" charset="0"/>
              </a:rPr>
              <a:pPr algn="r" eaLnBrk="1" hangingPunct="1"/>
              <a:t>14</a:t>
            </a:fld>
            <a:endParaRPr lang="en-US" altLang="zh-CN" sz="120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26D7EF9-2441-4B7C-AE28-77CDE07F97F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9DC0955-D009-48CB-BF3F-D12E3EEB89A1}" type="slidenum">
              <a:rPr lang="en-US" altLang="zh-CN" smtClean="0">
                <a:latin typeface="Arial" panose="020B0604020202020204" pitchFamily="34" charset="0"/>
              </a:rPr>
              <a:pPr/>
              <a:t>15</a:t>
            </a:fld>
            <a:endParaRPr lang="en-US" altLang="zh-CN">
              <a:latin typeface="Arial" panose="020B0604020202020204" pitchFamily="34" charset="0"/>
            </a:endParaRPr>
          </a:p>
        </p:txBody>
      </p:sp>
      <p:sp>
        <p:nvSpPr>
          <p:cNvPr id="30723" name="Slide Image Placeholder 1">
            <a:extLst>
              <a:ext uri="{FF2B5EF4-FFF2-40B4-BE49-F238E27FC236}">
                <a16:creationId xmlns:a16="http://schemas.microsoft.com/office/drawing/2014/main" id="{29263DC8-26DA-4937-8F1C-847166715086}"/>
              </a:ext>
            </a:extLst>
          </p:cNvPr>
          <p:cNvSpPr>
            <a:spLocks noGrp="1" noRot="1" noChangeAspect="1" noChangeArrowheads="1" noTextEdit="1"/>
          </p:cNvSpPr>
          <p:nvPr>
            <p:ph type="sldImg"/>
          </p:nvPr>
        </p:nvSpPr>
        <p:spPr>
          <a:ln/>
        </p:spPr>
      </p:sp>
      <p:sp>
        <p:nvSpPr>
          <p:cNvPr id="30724" name="Notes Placeholder 2">
            <a:extLst>
              <a:ext uri="{FF2B5EF4-FFF2-40B4-BE49-F238E27FC236}">
                <a16:creationId xmlns:a16="http://schemas.microsoft.com/office/drawing/2014/main" id="{E880B5DC-EA8F-43AC-9D0C-BE9969B78A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30725" name="Slide Number Placeholder 3">
            <a:extLst>
              <a:ext uri="{FF2B5EF4-FFF2-40B4-BE49-F238E27FC236}">
                <a16:creationId xmlns:a16="http://schemas.microsoft.com/office/drawing/2014/main" id="{88D3F847-15E4-4EE8-8F12-58021EBD7BE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1F318C5A-25F0-4B59-BDAC-3264B652420B}" type="slidenum">
              <a:rPr lang="en-US" altLang="zh-CN" sz="1200">
                <a:latin typeface="Arial" panose="020B0604020202020204" pitchFamily="34" charset="0"/>
              </a:rPr>
              <a:pPr algn="r" eaLnBrk="1" hangingPunct="1"/>
              <a:t>15</a:t>
            </a:fld>
            <a:endParaRPr lang="en-US" altLang="zh-CN" sz="120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23EC491F-EA0E-45E6-9F3F-EC28748CAA1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F613E45-212B-449A-BE8A-27D468A27709}" type="slidenum">
              <a:rPr lang="en-US" altLang="zh-CN" smtClean="0">
                <a:latin typeface="Arial" panose="020B0604020202020204" pitchFamily="34" charset="0"/>
              </a:rPr>
              <a:pPr/>
              <a:t>18</a:t>
            </a:fld>
            <a:endParaRPr lang="en-US" altLang="zh-CN">
              <a:latin typeface="Arial" panose="020B0604020202020204" pitchFamily="34" charset="0"/>
            </a:endParaRPr>
          </a:p>
        </p:txBody>
      </p:sp>
      <p:sp>
        <p:nvSpPr>
          <p:cNvPr id="34819" name="Slide Image Placeholder 1">
            <a:extLst>
              <a:ext uri="{FF2B5EF4-FFF2-40B4-BE49-F238E27FC236}">
                <a16:creationId xmlns:a16="http://schemas.microsoft.com/office/drawing/2014/main" id="{75BCFCCC-F995-4EA1-9905-CF447F75B50A}"/>
              </a:ext>
            </a:extLst>
          </p:cNvPr>
          <p:cNvSpPr>
            <a:spLocks noGrp="1" noRot="1" noChangeAspect="1" noChangeArrowheads="1" noTextEdit="1"/>
          </p:cNvSpPr>
          <p:nvPr>
            <p:ph type="sldImg"/>
          </p:nvPr>
        </p:nvSpPr>
        <p:spPr>
          <a:ln/>
        </p:spPr>
      </p:sp>
      <p:sp>
        <p:nvSpPr>
          <p:cNvPr id="34820" name="Notes Placeholder 2">
            <a:extLst>
              <a:ext uri="{FF2B5EF4-FFF2-40B4-BE49-F238E27FC236}">
                <a16:creationId xmlns:a16="http://schemas.microsoft.com/office/drawing/2014/main" id="{A837FDC9-1505-45C3-9796-A62409BA60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34821" name="Slide Number Placeholder 3">
            <a:extLst>
              <a:ext uri="{FF2B5EF4-FFF2-40B4-BE49-F238E27FC236}">
                <a16:creationId xmlns:a16="http://schemas.microsoft.com/office/drawing/2014/main" id="{911F2341-15A2-46A3-B693-933FE9CF605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6C27C8D2-0329-41F4-8E55-CB1119B2CCA4}" type="slidenum">
              <a:rPr lang="en-US" altLang="zh-CN" sz="1200">
                <a:latin typeface="Arial" panose="020B0604020202020204" pitchFamily="34" charset="0"/>
              </a:rPr>
              <a:pPr algn="r" eaLnBrk="1" hangingPunct="1"/>
              <a:t>18</a:t>
            </a:fld>
            <a:endParaRPr lang="en-US" altLang="zh-CN" sz="120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F44E457-D71D-424A-9616-E72B58D78C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1F8441C-A2E0-4BA9-BF62-647EBE149D49}" type="slidenum">
              <a:rPr lang="en-US" altLang="zh-CN" smtClean="0">
                <a:latin typeface="Arial" panose="020B0604020202020204" pitchFamily="34" charset="0"/>
              </a:rPr>
              <a:pPr/>
              <a:t>19</a:t>
            </a:fld>
            <a:endParaRPr lang="en-US" altLang="zh-CN">
              <a:latin typeface="Arial" panose="020B0604020202020204" pitchFamily="34" charset="0"/>
            </a:endParaRPr>
          </a:p>
        </p:txBody>
      </p:sp>
      <p:sp>
        <p:nvSpPr>
          <p:cNvPr id="36867" name="Slide Image Placeholder 1">
            <a:extLst>
              <a:ext uri="{FF2B5EF4-FFF2-40B4-BE49-F238E27FC236}">
                <a16:creationId xmlns:a16="http://schemas.microsoft.com/office/drawing/2014/main" id="{39E36595-3150-4E79-BB7C-B4632CA3C03C}"/>
              </a:ext>
            </a:extLst>
          </p:cNvPr>
          <p:cNvSpPr>
            <a:spLocks noGrp="1" noRot="1" noChangeAspect="1" noChangeArrowheads="1" noTextEdit="1"/>
          </p:cNvSpPr>
          <p:nvPr>
            <p:ph type="sldImg"/>
          </p:nvPr>
        </p:nvSpPr>
        <p:spPr>
          <a:ln/>
        </p:spPr>
      </p:sp>
      <p:sp>
        <p:nvSpPr>
          <p:cNvPr id="36868" name="Notes Placeholder 2">
            <a:extLst>
              <a:ext uri="{FF2B5EF4-FFF2-40B4-BE49-F238E27FC236}">
                <a16:creationId xmlns:a16="http://schemas.microsoft.com/office/drawing/2014/main" id="{15D6A5DA-D837-414E-9A7C-B066001A993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36869" name="Slide Number Placeholder 3">
            <a:extLst>
              <a:ext uri="{FF2B5EF4-FFF2-40B4-BE49-F238E27FC236}">
                <a16:creationId xmlns:a16="http://schemas.microsoft.com/office/drawing/2014/main" id="{A6E1B6E6-6BC4-4473-9CC4-24B089EC031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DA3849E8-2D6B-4F51-ABAE-AC32E9BBAF52}" type="slidenum">
              <a:rPr lang="en-US" altLang="zh-CN" sz="1200">
                <a:latin typeface="Arial" panose="020B0604020202020204" pitchFamily="34" charset="0"/>
              </a:rPr>
              <a:pPr algn="r" eaLnBrk="1" hangingPunct="1"/>
              <a:t>19</a:t>
            </a:fld>
            <a:endParaRPr lang="en-US" altLang="zh-CN" sz="120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BCEC616-BB95-4AAB-ABDA-7C9E6233123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A541790-F74B-4106-B88C-A352DAF37B25}" type="slidenum">
              <a:rPr lang="en-US" altLang="zh-CN" smtClean="0">
                <a:latin typeface="Arial" panose="020B0604020202020204" pitchFamily="34" charset="0"/>
              </a:rPr>
              <a:pPr/>
              <a:t>20</a:t>
            </a:fld>
            <a:endParaRPr lang="en-US" altLang="zh-CN">
              <a:latin typeface="Arial" panose="020B0604020202020204" pitchFamily="34" charset="0"/>
            </a:endParaRPr>
          </a:p>
        </p:txBody>
      </p:sp>
      <p:sp>
        <p:nvSpPr>
          <p:cNvPr id="38915" name="Slide Image Placeholder 1">
            <a:extLst>
              <a:ext uri="{FF2B5EF4-FFF2-40B4-BE49-F238E27FC236}">
                <a16:creationId xmlns:a16="http://schemas.microsoft.com/office/drawing/2014/main" id="{6033DB55-AF56-4D2B-9C01-EF764E878C8D}"/>
              </a:ext>
            </a:extLst>
          </p:cNvPr>
          <p:cNvSpPr>
            <a:spLocks noGrp="1" noRot="1" noChangeAspect="1" noChangeArrowheads="1" noTextEdit="1"/>
          </p:cNvSpPr>
          <p:nvPr>
            <p:ph type="sldImg"/>
          </p:nvPr>
        </p:nvSpPr>
        <p:spPr>
          <a:ln/>
        </p:spPr>
      </p:sp>
      <p:sp>
        <p:nvSpPr>
          <p:cNvPr id="38916" name="Notes Placeholder 2">
            <a:extLst>
              <a:ext uri="{FF2B5EF4-FFF2-40B4-BE49-F238E27FC236}">
                <a16:creationId xmlns:a16="http://schemas.microsoft.com/office/drawing/2014/main" id="{62523E9C-117E-476B-9683-216FB76647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38917" name="Slide Number Placeholder 3">
            <a:extLst>
              <a:ext uri="{FF2B5EF4-FFF2-40B4-BE49-F238E27FC236}">
                <a16:creationId xmlns:a16="http://schemas.microsoft.com/office/drawing/2014/main" id="{6408387C-85AF-4F1C-9A4A-90EAE9ADE4B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F8EDCD13-46CD-4628-AFAF-B4F8A9D17267}" type="slidenum">
              <a:rPr lang="en-US" altLang="zh-CN" sz="1200">
                <a:latin typeface="Arial" panose="020B0604020202020204" pitchFamily="34" charset="0"/>
              </a:rPr>
              <a:pPr algn="r" eaLnBrk="1" hangingPunct="1"/>
              <a:t>20</a:t>
            </a:fld>
            <a:endParaRPr lang="en-US" altLang="zh-CN" sz="120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040A6575-1598-4474-B6A5-1688C0FB35A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6436717-2B48-4DDB-85BB-3CC3B842F80B}" type="slidenum">
              <a:rPr lang="en-US" altLang="zh-CN" smtClean="0">
                <a:latin typeface="Arial" panose="020B0604020202020204" pitchFamily="34" charset="0"/>
              </a:rPr>
              <a:pPr/>
              <a:t>21</a:t>
            </a:fld>
            <a:endParaRPr lang="en-US" altLang="zh-CN">
              <a:latin typeface="Arial" panose="020B0604020202020204" pitchFamily="34" charset="0"/>
            </a:endParaRPr>
          </a:p>
        </p:txBody>
      </p:sp>
      <p:sp>
        <p:nvSpPr>
          <p:cNvPr id="40963" name="Slide Image Placeholder 1">
            <a:extLst>
              <a:ext uri="{FF2B5EF4-FFF2-40B4-BE49-F238E27FC236}">
                <a16:creationId xmlns:a16="http://schemas.microsoft.com/office/drawing/2014/main" id="{44376B9E-989C-4BE3-B8D9-0180AE2A3533}"/>
              </a:ext>
            </a:extLst>
          </p:cNvPr>
          <p:cNvSpPr>
            <a:spLocks noGrp="1" noRot="1" noChangeAspect="1" noChangeArrowheads="1" noTextEdit="1"/>
          </p:cNvSpPr>
          <p:nvPr>
            <p:ph type="sldImg"/>
          </p:nvPr>
        </p:nvSpPr>
        <p:spPr>
          <a:ln/>
        </p:spPr>
      </p:sp>
      <p:sp>
        <p:nvSpPr>
          <p:cNvPr id="40964" name="Notes Placeholder 2">
            <a:extLst>
              <a:ext uri="{FF2B5EF4-FFF2-40B4-BE49-F238E27FC236}">
                <a16:creationId xmlns:a16="http://schemas.microsoft.com/office/drawing/2014/main" id="{BD7F982C-89C2-4B8C-9471-2731F45336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40965" name="Slide Number Placeholder 3">
            <a:extLst>
              <a:ext uri="{FF2B5EF4-FFF2-40B4-BE49-F238E27FC236}">
                <a16:creationId xmlns:a16="http://schemas.microsoft.com/office/drawing/2014/main" id="{B9CCB96F-4938-4B75-A1BD-0BBDD8DE08D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ACAE806A-3B64-42B9-9E9B-9CCBB3239215}" type="slidenum">
              <a:rPr lang="en-US" altLang="zh-CN" sz="1200">
                <a:latin typeface="Arial" panose="020B0604020202020204" pitchFamily="34" charset="0"/>
              </a:rPr>
              <a:pPr algn="r" eaLnBrk="1" hangingPunct="1"/>
              <a:t>21</a:t>
            </a:fld>
            <a:endParaRPr lang="en-US" altLang="zh-CN" sz="120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9159C77-53CA-4A72-AB28-C2A9A0A39E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36431A1-C033-44FA-A8AC-0F65A07D1128}" type="slidenum">
              <a:rPr lang="en-US" altLang="zh-CN" smtClean="0">
                <a:latin typeface="Arial" panose="020B0604020202020204" pitchFamily="34" charset="0"/>
              </a:rPr>
              <a:pPr/>
              <a:t>22</a:t>
            </a:fld>
            <a:endParaRPr lang="en-US" altLang="zh-CN">
              <a:latin typeface="Arial" panose="020B0604020202020204" pitchFamily="34" charset="0"/>
            </a:endParaRPr>
          </a:p>
        </p:txBody>
      </p:sp>
      <p:sp>
        <p:nvSpPr>
          <p:cNvPr id="43011" name="Slide Image Placeholder 1">
            <a:extLst>
              <a:ext uri="{FF2B5EF4-FFF2-40B4-BE49-F238E27FC236}">
                <a16:creationId xmlns:a16="http://schemas.microsoft.com/office/drawing/2014/main" id="{56986638-36ED-483F-B1BC-B66448BE294D}"/>
              </a:ext>
            </a:extLst>
          </p:cNvPr>
          <p:cNvSpPr>
            <a:spLocks noGrp="1" noRot="1" noChangeAspect="1" noChangeArrowheads="1" noTextEdit="1"/>
          </p:cNvSpPr>
          <p:nvPr>
            <p:ph type="sldImg"/>
          </p:nvPr>
        </p:nvSpPr>
        <p:spPr>
          <a:ln/>
        </p:spPr>
      </p:sp>
      <p:sp>
        <p:nvSpPr>
          <p:cNvPr id="43012" name="Notes Placeholder 2">
            <a:extLst>
              <a:ext uri="{FF2B5EF4-FFF2-40B4-BE49-F238E27FC236}">
                <a16:creationId xmlns:a16="http://schemas.microsoft.com/office/drawing/2014/main" id="{5CA0C494-F6FD-4F2F-B5A4-A5CB2C15DB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43013" name="Slide Number Placeholder 3">
            <a:extLst>
              <a:ext uri="{FF2B5EF4-FFF2-40B4-BE49-F238E27FC236}">
                <a16:creationId xmlns:a16="http://schemas.microsoft.com/office/drawing/2014/main" id="{7C96B470-4886-4C4D-AD07-A92F8791794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CC300D5C-ABB8-416E-A05D-081BAE8BC5AB}" type="slidenum">
              <a:rPr lang="en-US" altLang="zh-CN" sz="1200">
                <a:latin typeface="Arial" panose="020B0604020202020204" pitchFamily="34" charset="0"/>
              </a:rPr>
              <a:pPr algn="r" eaLnBrk="1" hangingPunct="1"/>
              <a:t>22</a:t>
            </a:fld>
            <a:endParaRPr lang="en-US" altLang="zh-CN" sz="120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D39A49D1-E88C-4148-AADC-F6E8881AB6E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D861F50-F9BF-45A4-9C18-09ED52772299}" type="slidenum">
              <a:rPr lang="en-US" altLang="zh-CN" smtClean="0">
                <a:latin typeface="Arial" panose="020B0604020202020204" pitchFamily="34" charset="0"/>
              </a:rPr>
              <a:pPr/>
              <a:t>23</a:t>
            </a:fld>
            <a:endParaRPr lang="en-US" altLang="zh-CN">
              <a:latin typeface="Arial" panose="020B0604020202020204" pitchFamily="34" charset="0"/>
            </a:endParaRPr>
          </a:p>
        </p:txBody>
      </p:sp>
      <p:sp>
        <p:nvSpPr>
          <p:cNvPr id="45059" name="Slide Image Placeholder 1">
            <a:extLst>
              <a:ext uri="{FF2B5EF4-FFF2-40B4-BE49-F238E27FC236}">
                <a16:creationId xmlns:a16="http://schemas.microsoft.com/office/drawing/2014/main" id="{0CEF5835-4470-489C-A76C-EEB5391778E8}"/>
              </a:ext>
            </a:extLst>
          </p:cNvPr>
          <p:cNvSpPr>
            <a:spLocks noGrp="1" noRot="1" noChangeAspect="1" noChangeArrowheads="1" noTextEdit="1"/>
          </p:cNvSpPr>
          <p:nvPr>
            <p:ph type="sldImg"/>
          </p:nvPr>
        </p:nvSpPr>
        <p:spPr>
          <a:ln/>
        </p:spPr>
      </p:sp>
      <p:sp>
        <p:nvSpPr>
          <p:cNvPr id="45060" name="Notes Placeholder 2">
            <a:extLst>
              <a:ext uri="{FF2B5EF4-FFF2-40B4-BE49-F238E27FC236}">
                <a16:creationId xmlns:a16="http://schemas.microsoft.com/office/drawing/2014/main" id="{2972908C-8818-43F5-AF43-3AFA96D75A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45061" name="Slide Number Placeholder 3">
            <a:extLst>
              <a:ext uri="{FF2B5EF4-FFF2-40B4-BE49-F238E27FC236}">
                <a16:creationId xmlns:a16="http://schemas.microsoft.com/office/drawing/2014/main" id="{09233BEA-3824-4631-B82B-0D04BDF9541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BBE47AAE-D125-4E75-9504-960AC433EA26}" type="slidenum">
              <a:rPr lang="en-US" altLang="zh-CN" sz="1200">
                <a:latin typeface="Arial" panose="020B0604020202020204" pitchFamily="34" charset="0"/>
              </a:rPr>
              <a:pPr algn="r" eaLnBrk="1" hangingPunct="1"/>
              <a:t>23</a:t>
            </a:fld>
            <a:endParaRPr lang="en-US" altLang="zh-CN" sz="12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35E5F00-C612-4957-A0B7-B2BDB0E4CE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7DA8A55-3441-44BF-95E5-6199AC5C0572}" type="slidenum">
              <a:rPr lang="en-US" altLang="zh-CN" smtClean="0">
                <a:latin typeface="Arial" panose="020B0604020202020204" pitchFamily="34" charset="0"/>
              </a:rPr>
              <a:pPr/>
              <a:t>4</a:t>
            </a:fld>
            <a:endParaRPr lang="en-US" altLang="zh-CN">
              <a:latin typeface="Arial" panose="020B0604020202020204" pitchFamily="34" charset="0"/>
            </a:endParaRPr>
          </a:p>
        </p:txBody>
      </p:sp>
      <p:sp>
        <p:nvSpPr>
          <p:cNvPr id="8195" name="Slide Image Placeholder 1">
            <a:extLst>
              <a:ext uri="{FF2B5EF4-FFF2-40B4-BE49-F238E27FC236}">
                <a16:creationId xmlns:a16="http://schemas.microsoft.com/office/drawing/2014/main" id="{2276CEE2-13A9-4A80-AF16-53DA3D8BA8AC}"/>
              </a:ext>
            </a:extLst>
          </p:cNvPr>
          <p:cNvSpPr>
            <a:spLocks noGrp="1" noRot="1" noChangeAspect="1" noChangeArrowheads="1" noTextEdit="1"/>
          </p:cNvSpPr>
          <p:nvPr>
            <p:ph type="sldImg"/>
          </p:nvPr>
        </p:nvSpPr>
        <p:spPr>
          <a:ln/>
        </p:spPr>
      </p:sp>
      <p:sp>
        <p:nvSpPr>
          <p:cNvPr id="8196" name="Notes Placeholder 2">
            <a:extLst>
              <a:ext uri="{FF2B5EF4-FFF2-40B4-BE49-F238E27FC236}">
                <a16:creationId xmlns:a16="http://schemas.microsoft.com/office/drawing/2014/main" id="{692D7A57-82D1-4E67-99B7-0AD4BFBEAD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8197" name="Slide Number Placeholder 3">
            <a:extLst>
              <a:ext uri="{FF2B5EF4-FFF2-40B4-BE49-F238E27FC236}">
                <a16:creationId xmlns:a16="http://schemas.microsoft.com/office/drawing/2014/main" id="{D4281F66-023A-4678-8BC3-4B78B1EC58E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31D1AF9C-5BF3-47F7-AB9A-4E3964B09E11}" type="slidenum">
              <a:rPr lang="en-US" altLang="zh-CN" sz="1200">
                <a:latin typeface="Arial" panose="020B0604020202020204" pitchFamily="34" charset="0"/>
              </a:rPr>
              <a:pPr algn="r" eaLnBrk="1" hangingPunct="1"/>
              <a:t>4</a:t>
            </a:fld>
            <a:endParaRPr lang="en-US" altLang="zh-CN" sz="120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DDC4821-D4D4-4266-8E78-0D2F74EB1D3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10F2CAD-1FD6-4242-882A-B61C4DCAE819}" type="slidenum">
              <a:rPr lang="en-US" altLang="zh-CN" smtClean="0">
                <a:latin typeface="Arial" panose="020B0604020202020204" pitchFamily="34" charset="0"/>
              </a:rPr>
              <a:pPr/>
              <a:t>24</a:t>
            </a:fld>
            <a:endParaRPr lang="en-US" altLang="zh-CN">
              <a:latin typeface="Arial" panose="020B0604020202020204" pitchFamily="34" charset="0"/>
            </a:endParaRPr>
          </a:p>
        </p:txBody>
      </p:sp>
      <p:sp>
        <p:nvSpPr>
          <p:cNvPr id="47107" name="Slide Image Placeholder 1">
            <a:extLst>
              <a:ext uri="{FF2B5EF4-FFF2-40B4-BE49-F238E27FC236}">
                <a16:creationId xmlns:a16="http://schemas.microsoft.com/office/drawing/2014/main" id="{036BC289-4B7B-45A0-802D-60582C9E178F}"/>
              </a:ext>
            </a:extLst>
          </p:cNvPr>
          <p:cNvSpPr>
            <a:spLocks noGrp="1" noRot="1" noChangeAspect="1" noChangeArrowheads="1" noTextEdit="1"/>
          </p:cNvSpPr>
          <p:nvPr>
            <p:ph type="sldImg"/>
          </p:nvPr>
        </p:nvSpPr>
        <p:spPr>
          <a:ln/>
        </p:spPr>
      </p:sp>
      <p:sp>
        <p:nvSpPr>
          <p:cNvPr id="47108" name="Notes Placeholder 2">
            <a:extLst>
              <a:ext uri="{FF2B5EF4-FFF2-40B4-BE49-F238E27FC236}">
                <a16:creationId xmlns:a16="http://schemas.microsoft.com/office/drawing/2014/main" id="{4B3F268D-8309-42E8-91C8-C57CB76B5F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47109" name="Slide Number Placeholder 3">
            <a:extLst>
              <a:ext uri="{FF2B5EF4-FFF2-40B4-BE49-F238E27FC236}">
                <a16:creationId xmlns:a16="http://schemas.microsoft.com/office/drawing/2014/main" id="{E0E791C5-F5AB-4D46-8F73-9BE6A5E8CC2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EBA22414-7D16-41FA-8E32-B07F5125422F}" type="slidenum">
              <a:rPr lang="en-US" altLang="zh-CN" sz="1200">
                <a:latin typeface="Arial" panose="020B0604020202020204" pitchFamily="34" charset="0"/>
              </a:rPr>
              <a:pPr algn="r" eaLnBrk="1" hangingPunct="1"/>
              <a:t>24</a:t>
            </a:fld>
            <a:endParaRPr lang="en-US" altLang="zh-CN" sz="12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8C827F94-DEB5-494D-BCC6-3E0AADB038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C819C23-FEA9-4A88-9A90-8880ED9F8180}" type="slidenum">
              <a:rPr lang="en-US" altLang="zh-CN" smtClean="0">
                <a:latin typeface="Arial" panose="020B0604020202020204" pitchFamily="34" charset="0"/>
              </a:rPr>
              <a:pPr/>
              <a:t>5</a:t>
            </a:fld>
            <a:endParaRPr lang="en-US" altLang="zh-CN">
              <a:latin typeface="Arial" panose="020B0604020202020204" pitchFamily="34" charset="0"/>
            </a:endParaRPr>
          </a:p>
        </p:txBody>
      </p:sp>
      <p:sp>
        <p:nvSpPr>
          <p:cNvPr id="10243" name="Slide Image Placeholder 1">
            <a:extLst>
              <a:ext uri="{FF2B5EF4-FFF2-40B4-BE49-F238E27FC236}">
                <a16:creationId xmlns:a16="http://schemas.microsoft.com/office/drawing/2014/main" id="{25C055FF-C0AD-4FAF-A18C-523BF1BDCD30}"/>
              </a:ext>
            </a:extLst>
          </p:cNvPr>
          <p:cNvSpPr>
            <a:spLocks noGrp="1" noRot="1" noChangeAspect="1" noChangeArrowheads="1" noTextEdit="1"/>
          </p:cNvSpPr>
          <p:nvPr>
            <p:ph type="sldImg"/>
          </p:nvPr>
        </p:nvSpPr>
        <p:spPr>
          <a:ln/>
        </p:spPr>
      </p:sp>
      <p:sp>
        <p:nvSpPr>
          <p:cNvPr id="10244" name="Notes Placeholder 2">
            <a:extLst>
              <a:ext uri="{FF2B5EF4-FFF2-40B4-BE49-F238E27FC236}">
                <a16:creationId xmlns:a16="http://schemas.microsoft.com/office/drawing/2014/main" id="{088F091A-5FB7-4F46-8754-86C5C97BB01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10245" name="Slide Number Placeholder 3">
            <a:extLst>
              <a:ext uri="{FF2B5EF4-FFF2-40B4-BE49-F238E27FC236}">
                <a16:creationId xmlns:a16="http://schemas.microsoft.com/office/drawing/2014/main" id="{91C474D5-8135-4305-93BC-8FC8248FB49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F1379133-A339-42A7-8AA7-D55DCE717E68}" type="slidenum">
              <a:rPr lang="en-US" altLang="zh-CN" sz="1200">
                <a:latin typeface="Arial" panose="020B0604020202020204" pitchFamily="34" charset="0"/>
              </a:rPr>
              <a:pPr algn="r" eaLnBrk="1" hangingPunct="1"/>
              <a:t>5</a:t>
            </a:fld>
            <a:endParaRPr lang="en-US" altLang="zh-CN" sz="12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A70076E-4A65-4518-A8B8-CACF9AAF58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CB52CCB-A987-48B7-BB30-73957293E440}" type="slidenum">
              <a:rPr lang="en-US" altLang="zh-CN" smtClean="0">
                <a:latin typeface="Arial" panose="020B0604020202020204" pitchFamily="34" charset="0"/>
              </a:rPr>
              <a:pPr/>
              <a:t>6</a:t>
            </a:fld>
            <a:endParaRPr lang="en-US" altLang="zh-CN">
              <a:latin typeface="Arial" panose="020B0604020202020204" pitchFamily="34" charset="0"/>
            </a:endParaRPr>
          </a:p>
        </p:txBody>
      </p:sp>
      <p:sp>
        <p:nvSpPr>
          <p:cNvPr id="12291" name="Slide Image Placeholder 1">
            <a:extLst>
              <a:ext uri="{FF2B5EF4-FFF2-40B4-BE49-F238E27FC236}">
                <a16:creationId xmlns:a16="http://schemas.microsoft.com/office/drawing/2014/main" id="{C08BB8D3-B3F9-464A-AA68-E380E79187C7}"/>
              </a:ext>
            </a:extLst>
          </p:cNvPr>
          <p:cNvSpPr>
            <a:spLocks noGrp="1" noRot="1" noChangeAspect="1" noChangeArrowheads="1" noTextEdit="1"/>
          </p:cNvSpPr>
          <p:nvPr>
            <p:ph type="sldImg"/>
          </p:nvPr>
        </p:nvSpPr>
        <p:spPr>
          <a:ln/>
        </p:spPr>
      </p:sp>
      <p:sp>
        <p:nvSpPr>
          <p:cNvPr id="12292" name="Notes Placeholder 2">
            <a:extLst>
              <a:ext uri="{FF2B5EF4-FFF2-40B4-BE49-F238E27FC236}">
                <a16:creationId xmlns:a16="http://schemas.microsoft.com/office/drawing/2014/main" id="{73F89802-D4AB-4E05-9BF4-E7D2E2F6E4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12293" name="Slide Number Placeholder 3">
            <a:extLst>
              <a:ext uri="{FF2B5EF4-FFF2-40B4-BE49-F238E27FC236}">
                <a16:creationId xmlns:a16="http://schemas.microsoft.com/office/drawing/2014/main" id="{D2CE2539-801F-45E8-AF64-4F5BF107170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461C111C-6FF4-489E-9EA3-76EC57ECF506}" type="slidenum">
              <a:rPr lang="en-US" altLang="zh-CN" sz="1200">
                <a:latin typeface="Arial" panose="020B0604020202020204" pitchFamily="34" charset="0"/>
              </a:rPr>
              <a:pPr algn="r" eaLnBrk="1" hangingPunct="1"/>
              <a:t>6</a:t>
            </a:fld>
            <a:endParaRPr lang="en-US" altLang="zh-CN" sz="12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B4AF1A6C-1885-4965-A7F3-C27E8BB6C6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9C9F0F7-1CA3-4ED4-858B-7D3596385CC2}" type="slidenum">
              <a:rPr lang="en-US" altLang="zh-CN" smtClean="0">
                <a:latin typeface="Arial" panose="020B0604020202020204" pitchFamily="34" charset="0"/>
              </a:rPr>
              <a:pPr/>
              <a:t>7</a:t>
            </a:fld>
            <a:endParaRPr lang="en-US" altLang="zh-CN">
              <a:latin typeface="Arial" panose="020B0604020202020204" pitchFamily="34" charset="0"/>
            </a:endParaRPr>
          </a:p>
        </p:txBody>
      </p:sp>
      <p:sp>
        <p:nvSpPr>
          <p:cNvPr id="14339" name="Slide Image Placeholder 1">
            <a:extLst>
              <a:ext uri="{FF2B5EF4-FFF2-40B4-BE49-F238E27FC236}">
                <a16:creationId xmlns:a16="http://schemas.microsoft.com/office/drawing/2014/main" id="{85DA5208-909B-4AB9-A2ED-ED5305077612}"/>
              </a:ext>
            </a:extLst>
          </p:cNvPr>
          <p:cNvSpPr>
            <a:spLocks noGrp="1" noRot="1" noChangeAspect="1" noChangeArrowheads="1" noTextEdit="1"/>
          </p:cNvSpPr>
          <p:nvPr>
            <p:ph type="sldImg"/>
          </p:nvPr>
        </p:nvSpPr>
        <p:spPr>
          <a:ln/>
        </p:spPr>
      </p:sp>
      <p:sp>
        <p:nvSpPr>
          <p:cNvPr id="14340" name="Notes Placeholder 2">
            <a:extLst>
              <a:ext uri="{FF2B5EF4-FFF2-40B4-BE49-F238E27FC236}">
                <a16:creationId xmlns:a16="http://schemas.microsoft.com/office/drawing/2014/main" id="{C3E4E385-C64E-4C55-ACC4-A24C499DFB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14341" name="Slide Number Placeholder 3">
            <a:extLst>
              <a:ext uri="{FF2B5EF4-FFF2-40B4-BE49-F238E27FC236}">
                <a16:creationId xmlns:a16="http://schemas.microsoft.com/office/drawing/2014/main" id="{3FFB00FD-2B62-4D67-88E5-36C1701540F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E29BF136-3B50-4DD0-8D42-3EF69A151A76}" type="slidenum">
              <a:rPr lang="en-US" altLang="zh-CN" sz="1200">
                <a:latin typeface="Arial" panose="020B0604020202020204" pitchFamily="34" charset="0"/>
              </a:rPr>
              <a:pPr algn="r" eaLnBrk="1" hangingPunct="1"/>
              <a:t>7</a:t>
            </a:fld>
            <a:endParaRPr lang="en-US" altLang="zh-CN"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9F2BD68-1D4D-446B-9E6B-7382A829B65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4E04EDF-F12E-4B88-954C-916BE1FB9DC5}" type="slidenum">
              <a:rPr lang="en-US" altLang="zh-CN" smtClean="0">
                <a:latin typeface="Arial" panose="020B0604020202020204" pitchFamily="34" charset="0"/>
              </a:rPr>
              <a:pPr/>
              <a:t>8</a:t>
            </a:fld>
            <a:endParaRPr lang="en-US" altLang="zh-CN">
              <a:latin typeface="Arial" panose="020B0604020202020204" pitchFamily="34" charset="0"/>
            </a:endParaRPr>
          </a:p>
        </p:txBody>
      </p:sp>
      <p:sp>
        <p:nvSpPr>
          <p:cNvPr id="16387" name="Slide Image Placeholder 1">
            <a:extLst>
              <a:ext uri="{FF2B5EF4-FFF2-40B4-BE49-F238E27FC236}">
                <a16:creationId xmlns:a16="http://schemas.microsoft.com/office/drawing/2014/main" id="{EF1F547F-5643-49EC-B38C-4EB57DC16C8B}"/>
              </a:ext>
            </a:extLst>
          </p:cNvPr>
          <p:cNvSpPr>
            <a:spLocks noGrp="1" noRot="1" noChangeAspect="1" noChangeArrowheads="1" noTextEdit="1"/>
          </p:cNvSpPr>
          <p:nvPr>
            <p:ph type="sldImg"/>
          </p:nvPr>
        </p:nvSpPr>
        <p:spPr>
          <a:ln/>
        </p:spPr>
      </p:sp>
      <p:sp>
        <p:nvSpPr>
          <p:cNvPr id="16388" name="Notes Placeholder 2">
            <a:extLst>
              <a:ext uri="{FF2B5EF4-FFF2-40B4-BE49-F238E27FC236}">
                <a16:creationId xmlns:a16="http://schemas.microsoft.com/office/drawing/2014/main" id="{4FFAD028-E927-4458-A82B-950A4E51EA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16389" name="Slide Number Placeholder 3">
            <a:extLst>
              <a:ext uri="{FF2B5EF4-FFF2-40B4-BE49-F238E27FC236}">
                <a16:creationId xmlns:a16="http://schemas.microsoft.com/office/drawing/2014/main" id="{E040F173-336C-431C-B4A6-E4342E724443}"/>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C45149B2-D810-4784-8F56-3348DAF6A779}" type="slidenum">
              <a:rPr lang="en-US" altLang="zh-CN" sz="1200">
                <a:latin typeface="Arial" panose="020B0604020202020204" pitchFamily="34" charset="0"/>
              </a:rPr>
              <a:pPr algn="r" eaLnBrk="1" hangingPunct="1"/>
              <a:t>8</a:t>
            </a:fld>
            <a:endParaRPr lang="en-US" altLang="zh-CN" sz="12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9C90FDA-5014-4432-8D5D-9B7CB595AB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E9B9693-1720-4019-B44F-66D46002C980}" type="slidenum">
              <a:rPr lang="en-US" altLang="zh-CN" smtClean="0">
                <a:latin typeface="Arial" panose="020B0604020202020204" pitchFamily="34" charset="0"/>
              </a:rPr>
              <a:pPr/>
              <a:t>9</a:t>
            </a:fld>
            <a:endParaRPr lang="en-US" altLang="zh-CN">
              <a:latin typeface="Arial" panose="020B0604020202020204" pitchFamily="34" charset="0"/>
            </a:endParaRPr>
          </a:p>
        </p:txBody>
      </p:sp>
      <p:sp>
        <p:nvSpPr>
          <p:cNvPr id="18435" name="Slide Image Placeholder 1">
            <a:extLst>
              <a:ext uri="{FF2B5EF4-FFF2-40B4-BE49-F238E27FC236}">
                <a16:creationId xmlns:a16="http://schemas.microsoft.com/office/drawing/2014/main" id="{EA940319-7351-4CD3-A7B3-683245E5BD0B}"/>
              </a:ext>
            </a:extLst>
          </p:cNvPr>
          <p:cNvSpPr>
            <a:spLocks noGrp="1" noRot="1" noChangeAspect="1" noChangeArrowheads="1" noTextEdit="1"/>
          </p:cNvSpPr>
          <p:nvPr>
            <p:ph type="sldImg"/>
          </p:nvPr>
        </p:nvSpPr>
        <p:spPr>
          <a:ln/>
        </p:spPr>
      </p:sp>
      <p:sp>
        <p:nvSpPr>
          <p:cNvPr id="18436" name="Notes Placeholder 2">
            <a:extLst>
              <a:ext uri="{FF2B5EF4-FFF2-40B4-BE49-F238E27FC236}">
                <a16:creationId xmlns:a16="http://schemas.microsoft.com/office/drawing/2014/main" id="{F0865742-2E5F-4D43-B1BC-BB9D329851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18437" name="Slide Number Placeholder 3">
            <a:extLst>
              <a:ext uri="{FF2B5EF4-FFF2-40B4-BE49-F238E27FC236}">
                <a16:creationId xmlns:a16="http://schemas.microsoft.com/office/drawing/2014/main" id="{25B47247-0D93-4865-B869-88A474B5D57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B465529E-370B-4001-A6F8-24746DDDEB19}" type="slidenum">
              <a:rPr lang="en-US" altLang="zh-CN" sz="1200">
                <a:latin typeface="Arial" panose="020B0604020202020204" pitchFamily="34" charset="0"/>
              </a:rPr>
              <a:pPr algn="r" eaLnBrk="1" hangingPunct="1"/>
              <a:t>9</a:t>
            </a:fld>
            <a:endParaRPr lang="en-US" altLang="zh-CN" sz="12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524259F-B36D-4C09-93DA-DFBE3CB461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36CEC2B-14BC-45E6-8B29-F3D496DAE575}" type="slidenum">
              <a:rPr lang="en-US" altLang="zh-CN" smtClean="0">
                <a:latin typeface="Arial" panose="020B0604020202020204" pitchFamily="34" charset="0"/>
              </a:rPr>
              <a:pPr/>
              <a:t>10</a:t>
            </a:fld>
            <a:endParaRPr lang="en-US" altLang="zh-CN">
              <a:latin typeface="Arial" panose="020B0604020202020204" pitchFamily="34" charset="0"/>
            </a:endParaRPr>
          </a:p>
        </p:txBody>
      </p:sp>
      <p:sp>
        <p:nvSpPr>
          <p:cNvPr id="20483" name="Slide Image Placeholder 1">
            <a:extLst>
              <a:ext uri="{FF2B5EF4-FFF2-40B4-BE49-F238E27FC236}">
                <a16:creationId xmlns:a16="http://schemas.microsoft.com/office/drawing/2014/main" id="{905D1433-4EB1-45DB-9D31-C09BAF8DF038}"/>
              </a:ext>
            </a:extLst>
          </p:cNvPr>
          <p:cNvSpPr>
            <a:spLocks noGrp="1" noRot="1" noChangeAspect="1" noChangeArrowheads="1" noTextEdit="1"/>
          </p:cNvSpPr>
          <p:nvPr>
            <p:ph type="sldImg"/>
          </p:nvPr>
        </p:nvSpPr>
        <p:spPr>
          <a:ln/>
        </p:spPr>
      </p:sp>
      <p:sp>
        <p:nvSpPr>
          <p:cNvPr id="20484" name="Notes Placeholder 2">
            <a:extLst>
              <a:ext uri="{FF2B5EF4-FFF2-40B4-BE49-F238E27FC236}">
                <a16:creationId xmlns:a16="http://schemas.microsoft.com/office/drawing/2014/main" id="{00FEC99B-451A-43FB-A9BC-54C6B2FD8D0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20485" name="Slide Number Placeholder 3">
            <a:extLst>
              <a:ext uri="{FF2B5EF4-FFF2-40B4-BE49-F238E27FC236}">
                <a16:creationId xmlns:a16="http://schemas.microsoft.com/office/drawing/2014/main" id="{33994775-843B-42D8-AB03-7EFDE5BF5B1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541DAD07-A35E-48D4-A8B5-9EBB38156D78}" type="slidenum">
              <a:rPr lang="en-US" altLang="zh-CN" sz="1200">
                <a:latin typeface="Arial" panose="020B0604020202020204" pitchFamily="34" charset="0"/>
              </a:rPr>
              <a:pPr algn="r" eaLnBrk="1" hangingPunct="1"/>
              <a:t>10</a:t>
            </a:fld>
            <a:endParaRPr lang="en-US" altLang="zh-CN" sz="12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0BD3104-9F26-469E-9EE7-C03A4525C90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946DDA1-2CE2-485A-9322-58368AA9D315}" type="slidenum">
              <a:rPr lang="en-US" altLang="zh-CN" smtClean="0">
                <a:latin typeface="Arial" panose="020B0604020202020204" pitchFamily="34" charset="0"/>
              </a:rPr>
              <a:pPr/>
              <a:t>11</a:t>
            </a:fld>
            <a:endParaRPr lang="en-US" altLang="zh-CN">
              <a:latin typeface="Arial" panose="020B0604020202020204" pitchFamily="34" charset="0"/>
            </a:endParaRPr>
          </a:p>
        </p:txBody>
      </p:sp>
      <p:sp>
        <p:nvSpPr>
          <p:cNvPr id="22531" name="Slide Image Placeholder 1">
            <a:extLst>
              <a:ext uri="{FF2B5EF4-FFF2-40B4-BE49-F238E27FC236}">
                <a16:creationId xmlns:a16="http://schemas.microsoft.com/office/drawing/2014/main" id="{DB2F74C9-452C-4B7A-B4FF-37484340B722}"/>
              </a:ext>
            </a:extLst>
          </p:cNvPr>
          <p:cNvSpPr>
            <a:spLocks noGrp="1" noRot="1" noChangeAspect="1" noChangeArrowheads="1" noTextEdit="1"/>
          </p:cNvSpPr>
          <p:nvPr>
            <p:ph type="sldImg"/>
          </p:nvPr>
        </p:nvSpPr>
        <p:spPr>
          <a:ln/>
        </p:spPr>
      </p:sp>
      <p:sp>
        <p:nvSpPr>
          <p:cNvPr id="22532" name="Notes Placeholder 2">
            <a:extLst>
              <a:ext uri="{FF2B5EF4-FFF2-40B4-BE49-F238E27FC236}">
                <a16:creationId xmlns:a16="http://schemas.microsoft.com/office/drawing/2014/main" id="{0102298F-5665-47BB-891D-1E69DE4F686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
        <p:nvSpPr>
          <p:cNvPr id="22533" name="Slide Number Placeholder 3">
            <a:extLst>
              <a:ext uri="{FF2B5EF4-FFF2-40B4-BE49-F238E27FC236}">
                <a16:creationId xmlns:a16="http://schemas.microsoft.com/office/drawing/2014/main" id="{B23FFE1D-8CA5-4399-8DAB-9B5C72A204A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35EB4B18-0142-4933-8127-487A10649CC6}" type="slidenum">
              <a:rPr lang="en-US" altLang="zh-CN" sz="1200">
                <a:latin typeface="Arial" panose="020B0604020202020204" pitchFamily="34" charset="0"/>
              </a:rPr>
              <a:pPr algn="r" eaLnBrk="1" hangingPunct="1"/>
              <a:t>11</a:t>
            </a:fld>
            <a:endParaRPr lang="en-US" altLang="zh-CN"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FB48FD2-2541-4D6E-8FD1-28A58A503E8A}"/>
              </a:ext>
            </a:extLst>
          </p:cNvPr>
          <p:cNvSpPr>
            <a:spLocks noGrp="1"/>
          </p:cNvSpPr>
          <p:nvPr>
            <p:ph type="dt" sz="half" idx="10"/>
          </p:nvPr>
        </p:nvSpPr>
        <p:spPr/>
        <p:txBody>
          <a:bodyPr/>
          <a:lstStyle>
            <a:lvl1pPr>
              <a:defRPr/>
            </a:lvl1pPr>
          </a:lstStyle>
          <a:p>
            <a:pPr>
              <a:defRPr/>
            </a:pPr>
            <a:fld id="{EB906DDE-69EC-4387-8BD4-EC9C2638BB53}" type="datetimeFigureOut">
              <a:rPr lang="zh-CN" altLang="en-US"/>
              <a:pPr>
                <a:defRPr/>
              </a:pPr>
              <a:t>2021/12/22</a:t>
            </a:fld>
            <a:endParaRPr lang="zh-CN" altLang="en-US"/>
          </a:p>
        </p:txBody>
      </p:sp>
      <p:sp>
        <p:nvSpPr>
          <p:cNvPr id="5" name="页脚占位符 4">
            <a:extLst>
              <a:ext uri="{FF2B5EF4-FFF2-40B4-BE49-F238E27FC236}">
                <a16:creationId xmlns:a16="http://schemas.microsoft.com/office/drawing/2014/main" id="{356D5658-413C-41BC-A19C-EC23D12AF5E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29AE1F9-0417-4022-AAAC-EC430EDDAC3D}"/>
              </a:ext>
            </a:extLst>
          </p:cNvPr>
          <p:cNvSpPr>
            <a:spLocks noGrp="1"/>
          </p:cNvSpPr>
          <p:nvPr>
            <p:ph type="sldNum" sz="quarter" idx="12"/>
          </p:nvPr>
        </p:nvSpPr>
        <p:spPr/>
        <p:txBody>
          <a:bodyPr/>
          <a:lstStyle>
            <a:lvl1pPr>
              <a:defRPr/>
            </a:lvl1pPr>
          </a:lstStyle>
          <a:p>
            <a:pPr>
              <a:defRPr/>
            </a:pPr>
            <a:fld id="{2EE7F6DE-368E-4F68-B83D-3CB2DBEE9A25}" type="slidenum">
              <a:rPr lang="zh-CN" altLang="en-US"/>
              <a:pPr>
                <a:defRPr/>
              </a:pPr>
              <a:t>‹#›</a:t>
            </a:fld>
            <a:endParaRPr lang="zh-CN" altLang="en-US"/>
          </a:p>
        </p:txBody>
      </p:sp>
    </p:spTree>
    <p:extLst>
      <p:ext uri="{BB962C8B-B14F-4D97-AF65-F5344CB8AC3E}">
        <p14:creationId xmlns:p14="http://schemas.microsoft.com/office/powerpoint/2010/main" val="254643647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0AD8F5-1DC0-4AAE-A2B7-5BF96F772AD5}"/>
              </a:ext>
            </a:extLst>
          </p:cNvPr>
          <p:cNvSpPr>
            <a:spLocks noGrp="1"/>
          </p:cNvSpPr>
          <p:nvPr>
            <p:ph type="dt" sz="half" idx="10"/>
          </p:nvPr>
        </p:nvSpPr>
        <p:spPr/>
        <p:txBody>
          <a:bodyPr/>
          <a:lstStyle>
            <a:lvl1pPr>
              <a:defRPr/>
            </a:lvl1pPr>
          </a:lstStyle>
          <a:p>
            <a:pPr>
              <a:defRPr/>
            </a:pPr>
            <a:fld id="{E6CE673C-E8CC-42DE-A7CA-D2FA18786BEA}" type="datetimeFigureOut">
              <a:rPr lang="zh-CN" altLang="en-US"/>
              <a:pPr>
                <a:defRPr/>
              </a:pPr>
              <a:t>2021/12/22</a:t>
            </a:fld>
            <a:endParaRPr lang="zh-CN" altLang="en-US"/>
          </a:p>
        </p:txBody>
      </p:sp>
      <p:sp>
        <p:nvSpPr>
          <p:cNvPr id="5" name="页脚占位符 4">
            <a:extLst>
              <a:ext uri="{FF2B5EF4-FFF2-40B4-BE49-F238E27FC236}">
                <a16:creationId xmlns:a16="http://schemas.microsoft.com/office/drawing/2014/main" id="{B7514BFA-8967-4177-AC3B-44F537FF03E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9FCF488-5C07-448B-9261-555B0225D67A}"/>
              </a:ext>
            </a:extLst>
          </p:cNvPr>
          <p:cNvSpPr>
            <a:spLocks noGrp="1"/>
          </p:cNvSpPr>
          <p:nvPr>
            <p:ph type="sldNum" sz="quarter" idx="12"/>
          </p:nvPr>
        </p:nvSpPr>
        <p:spPr/>
        <p:txBody>
          <a:bodyPr/>
          <a:lstStyle>
            <a:lvl1pPr>
              <a:defRPr/>
            </a:lvl1pPr>
          </a:lstStyle>
          <a:p>
            <a:pPr>
              <a:defRPr/>
            </a:pPr>
            <a:fld id="{21CBC4F3-C0CF-4D5D-BA95-5DFF55B6F31C}" type="slidenum">
              <a:rPr lang="zh-CN" altLang="en-US"/>
              <a:pPr>
                <a:defRPr/>
              </a:pPr>
              <a:t>‹#›</a:t>
            </a:fld>
            <a:endParaRPr lang="zh-CN" altLang="en-US"/>
          </a:p>
        </p:txBody>
      </p:sp>
    </p:spTree>
    <p:extLst>
      <p:ext uri="{BB962C8B-B14F-4D97-AF65-F5344CB8AC3E}">
        <p14:creationId xmlns:p14="http://schemas.microsoft.com/office/powerpoint/2010/main" val="159379820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DD13A4-DBE4-4E36-841C-C3BCE03606FD}"/>
              </a:ext>
            </a:extLst>
          </p:cNvPr>
          <p:cNvSpPr>
            <a:spLocks noGrp="1"/>
          </p:cNvSpPr>
          <p:nvPr>
            <p:ph type="dt" sz="half" idx="10"/>
          </p:nvPr>
        </p:nvSpPr>
        <p:spPr/>
        <p:txBody>
          <a:bodyPr/>
          <a:lstStyle>
            <a:lvl1pPr>
              <a:defRPr/>
            </a:lvl1pPr>
          </a:lstStyle>
          <a:p>
            <a:pPr>
              <a:defRPr/>
            </a:pPr>
            <a:fld id="{F386C127-4B52-4267-BBEB-E49BFEA52078}" type="datetimeFigureOut">
              <a:rPr lang="zh-CN" altLang="en-US"/>
              <a:pPr>
                <a:defRPr/>
              </a:pPr>
              <a:t>2021/12/22</a:t>
            </a:fld>
            <a:endParaRPr lang="zh-CN" altLang="en-US"/>
          </a:p>
        </p:txBody>
      </p:sp>
      <p:sp>
        <p:nvSpPr>
          <p:cNvPr id="5" name="页脚占位符 4">
            <a:extLst>
              <a:ext uri="{FF2B5EF4-FFF2-40B4-BE49-F238E27FC236}">
                <a16:creationId xmlns:a16="http://schemas.microsoft.com/office/drawing/2014/main" id="{1890FC93-D801-43C9-8A84-6237DD6D6CF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3DBA8B6-552B-4925-9CBE-4D086D155BF6}"/>
              </a:ext>
            </a:extLst>
          </p:cNvPr>
          <p:cNvSpPr>
            <a:spLocks noGrp="1"/>
          </p:cNvSpPr>
          <p:nvPr>
            <p:ph type="sldNum" sz="quarter" idx="12"/>
          </p:nvPr>
        </p:nvSpPr>
        <p:spPr/>
        <p:txBody>
          <a:bodyPr/>
          <a:lstStyle>
            <a:lvl1pPr>
              <a:defRPr/>
            </a:lvl1pPr>
          </a:lstStyle>
          <a:p>
            <a:pPr>
              <a:defRPr/>
            </a:pPr>
            <a:fld id="{70FB1A35-A23B-4CAC-8432-23E38933DF95}" type="slidenum">
              <a:rPr lang="zh-CN" altLang="en-US"/>
              <a:pPr>
                <a:defRPr/>
              </a:pPr>
              <a:t>‹#›</a:t>
            </a:fld>
            <a:endParaRPr lang="zh-CN" altLang="en-US"/>
          </a:p>
        </p:txBody>
      </p:sp>
    </p:spTree>
    <p:extLst>
      <p:ext uri="{BB962C8B-B14F-4D97-AF65-F5344CB8AC3E}">
        <p14:creationId xmlns:p14="http://schemas.microsoft.com/office/powerpoint/2010/main" val="369826103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1470F8-2FAE-4294-BFFC-9396C324FAC5}"/>
              </a:ext>
            </a:extLst>
          </p:cNvPr>
          <p:cNvSpPr>
            <a:spLocks noGrp="1"/>
          </p:cNvSpPr>
          <p:nvPr>
            <p:ph type="dt" sz="half" idx="10"/>
          </p:nvPr>
        </p:nvSpPr>
        <p:spPr/>
        <p:txBody>
          <a:bodyPr/>
          <a:lstStyle>
            <a:lvl1pPr>
              <a:defRPr/>
            </a:lvl1pPr>
          </a:lstStyle>
          <a:p>
            <a:pPr>
              <a:defRPr/>
            </a:pPr>
            <a:fld id="{6CB4C191-4D95-4973-893C-A00B4BEE4761}" type="datetimeFigureOut">
              <a:rPr lang="zh-CN" altLang="en-US"/>
              <a:pPr>
                <a:defRPr/>
              </a:pPr>
              <a:t>2021/12/22</a:t>
            </a:fld>
            <a:endParaRPr lang="zh-CN" altLang="en-US"/>
          </a:p>
        </p:txBody>
      </p:sp>
      <p:sp>
        <p:nvSpPr>
          <p:cNvPr id="5" name="页脚占位符 4">
            <a:extLst>
              <a:ext uri="{FF2B5EF4-FFF2-40B4-BE49-F238E27FC236}">
                <a16:creationId xmlns:a16="http://schemas.microsoft.com/office/drawing/2014/main" id="{2C1FF4D2-2862-4508-9A49-CD4A277AF53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A9B8C88-820E-4CF2-8A7A-0B6182215CD0}"/>
              </a:ext>
            </a:extLst>
          </p:cNvPr>
          <p:cNvSpPr>
            <a:spLocks noGrp="1"/>
          </p:cNvSpPr>
          <p:nvPr>
            <p:ph type="sldNum" sz="quarter" idx="12"/>
          </p:nvPr>
        </p:nvSpPr>
        <p:spPr/>
        <p:txBody>
          <a:bodyPr/>
          <a:lstStyle>
            <a:lvl1pPr>
              <a:defRPr/>
            </a:lvl1pPr>
          </a:lstStyle>
          <a:p>
            <a:pPr>
              <a:defRPr/>
            </a:pPr>
            <a:fld id="{5C5585B3-FC72-4BA7-A77A-61A803252F8F}" type="slidenum">
              <a:rPr lang="zh-CN" altLang="en-US"/>
              <a:pPr>
                <a:defRPr/>
              </a:pPr>
              <a:t>‹#›</a:t>
            </a:fld>
            <a:endParaRPr lang="zh-CN" altLang="en-US"/>
          </a:p>
        </p:txBody>
      </p:sp>
    </p:spTree>
    <p:extLst>
      <p:ext uri="{BB962C8B-B14F-4D97-AF65-F5344CB8AC3E}">
        <p14:creationId xmlns:p14="http://schemas.microsoft.com/office/powerpoint/2010/main" val="166199122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94F8F6-3449-4584-9AC2-49BD5A5504F8}"/>
              </a:ext>
            </a:extLst>
          </p:cNvPr>
          <p:cNvSpPr>
            <a:spLocks noGrp="1"/>
          </p:cNvSpPr>
          <p:nvPr>
            <p:ph type="dt" sz="half" idx="10"/>
          </p:nvPr>
        </p:nvSpPr>
        <p:spPr/>
        <p:txBody>
          <a:bodyPr/>
          <a:lstStyle>
            <a:lvl1pPr>
              <a:defRPr/>
            </a:lvl1pPr>
          </a:lstStyle>
          <a:p>
            <a:pPr>
              <a:defRPr/>
            </a:pPr>
            <a:fld id="{72FFDCB1-1DA8-4FA1-8EA0-04C6C7A3CD86}" type="datetimeFigureOut">
              <a:rPr lang="zh-CN" altLang="en-US"/>
              <a:pPr>
                <a:defRPr/>
              </a:pPr>
              <a:t>2021/12/22</a:t>
            </a:fld>
            <a:endParaRPr lang="zh-CN" altLang="en-US"/>
          </a:p>
        </p:txBody>
      </p:sp>
      <p:sp>
        <p:nvSpPr>
          <p:cNvPr id="5" name="页脚占位符 4">
            <a:extLst>
              <a:ext uri="{FF2B5EF4-FFF2-40B4-BE49-F238E27FC236}">
                <a16:creationId xmlns:a16="http://schemas.microsoft.com/office/drawing/2014/main" id="{7B98F611-6C27-4098-9A75-F840A76C637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1ADCF37-B2B7-4A74-9D6A-E88B3A633291}"/>
              </a:ext>
            </a:extLst>
          </p:cNvPr>
          <p:cNvSpPr>
            <a:spLocks noGrp="1"/>
          </p:cNvSpPr>
          <p:nvPr>
            <p:ph type="sldNum" sz="quarter" idx="12"/>
          </p:nvPr>
        </p:nvSpPr>
        <p:spPr/>
        <p:txBody>
          <a:bodyPr/>
          <a:lstStyle>
            <a:lvl1pPr>
              <a:defRPr/>
            </a:lvl1pPr>
          </a:lstStyle>
          <a:p>
            <a:pPr>
              <a:defRPr/>
            </a:pPr>
            <a:fld id="{8270618A-6158-4006-A623-4F0AA3727A6A}" type="slidenum">
              <a:rPr lang="zh-CN" altLang="en-US"/>
              <a:pPr>
                <a:defRPr/>
              </a:pPr>
              <a:t>‹#›</a:t>
            </a:fld>
            <a:endParaRPr lang="zh-CN" altLang="en-US"/>
          </a:p>
        </p:txBody>
      </p:sp>
    </p:spTree>
    <p:extLst>
      <p:ext uri="{BB962C8B-B14F-4D97-AF65-F5344CB8AC3E}">
        <p14:creationId xmlns:p14="http://schemas.microsoft.com/office/powerpoint/2010/main" val="132382179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a:extLst>
              <a:ext uri="{FF2B5EF4-FFF2-40B4-BE49-F238E27FC236}">
                <a16:creationId xmlns:a16="http://schemas.microsoft.com/office/drawing/2014/main" id="{8556856F-734D-41B5-A44E-773018FD7294}"/>
              </a:ext>
            </a:extLst>
          </p:cNvPr>
          <p:cNvSpPr>
            <a:spLocks noGrp="1"/>
          </p:cNvSpPr>
          <p:nvPr>
            <p:ph type="dt" sz="half" idx="10"/>
          </p:nvPr>
        </p:nvSpPr>
        <p:spPr/>
        <p:txBody>
          <a:bodyPr/>
          <a:lstStyle>
            <a:lvl1pPr>
              <a:defRPr/>
            </a:lvl1pPr>
          </a:lstStyle>
          <a:p>
            <a:pPr>
              <a:defRPr/>
            </a:pPr>
            <a:fld id="{00760EC1-3C13-4B4B-9645-A9A49256A4DB}" type="datetimeFigureOut">
              <a:rPr lang="zh-CN" altLang="en-US"/>
              <a:pPr>
                <a:defRPr/>
              </a:pPr>
              <a:t>2021/12/22</a:t>
            </a:fld>
            <a:endParaRPr lang="zh-CN" altLang="en-US"/>
          </a:p>
        </p:txBody>
      </p:sp>
      <p:sp>
        <p:nvSpPr>
          <p:cNvPr id="6" name="页脚占位符 4">
            <a:extLst>
              <a:ext uri="{FF2B5EF4-FFF2-40B4-BE49-F238E27FC236}">
                <a16:creationId xmlns:a16="http://schemas.microsoft.com/office/drawing/2014/main" id="{1C3A6511-329D-40B8-8774-5F956B4EB8C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E8A8376-9DEC-4C36-8C6E-7D48E3960713}"/>
              </a:ext>
            </a:extLst>
          </p:cNvPr>
          <p:cNvSpPr>
            <a:spLocks noGrp="1"/>
          </p:cNvSpPr>
          <p:nvPr>
            <p:ph type="sldNum" sz="quarter" idx="12"/>
          </p:nvPr>
        </p:nvSpPr>
        <p:spPr/>
        <p:txBody>
          <a:bodyPr/>
          <a:lstStyle>
            <a:lvl1pPr>
              <a:defRPr/>
            </a:lvl1pPr>
          </a:lstStyle>
          <a:p>
            <a:pPr>
              <a:defRPr/>
            </a:pPr>
            <a:fld id="{2E1BBE02-44DE-4994-BB4A-06B9F1787350}" type="slidenum">
              <a:rPr lang="zh-CN" altLang="en-US"/>
              <a:pPr>
                <a:defRPr/>
              </a:pPr>
              <a:t>‹#›</a:t>
            </a:fld>
            <a:endParaRPr lang="zh-CN" altLang="en-US"/>
          </a:p>
        </p:txBody>
      </p:sp>
    </p:spTree>
    <p:extLst>
      <p:ext uri="{BB962C8B-B14F-4D97-AF65-F5344CB8AC3E}">
        <p14:creationId xmlns:p14="http://schemas.microsoft.com/office/powerpoint/2010/main" val="4011167678"/>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a:extLst>
              <a:ext uri="{FF2B5EF4-FFF2-40B4-BE49-F238E27FC236}">
                <a16:creationId xmlns:a16="http://schemas.microsoft.com/office/drawing/2014/main" id="{2A55B51C-7312-4501-85C7-A3C790E38AA9}"/>
              </a:ext>
            </a:extLst>
          </p:cNvPr>
          <p:cNvSpPr>
            <a:spLocks noGrp="1"/>
          </p:cNvSpPr>
          <p:nvPr>
            <p:ph type="dt" sz="half" idx="10"/>
          </p:nvPr>
        </p:nvSpPr>
        <p:spPr/>
        <p:txBody>
          <a:bodyPr/>
          <a:lstStyle>
            <a:lvl1pPr>
              <a:defRPr/>
            </a:lvl1pPr>
          </a:lstStyle>
          <a:p>
            <a:pPr>
              <a:defRPr/>
            </a:pPr>
            <a:fld id="{822D1000-F112-4B16-B8F9-E7A4255CBC89}" type="datetimeFigureOut">
              <a:rPr lang="zh-CN" altLang="en-US"/>
              <a:pPr>
                <a:defRPr/>
              </a:pPr>
              <a:t>2021/12/22</a:t>
            </a:fld>
            <a:endParaRPr lang="zh-CN" altLang="en-US"/>
          </a:p>
        </p:txBody>
      </p:sp>
      <p:sp>
        <p:nvSpPr>
          <p:cNvPr id="8" name="页脚占位符 4">
            <a:extLst>
              <a:ext uri="{FF2B5EF4-FFF2-40B4-BE49-F238E27FC236}">
                <a16:creationId xmlns:a16="http://schemas.microsoft.com/office/drawing/2014/main" id="{A5611ABF-E345-401D-A8CB-494637E46422}"/>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2651FCD2-2BA0-4192-AD2E-1518FD06353F}"/>
              </a:ext>
            </a:extLst>
          </p:cNvPr>
          <p:cNvSpPr>
            <a:spLocks noGrp="1"/>
          </p:cNvSpPr>
          <p:nvPr>
            <p:ph type="sldNum" sz="quarter" idx="12"/>
          </p:nvPr>
        </p:nvSpPr>
        <p:spPr/>
        <p:txBody>
          <a:bodyPr/>
          <a:lstStyle>
            <a:lvl1pPr>
              <a:defRPr/>
            </a:lvl1pPr>
          </a:lstStyle>
          <a:p>
            <a:pPr>
              <a:defRPr/>
            </a:pPr>
            <a:fld id="{524C7EAE-C65D-4513-8124-F760A73CB49F}" type="slidenum">
              <a:rPr lang="zh-CN" altLang="en-US"/>
              <a:pPr>
                <a:defRPr/>
              </a:pPr>
              <a:t>‹#›</a:t>
            </a:fld>
            <a:endParaRPr lang="zh-CN" altLang="en-US"/>
          </a:p>
        </p:txBody>
      </p:sp>
    </p:spTree>
    <p:extLst>
      <p:ext uri="{BB962C8B-B14F-4D97-AF65-F5344CB8AC3E}">
        <p14:creationId xmlns:p14="http://schemas.microsoft.com/office/powerpoint/2010/main" val="18437300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B1AF108-210F-461E-9A9F-2C00FF868B1F}"/>
              </a:ext>
            </a:extLst>
          </p:cNvPr>
          <p:cNvSpPr>
            <a:spLocks noGrp="1"/>
          </p:cNvSpPr>
          <p:nvPr>
            <p:ph type="dt" sz="half" idx="10"/>
          </p:nvPr>
        </p:nvSpPr>
        <p:spPr/>
        <p:txBody>
          <a:bodyPr/>
          <a:lstStyle>
            <a:lvl1pPr>
              <a:defRPr/>
            </a:lvl1pPr>
          </a:lstStyle>
          <a:p>
            <a:pPr>
              <a:defRPr/>
            </a:pPr>
            <a:fld id="{5C0DB567-C083-49F1-94C9-48BA38478A1C}" type="datetimeFigureOut">
              <a:rPr lang="zh-CN" altLang="en-US"/>
              <a:pPr>
                <a:defRPr/>
              </a:pPr>
              <a:t>2021/12/22</a:t>
            </a:fld>
            <a:endParaRPr lang="zh-CN" altLang="en-US"/>
          </a:p>
        </p:txBody>
      </p:sp>
      <p:sp>
        <p:nvSpPr>
          <p:cNvPr id="4" name="页脚占位符 4">
            <a:extLst>
              <a:ext uri="{FF2B5EF4-FFF2-40B4-BE49-F238E27FC236}">
                <a16:creationId xmlns:a16="http://schemas.microsoft.com/office/drawing/2014/main" id="{15F69BE8-7CAD-4A99-A909-C204EC57271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70E2E33-40FD-446C-AB21-03D21611B1F0}"/>
              </a:ext>
            </a:extLst>
          </p:cNvPr>
          <p:cNvSpPr>
            <a:spLocks noGrp="1"/>
          </p:cNvSpPr>
          <p:nvPr>
            <p:ph type="sldNum" sz="quarter" idx="12"/>
          </p:nvPr>
        </p:nvSpPr>
        <p:spPr/>
        <p:txBody>
          <a:bodyPr/>
          <a:lstStyle>
            <a:lvl1pPr>
              <a:defRPr/>
            </a:lvl1pPr>
          </a:lstStyle>
          <a:p>
            <a:pPr>
              <a:defRPr/>
            </a:pPr>
            <a:fld id="{5F9C5165-3269-419E-94E1-85327757A4DB}" type="slidenum">
              <a:rPr lang="zh-CN" altLang="en-US"/>
              <a:pPr>
                <a:defRPr/>
              </a:pPr>
              <a:t>‹#›</a:t>
            </a:fld>
            <a:endParaRPr lang="zh-CN" altLang="en-US"/>
          </a:p>
        </p:txBody>
      </p:sp>
    </p:spTree>
    <p:extLst>
      <p:ext uri="{BB962C8B-B14F-4D97-AF65-F5344CB8AC3E}">
        <p14:creationId xmlns:p14="http://schemas.microsoft.com/office/powerpoint/2010/main" val="17040511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DEBC1D9-ED21-47D7-AB8F-53E708A6A398}"/>
              </a:ext>
            </a:extLst>
          </p:cNvPr>
          <p:cNvSpPr>
            <a:spLocks noGrp="1"/>
          </p:cNvSpPr>
          <p:nvPr>
            <p:ph type="dt" sz="half" idx="10"/>
          </p:nvPr>
        </p:nvSpPr>
        <p:spPr/>
        <p:txBody>
          <a:bodyPr/>
          <a:lstStyle>
            <a:lvl1pPr>
              <a:defRPr/>
            </a:lvl1pPr>
          </a:lstStyle>
          <a:p>
            <a:pPr>
              <a:defRPr/>
            </a:pPr>
            <a:fld id="{ECC6BA2C-BA32-48E8-AAC5-0D5D171BAB50}" type="datetimeFigureOut">
              <a:rPr lang="zh-CN" altLang="en-US"/>
              <a:pPr>
                <a:defRPr/>
              </a:pPr>
              <a:t>2021/12/22</a:t>
            </a:fld>
            <a:endParaRPr lang="zh-CN" altLang="en-US"/>
          </a:p>
        </p:txBody>
      </p:sp>
      <p:sp>
        <p:nvSpPr>
          <p:cNvPr id="3" name="页脚占位符 4">
            <a:extLst>
              <a:ext uri="{FF2B5EF4-FFF2-40B4-BE49-F238E27FC236}">
                <a16:creationId xmlns:a16="http://schemas.microsoft.com/office/drawing/2014/main" id="{563C4098-F3D0-4F03-80E3-625C544541D8}"/>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69001FA9-3CA5-4BB6-99AB-38043CFFE77A}"/>
              </a:ext>
            </a:extLst>
          </p:cNvPr>
          <p:cNvSpPr>
            <a:spLocks noGrp="1"/>
          </p:cNvSpPr>
          <p:nvPr>
            <p:ph type="sldNum" sz="quarter" idx="12"/>
          </p:nvPr>
        </p:nvSpPr>
        <p:spPr/>
        <p:txBody>
          <a:bodyPr/>
          <a:lstStyle>
            <a:lvl1pPr>
              <a:defRPr/>
            </a:lvl1pPr>
          </a:lstStyle>
          <a:p>
            <a:pPr>
              <a:defRPr/>
            </a:pPr>
            <a:fld id="{8C42CF82-FD8E-4A75-B2A7-A2AC7272585F}" type="slidenum">
              <a:rPr lang="zh-CN" altLang="en-US"/>
              <a:pPr>
                <a:defRPr/>
              </a:pPr>
              <a:t>‹#›</a:t>
            </a:fld>
            <a:endParaRPr lang="zh-CN" altLang="en-US"/>
          </a:p>
        </p:txBody>
      </p:sp>
    </p:spTree>
    <p:extLst>
      <p:ext uri="{BB962C8B-B14F-4D97-AF65-F5344CB8AC3E}">
        <p14:creationId xmlns:p14="http://schemas.microsoft.com/office/powerpoint/2010/main" val="223200131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0111ADD-C656-4CF7-99DF-CAC99617EEA1}"/>
              </a:ext>
            </a:extLst>
          </p:cNvPr>
          <p:cNvSpPr>
            <a:spLocks noGrp="1"/>
          </p:cNvSpPr>
          <p:nvPr>
            <p:ph type="dt" sz="half" idx="10"/>
          </p:nvPr>
        </p:nvSpPr>
        <p:spPr/>
        <p:txBody>
          <a:bodyPr/>
          <a:lstStyle>
            <a:lvl1pPr>
              <a:defRPr/>
            </a:lvl1pPr>
          </a:lstStyle>
          <a:p>
            <a:pPr>
              <a:defRPr/>
            </a:pPr>
            <a:fld id="{C3E41AC1-4904-4B73-B718-911EF15AF7AD}" type="datetimeFigureOut">
              <a:rPr lang="zh-CN" altLang="en-US"/>
              <a:pPr>
                <a:defRPr/>
              </a:pPr>
              <a:t>2021/12/22</a:t>
            </a:fld>
            <a:endParaRPr lang="zh-CN" altLang="en-US"/>
          </a:p>
        </p:txBody>
      </p:sp>
      <p:sp>
        <p:nvSpPr>
          <p:cNvPr id="6" name="页脚占位符 4">
            <a:extLst>
              <a:ext uri="{FF2B5EF4-FFF2-40B4-BE49-F238E27FC236}">
                <a16:creationId xmlns:a16="http://schemas.microsoft.com/office/drawing/2014/main" id="{61F901C1-CA85-4835-9519-6D45394B513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D78D41D-86A2-49EF-9C4A-AEF15A56D7C7}"/>
              </a:ext>
            </a:extLst>
          </p:cNvPr>
          <p:cNvSpPr>
            <a:spLocks noGrp="1"/>
          </p:cNvSpPr>
          <p:nvPr>
            <p:ph type="sldNum" sz="quarter" idx="12"/>
          </p:nvPr>
        </p:nvSpPr>
        <p:spPr/>
        <p:txBody>
          <a:bodyPr/>
          <a:lstStyle>
            <a:lvl1pPr>
              <a:defRPr/>
            </a:lvl1pPr>
          </a:lstStyle>
          <a:p>
            <a:pPr>
              <a:defRPr/>
            </a:pPr>
            <a:fld id="{079A35B6-7771-45E0-8B38-1E51C657A9E5}" type="slidenum">
              <a:rPr lang="zh-CN" altLang="en-US"/>
              <a:pPr>
                <a:defRPr/>
              </a:pPr>
              <a:t>‹#›</a:t>
            </a:fld>
            <a:endParaRPr lang="zh-CN" altLang="en-US"/>
          </a:p>
        </p:txBody>
      </p:sp>
    </p:spTree>
    <p:extLst>
      <p:ext uri="{BB962C8B-B14F-4D97-AF65-F5344CB8AC3E}">
        <p14:creationId xmlns:p14="http://schemas.microsoft.com/office/powerpoint/2010/main" val="120509062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6F977C9-4188-424B-AEAC-923BC29E52EC}"/>
              </a:ext>
            </a:extLst>
          </p:cNvPr>
          <p:cNvSpPr>
            <a:spLocks noGrp="1"/>
          </p:cNvSpPr>
          <p:nvPr>
            <p:ph type="dt" sz="half" idx="10"/>
          </p:nvPr>
        </p:nvSpPr>
        <p:spPr/>
        <p:txBody>
          <a:bodyPr/>
          <a:lstStyle>
            <a:lvl1pPr>
              <a:defRPr/>
            </a:lvl1pPr>
          </a:lstStyle>
          <a:p>
            <a:pPr>
              <a:defRPr/>
            </a:pPr>
            <a:fld id="{269DE4E4-6175-4F4F-99E2-8A02E4169F76}" type="datetimeFigureOut">
              <a:rPr lang="zh-CN" altLang="en-US"/>
              <a:pPr>
                <a:defRPr/>
              </a:pPr>
              <a:t>2021/12/22</a:t>
            </a:fld>
            <a:endParaRPr lang="zh-CN" altLang="en-US"/>
          </a:p>
        </p:txBody>
      </p:sp>
      <p:sp>
        <p:nvSpPr>
          <p:cNvPr id="6" name="页脚占位符 4">
            <a:extLst>
              <a:ext uri="{FF2B5EF4-FFF2-40B4-BE49-F238E27FC236}">
                <a16:creationId xmlns:a16="http://schemas.microsoft.com/office/drawing/2014/main" id="{960D9BA4-1D9C-4A60-8B95-73766FF3D60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50AD30-0F83-487C-A2C3-626B5D1BD9BC}"/>
              </a:ext>
            </a:extLst>
          </p:cNvPr>
          <p:cNvSpPr>
            <a:spLocks noGrp="1"/>
          </p:cNvSpPr>
          <p:nvPr>
            <p:ph type="sldNum" sz="quarter" idx="12"/>
          </p:nvPr>
        </p:nvSpPr>
        <p:spPr/>
        <p:txBody>
          <a:bodyPr/>
          <a:lstStyle>
            <a:lvl1pPr>
              <a:defRPr/>
            </a:lvl1pPr>
          </a:lstStyle>
          <a:p>
            <a:pPr>
              <a:defRPr/>
            </a:pPr>
            <a:fld id="{75233FCB-2B65-4B87-A8A8-B46068B6CF76}" type="slidenum">
              <a:rPr lang="zh-CN" altLang="en-US"/>
              <a:pPr>
                <a:defRPr/>
              </a:pPr>
              <a:t>‹#›</a:t>
            </a:fld>
            <a:endParaRPr lang="zh-CN" altLang="en-US"/>
          </a:p>
        </p:txBody>
      </p:sp>
    </p:spTree>
    <p:extLst>
      <p:ext uri="{BB962C8B-B14F-4D97-AF65-F5344CB8AC3E}">
        <p14:creationId xmlns:p14="http://schemas.microsoft.com/office/powerpoint/2010/main" val="272604287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642992E-B77A-487F-9B14-E05B526EF596}"/>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DFB43B6E-C073-47B7-ABE3-F3241E6A4989}"/>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1D1555-536A-4D2B-937D-E2CD93A65DCC}"/>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fld id="{6DA5FC14-EFA5-402B-838F-34AC5C56460A}" type="datetimeFigureOut">
              <a:rPr lang="zh-CN" altLang="en-US"/>
              <a:pPr>
                <a:defRPr/>
              </a:pPr>
              <a:t>2021/12/22</a:t>
            </a:fld>
            <a:endParaRPr lang="zh-CN" altLang="en-US"/>
          </a:p>
        </p:txBody>
      </p:sp>
      <p:sp>
        <p:nvSpPr>
          <p:cNvPr id="5" name="页脚占位符 4">
            <a:extLst>
              <a:ext uri="{FF2B5EF4-FFF2-40B4-BE49-F238E27FC236}">
                <a16:creationId xmlns:a16="http://schemas.microsoft.com/office/drawing/2014/main" id="{0D40C8D5-8770-42FB-89B6-165497BF847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A2E9F983-7A70-4B6C-964A-703E0A70BBB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6BD6FF45-4A1E-4393-A2DC-46E1D969F4E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spd="med">
    <p:fade/>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41510A7-C7CE-4039-B05E-6F4AEEBBC538}"/>
              </a:ext>
            </a:extLst>
          </p:cNvPr>
          <p:cNvSpPr>
            <a:spLocks noGrp="1" noChangeArrowheads="1"/>
          </p:cNvSpPr>
          <p:nvPr>
            <p:ph type="ctrTitle"/>
          </p:nvPr>
        </p:nvSpPr>
        <p:spPr>
          <a:xfrm>
            <a:off x="755650" y="1557338"/>
            <a:ext cx="7772400" cy="1470025"/>
          </a:xfrm>
        </p:spPr>
        <p:txBody>
          <a:bodyPr rtlCol="0" anchor="ctr">
            <a:normAutofit/>
          </a:bodyPr>
          <a:lstStyle/>
          <a:p>
            <a:pPr eaLnBrk="1" fontAlgn="auto" hangingPunct="1">
              <a:spcAft>
                <a:spcPts val="0"/>
              </a:spcAft>
              <a:defRPr/>
            </a:pPr>
            <a:r>
              <a:rPr lang="en-US" altLang="zh-CN" sz="3200" b="1">
                <a:effectLst>
                  <a:outerShdw blurRad="38100" dist="38100" dir="2700000" algn="tl">
                    <a:srgbClr val="000000"/>
                  </a:outerShdw>
                </a:effectLst>
                <a:latin typeface="Microsoft YaHei Light" panose="020B0502040204020203" pitchFamily="34" charset="-122"/>
                <a:ea typeface="Microsoft YaHei Light" panose="020B0502040204020203" pitchFamily="34" charset="-122"/>
              </a:rPr>
              <a:t>Chapter 4</a:t>
            </a:r>
          </a:p>
        </p:txBody>
      </p:sp>
      <p:sp>
        <p:nvSpPr>
          <p:cNvPr id="3075" name="Rectangle 3">
            <a:extLst>
              <a:ext uri="{FF2B5EF4-FFF2-40B4-BE49-F238E27FC236}">
                <a16:creationId xmlns:a16="http://schemas.microsoft.com/office/drawing/2014/main" id="{B416F9F1-E0A3-48EB-8E39-B3B8B665953E}"/>
              </a:ext>
            </a:extLst>
          </p:cNvPr>
          <p:cNvSpPr>
            <a:spLocks noGrp="1" noChangeArrowheads="1"/>
          </p:cNvSpPr>
          <p:nvPr>
            <p:ph type="subTitle" idx="1"/>
          </p:nvPr>
        </p:nvSpPr>
        <p:spPr>
          <a:xfrm>
            <a:off x="971550" y="3068638"/>
            <a:ext cx="7391400" cy="1752600"/>
          </a:xfrm>
        </p:spPr>
        <p:txBody>
          <a:bodyPr/>
          <a:lstStyle/>
          <a:p>
            <a:pPr eaLnBrk="1" hangingPunct="1"/>
            <a:r>
              <a:rPr lang="en-US" altLang="zh-CN" sz="4400" i="1" dirty="0">
                <a:solidFill>
                  <a:schemeClr val="accent2"/>
                </a:solidFill>
                <a:latin typeface="Calibri" panose="020F0502020204030204" pitchFamily="34" charset="0"/>
                <a:cs typeface="Calibri" panose="020F0502020204030204" pitchFamily="34" charset="0"/>
              </a:rPr>
              <a:t>Standards Battles and Design Dominance</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7F8F343-AF98-46A2-BCB4-2F3797CD77C7}"/>
              </a:ext>
            </a:extLst>
          </p:cNvPr>
          <p:cNvSpPr>
            <a:spLocks noGrp="1" noChangeArrowheads="1"/>
          </p:cNvSpPr>
          <p:nvPr>
            <p:ph type="title" idx="4294967295"/>
          </p:nvPr>
        </p:nvSpPr>
        <p:spPr/>
        <p:txBody>
          <a:bodyPr rtlCol="0">
            <a:normAutofit/>
          </a:bodyPr>
          <a:lstStyle/>
          <a:p>
            <a:pPr defTabSz="809625" eaLnBrk="1" fontAlgn="auto" hangingPunct="1">
              <a:spcAft>
                <a:spcPts val="0"/>
              </a:spcAft>
              <a:defRPr/>
            </a:pPr>
            <a:r>
              <a:rPr lang="en-US" altLang="zh-CN" b="1">
                <a:solidFill>
                  <a:srgbClr val="2970FF"/>
                </a:solidFill>
                <a:effectLst>
                  <a:outerShdw blurRad="38100" dist="38100" dir="2700000" algn="tl">
                    <a:srgbClr val="000000"/>
                  </a:outerShdw>
                </a:effectLst>
              </a:rPr>
              <a:t>Multiple Dimensions of Value Continued</a:t>
            </a:r>
          </a:p>
        </p:txBody>
      </p:sp>
      <p:sp>
        <p:nvSpPr>
          <p:cNvPr id="19459" name="Rectangle 3">
            <a:extLst>
              <a:ext uri="{FF2B5EF4-FFF2-40B4-BE49-F238E27FC236}">
                <a16:creationId xmlns:a16="http://schemas.microsoft.com/office/drawing/2014/main" id="{671212EE-D806-4B75-9404-44A6E7799FE9}"/>
              </a:ext>
            </a:extLst>
          </p:cNvPr>
          <p:cNvSpPr>
            <a:spLocks noGrp="1" noChangeArrowheads="1"/>
          </p:cNvSpPr>
          <p:nvPr>
            <p:ph type="body" idx="4294967295"/>
          </p:nvPr>
        </p:nvSpPr>
        <p:spPr>
          <a:xfrm>
            <a:off x="179388" y="1341438"/>
            <a:ext cx="7886700" cy="4351337"/>
          </a:xfrm>
        </p:spPr>
        <p:txBody>
          <a:bodyPr/>
          <a:lstStyle/>
          <a:p>
            <a:pPr marL="906463" lvl="2" indent="-223838" defTabSz="809625" eaLnBrk="1" hangingPunct="1"/>
            <a:r>
              <a:rPr lang="en-US" altLang="zh-CN" sz="2400"/>
              <a:t>Kim and Mauborgne developed a “</a:t>
            </a:r>
            <a:r>
              <a:rPr lang="en-US" altLang="zh-CN" sz="2400">
                <a:solidFill>
                  <a:srgbClr val="FF6600"/>
                </a:solidFill>
              </a:rPr>
              <a:t>Buyer Utility Map</a:t>
            </a:r>
            <a:r>
              <a:rPr lang="en-US" altLang="zh-CN" sz="2400"/>
              <a:t>” that is useful for identifying elements of a technology’s stand-alone value:</a:t>
            </a:r>
          </a:p>
        </p:txBody>
      </p:sp>
      <p:pic>
        <p:nvPicPr>
          <p:cNvPr id="19460" name="Picture 4" descr="fig 4-3">
            <a:extLst>
              <a:ext uri="{FF2B5EF4-FFF2-40B4-BE49-F238E27FC236}">
                <a16:creationId xmlns:a16="http://schemas.microsoft.com/office/drawing/2014/main" id="{58D24506-B5D1-4B1F-9D4B-DBF01ED76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2420938"/>
            <a:ext cx="6553200"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A4CACF45-DCF4-4CC5-B361-3D906904936E}"/>
              </a:ext>
            </a:extLst>
          </p:cNvPr>
          <p:cNvSpPr>
            <a:spLocks noGrp="1" noChangeArrowheads="1"/>
          </p:cNvSpPr>
          <p:nvPr>
            <p:ph type="body" idx="4294967295"/>
          </p:nvPr>
        </p:nvSpPr>
        <p:spPr>
          <a:xfrm>
            <a:off x="468313" y="620713"/>
            <a:ext cx="7886700" cy="4351337"/>
          </a:xfrm>
        </p:spPr>
        <p:txBody>
          <a:bodyPr/>
          <a:lstStyle/>
          <a:p>
            <a:pPr marL="568325" lvl="1" indent="-220663" defTabSz="809625" eaLnBrk="1" hangingPunct="1"/>
            <a:r>
              <a:rPr lang="en-US" altLang="zh-CN" sz="2400" b="1">
                <a:solidFill>
                  <a:srgbClr val="FF6600"/>
                </a:solidFill>
              </a:rPr>
              <a:t>Network Externality Value</a:t>
            </a:r>
          </a:p>
          <a:p>
            <a:pPr marL="906463" lvl="2" indent="-223838" defTabSz="809625" eaLnBrk="1" hangingPunct="1"/>
            <a:r>
              <a:rPr lang="en-US" altLang="zh-CN" sz="2400"/>
              <a:t>Includes the value created by:</a:t>
            </a:r>
          </a:p>
          <a:p>
            <a:pPr marL="1255713" lvl="3" indent="-234950" defTabSz="809625" eaLnBrk="1" hangingPunct="1"/>
            <a:r>
              <a:rPr lang="en-US" altLang="zh-CN" sz="2400"/>
              <a:t>The size of the technology’s </a:t>
            </a:r>
            <a:r>
              <a:rPr lang="en-US" altLang="zh-CN" sz="2400">
                <a:solidFill>
                  <a:schemeClr val="hlink"/>
                </a:solidFill>
              </a:rPr>
              <a:t>installed base</a:t>
            </a:r>
          </a:p>
          <a:p>
            <a:pPr marL="1255713" lvl="3" indent="-234950" defTabSz="809625" eaLnBrk="1" hangingPunct="1"/>
            <a:r>
              <a:rPr lang="en-US" altLang="zh-CN" sz="2400"/>
              <a:t>The availability of complementary goods</a:t>
            </a:r>
          </a:p>
          <a:p>
            <a:pPr marL="906463" lvl="2" indent="-223838" defTabSz="809625" eaLnBrk="1" hangingPunct="1">
              <a:buFontTx/>
              <a:buNone/>
            </a:pPr>
            <a:endParaRPr lang="en-US" altLang="zh-CN"/>
          </a:p>
        </p:txBody>
      </p:sp>
      <p:pic>
        <p:nvPicPr>
          <p:cNvPr id="3" name="Picture 4" descr="fig 4-4">
            <a:extLst>
              <a:ext uri="{FF2B5EF4-FFF2-40B4-BE49-F238E27FC236}">
                <a16:creationId xmlns:a16="http://schemas.microsoft.com/office/drawing/2014/main" id="{186268CD-94B2-4DDC-B0DC-56CDC50E8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349500"/>
            <a:ext cx="5548313"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wipe(left)">
                                      <p:cBhvr>
                                        <p:cTn id="10" dur="500"/>
                                        <p:tgtEl>
                                          <p:spTgt spid="2355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wipe(left)">
                                      <p:cBhvr>
                                        <p:cTn id="15" dur="500"/>
                                        <p:tgtEl>
                                          <p:spTgt spid="2355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2D44C910-750C-49EF-A54C-F5495C0DEA00}"/>
              </a:ext>
            </a:extLst>
          </p:cNvPr>
          <p:cNvSpPr>
            <a:spLocks noGrp="1" noChangeArrowheads="1"/>
          </p:cNvSpPr>
          <p:nvPr>
            <p:ph type="body" idx="4294967295"/>
          </p:nvPr>
        </p:nvSpPr>
        <p:spPr>
          <a:xfrm>
            <a:off x="323850" y="620713"/>
            <a:ext cx="7886700" cy="4351337"/>
          </a:xfrm>
        </p:spPr>
        <p:txBody>
          <a:bodyPr/>
          <a:lstStyle/>
          <a:p>
            <a:pPr marL="1255713" lvl="3" indent="-234950" defTabSz="809625" eaLnBrk="1" hangingPunct="1"/>
            <a:r>
              <a:rPr lang="en-US" altLang="zh-CN" sz="2400" i="1"/>
              <a:t>Subjective information</a:t>
            </a:r>
            <a:r>
              <a:rPr lang="en-US" altLang="zh-CN" sz="2400"/>
              <a:t> (perceptions and expectations) can matter as much as </a:t>
            </a:r>
            <a:r>
              <a:rPr lang="en-US" altLang="zh-CN" sz="2400" i="1">
                <a:solidFill>
                  <a:srgbClr val="FF6600"/>
                </a:solidFill>
              </a:rPr>
              <a:t>objective information</a:t>
            </a:r>
            <a:r>
              <a:rPr lang="en-US" altLang="zh-CN" sz="2400"/>
              <a:t> (actual numbers)</a:t>
            </a:r>
          </a:p>
          <a:p>
            <a:pPr marL="1255713" lvl="3" indent="-234950" defTabSz="809625" eaLnBrk="1" hangingPunct="1"/>
            <a:r>
              <a:rPr lang="en-US" altLang="zh-CN" sz="2400"/>
              <a:t>Value attributed to each dimension may be disproportional</a:t>
            </a:r>
          </a:p>
        </p:txBody>
      </p:sp>
      <p:pic>
        <p:nvPicPr>
          <p:cNvPr id="23555" name="Picture 4" descr="fig 4-5">
            <a:extLst>
              <a:ext uri="{FF2B5EF4-FFF2-40B4-BE49-F238E27FC236}">
                <a16:creationId xmlns:a16="http://schemas.microsoft.com/office/drawing/2014/main" id="{D03F1010-ECA8-48BF-A45B-67C1B419B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565400"/>
            <a:ext cx="4576762"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CAA1003B-209F-4738-8BDF-03F28E051AC9}"/>
              </a:ext>
            </a:extLst>
          </p:cNvPr>
          <p:cNvSpPr>
            <a:spLocks noGrp="1" noChangeArrowheads="1"/>
          </p:cNvSpPr>
          <p:nvPr>
            <p:ph type="body" idx="4294967295"/>
          </p:nvPr>
        </p:nvSpPr>
        <p:spPr>
          <a:xfrm>
            <a:off x="609600" y="434975"/>
            <a:ext cx="7886700" cy="4351338"/>
          </a:xfrm>
        </p:spPr>
        <p:txBody>
          <a:bodyPr/>
          <a:lstStyle/>
          <a:p>
            <a:pPr marL="233363" indent="-233363" defTabSz="809625" eaLnBrk="1" hangingPunct="1"/>
            <a:r>
              <a:rPr lang="en-US" altLang="zh-CN" sz="2800" b="1">
                <a:solidFill>
                  <a:srgbClr val="FF6600"/>
                </a:solidFill>
              </a:rPr>
              <a:t>Competing for Design Dominance in Markets with Network Externalities</a:t>
            </a:r>
          </a:p>
          <a:p>
            <a:pPr marL="568325" lvl="1" indent="-220663" defTabSz="809625" eaLnBrk="1" hangingPunct="1"/>
            <a:r>
              <a:rPr lang="en-US" altLang="zh-CN" sz="2400"/>
              <a:t>We can graph the value a technology offers in both standalone value and network externality value:</a:t>
            </a:r>
          </a:p>
        </p:txBody>
      </p:sp>
      <p:sp>
        <p:nvSpPr>
          <p:cNvPr id="22" name="Rectangle 21">
            <a:extLst>
              <a:ext uri="{FF2B5EF4-FFF2-40B4-BE49-F238E27FC236}">
                <a16:creationId xmlns:a16="http://schemas.microsoft.com/office/drawing/2014/main" id="{5AC7B990-50BE-41C8-8298-86CEAF8B9996}"/>
              </a:ext>
            </a:extLst>
          </p:cNvPr>
          <p:cNvSpPr/>
          <p:nvPr/>
        </p:nvSpPr>
        <p:spPr>
          <a:xfrm>
            <a:off x="1160463" y="2108200"/>
            <a:ext cx="5807075" cy="291782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3" name="Group 6">
            <a:extLst>
              <a:ext uri="{FF2B5EF4-FFF2-40B4-BE49-F238E27FC236}">
                <a16:creationId xmlns:a16="http://schemas.microsoft.com/office/drawing/2014/main" id="{5FE01D0B-B7E0-4D16-9A10-41AFCF390630}"/>
              </a:ext>
            </a:extLst>
          </p:cNvPr>
          <p:cNvGrpSpPr>
            <a:grpSpLocks/>
          </p:cNvGrpSpPr>
          <p:nvPr/>
        </p:nvGrpSpPr>
        <p:grpSpPr bwMode="auto">
          <a:xfrm>
            <a:off x="1183029" y="2231214"/>
            <a:ext cx="5693226" cy="2555099"/>
            <a:chOff x="1156" y="4567"/>
            <a:chExt cx="9959" cy="4365"/>
          </a:xfrm>
          <a:solidFill>
            <a:schemeClr val="bg1">
              <a:lumMod val="95000"/>
            </a:schemeClr>
          </a:solidFill>
        </p:grpSpPr>
        <p:sp>
          <p:nvSpPr>
            <p:cNvPr id="77833" name="Text Box 9">
              <a:extLst>
                <a:ext uri="{FF2B5EF4-FFF2-40B4-BE49-F238E27FC236}">
                  <a16:creationId xmlns:a16="http://schemas.microsoft.com/office/drawing/2014/main" id="{10805FAF-5671-4E27-81CB-C60FA31E4972}"/>
                </a:ext>
              </a:extLst>
            </p:cNvPr>
            <p:cNvSpPr txBox="1">
              <a:spLocks noChangeArrowheads="1"/>
            </p:cNvSpPr>
            <p:nvPr/>
          </p:nvSpPr>
          <p:spPr bwMode="auto">
            <a:xfrm>
              <a:off x="1156" y="4567"/>
              <a:ext cx="1247" cy="2402"/>
            </a:xfrm>
            <a:prstGeom prst="rect">
              <a:avLst/>
            </a:prstGeom>
            <a:grpFill/>
            <a:ln w="9525">
              <a:noFill/>
              <a:miter lim="800000"/>
              <a:headEnd/>
              <a:tailEnd/>
            </a:ln>
          </p:spPr>
          <p:txBody>
            <a:bodyPr/>
            <a:lstStyle/>
            <a:p>
              <a:pPr algn="ctr" eaLnBrk="1" hangingPunct="1">
                <a:spcAft>
                  <a:spcPts val="1000"/>
                </a:spcAft>
                <a:defRPr/>
              </a:pPr>
              <a:r>
                <a:rPr lang="en-US" sz="1400" dirty="0">
                  <a:latin typeface="Times New Roman" pitchFamily="18" charset="0"/>
                  <a:ea typeface="+mn-ea"/>
                  <a:cs typeface="Times New Roman" pitchFamily="18" charset="0"/>
                </a:rPr>
                <a:t>Value to Users</a:t>
              </a:r>
            </a:p>
          </p:txBody>
        </p:sp>
        <p:sp>
          <p:nvSpPr>
            <p:cNvPr id="77831" name="Line 7">
              <a:extLst>
                <a:ext uri="{FF2B5EF4-FFF2-40B4-BE49-F238E27FC236}">
                  <a16:creationId xmlns:a16="http://schemas.microsoft.com/office/drawing/2014/main" id="{FA55AEC4-DF5E-452B-9EFD-2945803D5B3D}"/>
                </a:ext>
              </a:extLst>
            </p:cNvPr>
            <p:cNvSpPr>
              <a:spLocks noChangeShapeType="1"/>
            </p:cNvSpPr>
            <p:nvPr/>
          </p:nvSpPr>
          <p:spPr bwMode="auto">
            <a:xfrm>
              <a:off x="2214" y="5033"/>
              <a:ext cx="0" cy="3270"/>
            </a:xfrm>
            <a:prstGeom prst="line">
              <a:avLst/>
            </a:prstGeom>
            <a:grpFill/>
            <a:ln w="9525">
              <a:solidFill>
                <a:srgbClr val="000000"/>
              </a:solidFill>
              <a:round/>
              <a:headEnd type="triangle" w="med" len="med"/>
              <a:tailEnd/>
            </a:ln>
          </p:spPr>
          <p:txBody>
            <a:bodyPr/>
            <a:lstStyle/>
            <a:p>
              <a:pPr eaLnBrk="1" hangingPunct="1">
                <a:defRPr/>
              </a:pPr>
              <a:endParaRPr lang="en-US" sz="1400">
                <a:latin typeface="Arial" pitchFamily="34" charset="0"/>
                <a:ea typeface="+mn-ea"/>
              </a:endParaRPr>
            </a:p>
          </p:txBody>
        </p:sp>
        <p:sp>
          <p:nvSpPr>
            <p:cNvPr id="77832" name="Line 8">
              <a:extLst>
                <a:ext uri="{FF2B5EF4-FFF2-40B4-BE49-F238E27FC236}">
                  <a16:creationId xmlns:a16="http://schemas.microsoft.com/office/drawing/2014/main" id="{51AD9D0A-2B71-4F58-8D04-5CCE1F217625}"/>
                </a:ext>
              </a:extLst>
            </p:cNvPr>
            <p:cNvSpPr>
              <a:spLocks noChangeShapeType="1"/>
            </p:cNvSpPr>
            <p:nvPr/>
          </p:nvSpPr>
          <p:spPr bwMode="auto">
            <a:xfrm rot="-5400000">
              <a:off x="3966" y="6552"/>
              <a:ext cx="0" cy="3475"/>
            </a:xfrm>
            <a:prstGeom prst="line">
              <a:avLst/>
            </a:prstGeom>
            <a:grpFill/>
            <a:ln w="9525">
              <a:solidFill>
                <a:srgbClr val="000000"/>
              </a:solidFill>
              <a:round/>
              <a:headEnd/>
              <a:tailEnd type="triangle" w="med" len="med"/>
            </a:ln>
          </p:spPr>
          <p:txBody>
            <a:bodyPr/>
            <a:lstStyle/>
            <a:p>
              <a:pPr eaLnBrk="1" hangingPunct="1">
                <a:defRPr/>
              </a:pPr>
              <a:endParaRPr lang="en-US" sz="1400">
                <a:latin typeface="Arial" pitchFamily="34" charset="0"/>
                <a:ea typeface="+mn-ea"/>
              </a:endParaRPr>
            </a:p>
          </p:txBody>
        </p:sp>
        <p:sp>
          <p:nvSpPr>
            <p:cNvPr id="77834" name="Text Box 10">
              <a:extLst>
                <a:ext uri="{FF2B5EF4-FFF2-40B4-BE49-F238E27FC236}">
                  <a16:creationId xmlns:a16="http://schemas.microsoft.com/office/drawing/2014/main" id="{E8C34C91-F1D5-4096-A1CB-12B3DAF8D514}"/>
                </a:ext>
              </a:extLst>
            </p:cNvPr>
            <p:cNvSpPr txBox="1">
              <a:spLocks noChangeArrowheads="1"/>
            </p:cNvSpPr>
            <p:nvPr/>
          </p:nvSpPr>
          <p:spPr bwMode="auto">
            <a:xfrm>
              <a:off x="2360" y="8374"/>
              <a:ext cx="3475" cy="558"/>
            </a:xfrm>
            <a:prstGeom prst="rect">
              <a:avLst/>
            </a:prstGeom>
            <a:grpFill/>
            <a:ln w="9525">
              <a:noFill/>
              <a:miter lim="800000"/>
              <a:headEnd/>
              <a:tailEnd/>
            </a:ln>
          </p:spPr>
          <p:txBody>
            <a:bodyPr/>
            <a:lstStyle/>
            <a:p>
              <a:pPr algn="ctr" eaLnBrk="1" hangingPunct="1">
                <a:spcAft>
                  <a:spcPts val="1000"/>
                </a:spcAft>
                <a:defRPr/>
              </a:pPr>
              <a:r>
                <a:rPr lang="en-US" sz="1400" dirty="0">
                  <a:latin typeface="Times New Roman" pitchFamily="18" charset="0"/>
                  <a:ea typeface="+mn-ea"/>
                  <a:cs typeface="Times New Roman" pitchFamily="18" charset="0"/>
                </a:rPr>
                <a:t>Installed Base</a:t>
              </a:r>
            </a:p>
          </p:txBody>
        </p:sp>
        <p:sp>
          <p:nvSpPr>
            <p:cNvPr id="77835" name="Freeform 11">
              <a:extLst>
                <a:ext uri="{FF2B5EF4-FFF2-40B4-BE49-F238E27FC236}">
                  <a16:creationId xmlns:a16="http://schemas.microsoft.com/office/drawing/2014/main" id="{1CDF7E56-FA10-4B65-BC3C-DD825A41C94F}"/>
                </a:ext>
              </a:extLst>
            </p:cNvPr>
            <p:cNvSpPr>
              <a:spLocks/>
            </p:cNvSpPr>
            <p:nvPr/>
          </p:nvSpPr>
          <p:spPr bwMode="auto">
            <a:xfrm>
              <a:off x="2200" y="5843"/>
              <a:ext cx="3255" cy="2426"/>
            </a:xfrm>
            <a:custGeom>
              <a:avLst/>
              <a:gdLst/>
              <a:ahLst/>
              <a:cxnLst>
                <a:cxn ang="0">
                  <a:pos x="0" y="4140"/>
                </a:cxn>
                <a:cxn ang="0">
                  <a:pos x="1620" y="3780"/>
                </a:cxn>
                <a:cxn ang="0">
                  <a:pos x="2520" y="2520"/>
                </a:cxn>
                <a:cxn ang="0">
                  <a:pos x="3240" y="900"/>
                </a:cxn>
                <a:cxn ang="0">
                  <a:pos x="4140" y="180"/>
                </a:cxn>
                <a:cxn ang="0">
                  <a:pos x="5580" y="0"/>
                </a:cxn>
              </a:cxnLst>
              <a:rect l="0" t="0" r="r" b="b"/>
              <a:pathLst>
                <a:path w="5580" h="4140">
                  <a:moveTo>
                    <a:pt x="0" y="4140"/>
                  </a:moveTo>
                  <a:cubicBezTo>
                    <a:pt x="600" y="4095"/>
                    <a:pt x="1200" y="4050"/>
                    <a:pt x="1620" y="3780"/>
                  </a:cubicBezTo>
                  <a:cubicBezTo>
                    <a:pt x="2040" y="3510"/>
                    <a:pt x="2250" y="3000"/>
                    <a:pt x="2520" y="2520"/>
                  </a:cubicBezTo>
                  <a:cubicBezTo>
                    <a:pt x="2790" y="2040"/>
                    <a:pt x="2970" y="1290"/>
                    <a:pt x="3240" y="900"/>
                  </a:cubicBezTo>
                  <a:cubicBezTo>
                    <a:pt x="3510" y="510"/>
                    <a:pt x="3750" y="330"/>
                    <a:pt x="4140" y="180"/>
                  </a:cubicBezTo>
                  <a:cubicBezTo>
                    <a:pt x="4530" y="30"/>
                    <a:pt x="5340" y="30"/>
                    <a:pt x="5580" y="0"/>
                  </a:cubicBezTo>
                </a:path>
              </a:pathLst>
            </a:custGeom>
            <a:grpFill/>
            <a:ln w="9525">
              <a:solidFill>
                <a:srgbClr val="000000"/>
              </a:solidFill>
              <a:round/>
              <a:headEnd/>
              <a:tailEnd/>
            </a:ln>
          </p:spPr>
          <p:txBody>
            <a:bodyPr/>
            <a:lstStyle/>
            <a:p>
              <a:pPr eaLnBrk="1" hangingPunct="1">
                <a:defRPr/>
              </a:pPr>
              <a:endParaRPr lang="en-US" sz="1400">
                <a:latin typeface="Arial" pitchFamily="34" charset="0"/>
                <a:ea typeface="+mn-ea"/>
              </a:endParaRPr>
            </a:p>
          </p:txBody>
        </p:sp>
        <p:sp>
          <p:nvSpPr>
            <p:cNvPr id="77836" name="Line 12">
              <a:extLst>
                <a:ext uri="{FF2B5EF4-FFF2-40B4-BE49-F238E27FC236}">
                  <a16:creationId xmlns:a16="http://schemas.microsoft.com/office/drawing/2014/main" id="{6F568D33-CEEC-4EA5-8230-311055A6D8E0}"/>
                </a:ext>
              </a:extLst>
            </p:cNvPr>
            <p:cNvSpPr>
              <a:spLocks noChangeShapeType="1"/>
            </p:cNvSpPr>
            <p:nvPr/>
          </p:nvSpPr>
          <p:spPr bwMode="auto">
            <a:xfrm>
              <a:off x="7219" y="5148"/>
              <a:ext cx="0" cy="3208"/>
            </a:xfrm>
            <a:prstGeom prst="line">
              <a:avLst/>
            </a:prstGeom>
            <a:grpFill/>
            <a:ln w="9525">
              <a:solidFill>
                <a:srgbClr val="000000"/>
              </a:solidFill>
              <a:round/>
              <a:headEnd type="triangle" w="med" len="med"/>
              <a:tailEnd/>
            </a:ln>
          </p:spPr>
          <p:txBody>
            <a:bodyPr/>
            <a:lstStyle/>
            <a:p>
              <a:pPr eaLnBrk="1" hangingPunct="1">
                <a:defRPr/>
              </a:pPr>
              <a:endParaRPr lang="en-US" sz="1400">
                <a:latin typeface="Arial" pitchFamily="34" charset="0"/>
                <a:ea typeface="+mn-ea"/>
              </a:endParaRPr>
            </a:p>
          </p:txBody>
        </p:sp>
        <p:sp>
          <p:nvSpPr>
            <p:cNvPr id="77837" name="Freeform 13">
              <a:extLst>
                <a:ext uri="{FF2B5EF4-FFF2-40B4-BE49-F238E27FC236}">
                  <a16:creationId xmlns:a16="http://schemas.microsoft.com/office/drawing/2014/main" id="{E10F6C19-1948-4E69-BC09-0D2D3DCBD454}"/>
                </a:ext>
              </a:extLst>
            </p:cNvPr>
            <p:cNvSpPr>
              <a:spLocks/>
            </p:cNvSpPr>
            <p:nvPr/>
          </p:nvSpPr>
          <p:spPr bwMode="auto">
            <a:xfrm>
              <a:off x="7248" y="5417"/>
              <a:ext cx="3361" cy="2380"/>
            </a:xfrm>
            <a:custGeom>
              <a:avLst/>
              <a:gdLst/>
              <a:ahLst/>
              <a:cxnLst>
                <a:cxn ang="0">
                  <a:pos x="0" y="4140"/>
                </a:cxn>
                <a:cxn ang="0">
                  <a:pos x="1620" y="3780"/>
                </a:cxn>
                <a:cxn ang="0">
                  <a:pos x="2520" y="2520"/>
                </a:cxn>
                <a:cxn ang="0">
                  <a:pos x="3240" y="900"/>
                </a:cxn>
                <a:cxn ang="0">
                  <a:pos x="4140" y="180"/>
                </a:cxn>
                <a:cxn ang="0">
                  <a:pos x="5580" y="0"/>
                </a:cxn>
              </a:cxnLst>
              <a:rect l="0" t="0" r="r" b="b"/>
              <a:pathLst>
                <a:path w="5580" h="4140">
                  <a:moveTo>
                    <a:pt x="0" y="4140"/>
                  </a:moveTo>
                  <a:cubicBezTo>
                    <a:pt x="600" y="4095"/>
                    <a:pt x="1200" y="4050"/>
                    <a:pt x="1620" y="3780"/>
                  </a:cubicBezTo>
                  <a:cubicBezTo>
                    <a:pt x="2040" y="3510"/>
                    <a:pt x="2250" y="3000"/>
                    <a:pt x="2520" y="2520"/>
                  </a:cubicBezTo>
                  <a:cubicBezTo>
                    <a:pt x="2790" y="2040"/>
                    <a:pt x="2970" y="1290"/>
                    <a:pt x="3240" y="900"/>
                  </a:cubicBezTo>
                  <a:cubicBezTo>
                    <a:pt x="3510" y="510"/>
                    <a:pt x="3750" y="330"/>
                    <a:pt x="4140" y="180"/>
                  </a:cubicBezTo>
                  <a:cubicBezTo>
                    <a:pt x="4530" y="30"/>
                    <a:pt x="5340" y="30"/>
                    <a:pt x="5580" y="0"/>
                  </a:cubicBezTo>
                </a:path>
              </a:pathLst>
            </a:custGeom>
            <a:grpFill/>
            <a:ln w="9525">
              <a:solidFill>
                <a:srgbClr val="000000"/>
              </a:solidFill>
              <a:round/>
              <a:headEnd/>
              <a:tailEnd/>
            </a:ln>
          </p:spPr>
          <p:txBody>
            <a:bodyPr/>
            <a:lstStyle/>
            <a:p>
              <a:pPr eaLnBrk="1" hangingPunct="1">
                <a:defRPr/>
              </a:pPr>
              <a:endParaRPr lang="en-US" sz="1400">
                <a:latin typeface="Arial" pitchFamily="34" charset="0"/>
                <a:ea typeface="+mn-ea"/>
              </a:endParaRPr>
            </a:p>
          </p:txBody>
        </p:sp>
        <p:sp>
          <p:nvSpPr>
            <p:cNvPr id="77838" name="Line 14">
              <a:extLst>
                <a:ext uri="{FF2B5EF4-FFF2-40B4-BE49-F238E27FC236}">
                  <a16:creationId xmlns:a16="http://schemas.microsoft.com/office/drawing/2014/main" id="{3FE54F9C-07CA-4539-A674-9D19F1C51AD6}"/>
                </a:ext>
              </a:extLst>
            </p:cNvPr>
            <p:cNvSpPr>
              <a:spLocks noChangeShapeType="1"/>
            </p:cNvSpPr>
            <p:nvPr/>
          </p:nvSpPr>
          <p:spPr bwMode="auto">
            <a:xfrm rot="-5400000">
              <a:off x="9028" y="6549"/>
              <a:ext cx="0" cy="3587"/>
            </a:xfrm>
            <a:prstGeom prst="line">
              <a:avLst/>
            </a:prstGeom>
            <a:grpFill/>
            <a:ln w="9525">
              <a:solidFill>
                <a:srgbClr val="000000"/>
              </a:solidFill>
              <a:round/>
              <a:headEnd/>
              <a:tailEnd type="triangle" w="med" len="med"/>
            </a:ln>
          </p:spPr>
          <p:txBody>
            <a:bodyPr/>
            <a:lstStyle/>
            <a:p>
              <a:pPr eaLnBrk="1" hangingPunct="1">
                <a:defRPr/>
              </a:pPr>
              <a:endParaRPr lang="en-US" sz="1400">
                <a:latin typeface="Arial" pitchFamily="34" charset="0"/>
                <a:ea typeface="+mn-ea"/>
              </a:endParaRPr>
            </a:p>
          </p:txBody>
        </p:sp>
        <p:sp>
          <p:nvSpPr>
            <p:cNvPr id="77839" name="AutoShape 15">
              <a:extLst>
                <a:ext uri="{FF2B5EF4-FFF2-40B4-BE49-F238E27FC236}">
                  <a16:creationId xmlns:a16="http://schemas.microsoft.com/office/drawing/2014/main" id="{71CC6E0E-DE48-4ABD-9478-EEC45C502A29}"/>
                </a:ext>
              </a:extLst>
            </p:cNvPr>
            <p:cNvSpPr>
              <a:spLocks/>
            </p:cNvSpPr>
            <p:nvPr/>
          </p:nvSpPr>
          <p:spPr bwMode="auto">
            <a:xfrm>
              <a:off x="7052" y="7816"/>
              <a:ext cx="143" cy="510"/>
            </a:xfrm>
            <a:prstGeom prst="leftBracket">
              <a:avLst>
                <a:gd name="adj" fmla="val 29720"/>
              </a:avLst>
            </a:prstGeom>
            <a:grpFill/>
            <a:ln w="9525">
              <a:solidFill>
                <a:srgbClr val="000000"/>
              </a:solidFill>
              <a:prstDash val="sysDot"/>
              <a:round/>
              <a:headEnd/>
              <a:tailEnd/>
            </a:ln>
          </p:spPr>
          <p:txBody>
            <a:bodyPr/>
            <a:lstStyle/>
            <a:p>
              <a:pPr eaLnBrk="1" hangingPunct="1">
                <a:defRPr/>
              </a:pPr>
              <a:endParaRPr lang="en-US" sz="1400">
                <a:latin typeface="Arial" pitchFamily="34" charset="0"/>
                <a:ea typeface="+mn-ea"/>
              </a:endParaRPr>
            </a:p>
          </p:txBody>
        </p:sp>
        <p:sp>
          <p:nvSpPr>
            <p:cNvPr id="77840" name="Text Box 16">
              <a:extLst>
                <a:ext uri="{FF2B5EF4-FFF2-40B4-BE49-F238E27FC236}">
                  <a16:creationId xmlns:a16="http://schemas.microsoft.com/office/drawing/2014/main" id="{0176EC53-47B9-4271-9A74-B169956171C4}"/>
                </a:ext>
              </a:extLst>
            </p:cNvPr>
            <p:cNvSpPr txBox="1">
              <a:spLocks noChangeArrowheads="1"/>
            </p:cNvSpPr>
            <p:nvPr/>
          </p:nvSpPr>
          <p:spPr bwMode="auto">
            <a:xfrm>
              <a:off x="5987" y="7751"/>
              <a:ext cx="1247" cy="623"/>
            </a:xfrm>
            <a:prstGeom prst="rect">
              <a:avLst/>
            </a:prstGeom>
            <a:grpFill/>
            <a:ln w="9525">
              <a:noFill/>
              <a:miter lim="800000"/>
              <a:headEnd/>
              <a:tailEnd/>
            </a:ln>
          </p:spPr>
          <p:txBody>
            <a:bodyPr/>
            <a:lstStyle/>
            <a:p>
              <a:pPr algn="ctr" eaLnBrk="1" hangingPunct="1">
                <a:spcAft>
                  <a:spcPts val="1000"/>
                </a:spcAft>
                <a:defRPr/>
              </a:pPr>
              <a:r>
                <a:rPr lang="en-US" sz="1400" dirty="0">
                  <a:latin typeface="Times New Roman" pitchFamily="18" charset="0"/>
                  <a:ea typeface="+mn-ea"/>
                  <a:cs typeface="Times New Roman" pitchFamily="18" charset="0"/>
                </a:rPr>
                <a:t>Tech. Value</a:t>
              </a:r>
            </a:p>
          </p:txBody>
        </p:sp>
        <p:sp>
          <p:nvSpPr>
            <p:cNvPr id="77841" name="Line 17">
              <a:extLst>
                <a:ext uri="{FF2B5EF4-FFF2-40B4-BE49-F238E27FC236}">
                  <a16:creationId xmlns:a16="http://schemas.microsoft.com/office/drawing/2014/main" id="{82268C5A-9C2D-477F-9A59-3C3F7F4063A1}"/>
                </a:ext>
              </a:extLst>
            </p:cNvPr>
            <p:cNvSpPr>
              <a:spLocks noChangeShapeType="1"/>
            </p:cNvSpPr>
            <p:nvPr/>
          </p:nvSpPr>
          <p:spPr bwMode="auto">
            <a:xfrm>
              <a:off x="7225" y="7816"/>
              <a:ext cx="3540" cy="0"/>
            </a:xfrm>
            <a:prstGeom prst="line">
              <a:avLst/>
            </a:prstGeom>
            <a:grpFill/>
            <a:ln w="9525">
              <a:solidFill>
                <a:srgbClr val="000000"/>
              </a:solidFill>
              <a:prstDash val="sysDot"/>
              <a:round/>
              <a:headEnd/>
              <a:tailEnd/>
            </a:ln>
          </p:spPr>
          <p:txBody>
            <a:bodyPr/>
            <a:lstStyle/>
            <a:p>
              <a:pPr eaLnBrk="1" hangingPunct="1">
                <a:defRPr/>
              </a:pPr>
              <a:endParaRPr lang="en-US" sz="1400">
                <a:latin typeface="Arial" pitchFamily="34" charset="0"/>
                <a:ea typeface="+mn-ea"/>
              </a:endParaRPr>
            </a:p>
          </p:txBody>
        </p:sp>
        <p:sp>
          <p:nvSpPr>
            <p:cNvPr id="77842" name="Text Box 18">
              <a:extLst>
                <a:ext uri="{FF2B5EF4-FFF2-40B4-BE49-F238E27FC236}">
                  <a16:creationId xmlns:a16="http://schemas.microsoft.com/office/drawing/2014/main" id="{02406723-170F-496D-BF9A-5EA91DB255AE}"/>
                </a:ext>
              </a:extLst>
            </p:cNvPr>
            <p:cNvSpPr txBox="1">
              <a:spLocks noChangeArrowheads="1"/>
            </p:cNvSpPr>
            <p:nvPr/>
          </p:nvSpPr>
          <p:spPr bwMode="auto">
            <a:xfrm>
              <a:off x="3483" y="4825"/>
              <a:ext cx="2608" cy="640"/>
            </a:xfrm>
            <a:prstGeom prst="rect">
              <a:avLst/>
            </a:prstGeom>
            <a:noFill/>
            <a:ln w="9525">
              <a:noFill/>
              <a:miter lim="800000"/>
              <a:headEnd/>
              <a:tailEnd/>
            </a:ln>
          </p:spPr>
          <p:txBody>
            <a:bodyPr/>
            <a:lstStyle/>
            <a:p>
              <a:pPr algn="ctr" eaLnBrk="1" hangingPunct="1">
                <a:defRPr/>
              </a:pPr>
              <a:r>
                <a:rPr lang="en-US" sz="1400" dirty="0">
                  <a:latin typeface="Times New Roman" pitchFamily="18" charset="0"/>
                  <a:ea typeface="+mn-ea"/>
                </a:rPr>
                <a:t>Value accrued from network externalities </a:t>
              </a:r>
              <a:endParaRPr lang="en-US" sz="1400" dirty="0">
                <a:latin typeface="Arial" pitchFamily="34" charset="0"/>
                <a:ea typeface="+mn-ea"/>
              </a:endParaRPr>
            </a:p>
          </p:txBody>
        </p:sp>
        <p:sp>
          <p:nvSpPr>
            <p:cNvPr id="77843" name="Text Box 19">
              <a:extLst>
                <a:ext uri="{FF2B5EF4-FFF2-40B4-BE49-F238E27FC236}">
                  <a16:creationId xmlns:a16="http://schemas.microsoft.com/office/drawing/2014/main" id="{8BCDF7B5-F0F2-4657-ABDA-728444F5BA5D}"/>
                </a:ext>
              </a:extLst>
            </p:cNvPr>
            <p:cNvSpPr txBox="1">
              <a:spLocks noChangeArrowheads="1"/>
            </p:cNvSpPr>
            <p:nvPr/>
          </p:nvSpPr>
          <p:spPr bwMode="auto">
            <a:xfrm>
              <a:off x="7425" y="4645"/>
              <a:ext cx="3669" cy="932"/>
            </a:xfrm>
            <a:prstGeom prst="rect">
              <a:avLst/>
            </a:prstGeom>
            <a:noFill/>
            <a:ln w="9525">
              <a:noFill/>
              <a:miter lim="800000"/>
              <a:headEnd/>
              <a:tailEnd/>
            </a:ln>
          </p:spPr>
          <p:txBody>
            <a:bodyPr/>
            <a:lstStyle/>
            <a:p>
              <a:pPr algn="ctr" eaLnBrk="1" hangingPunct="1">
                <a:defRPr/>
              </a:pPr>
              <a:r>
                <a:rPr lang="en-US" sz="1400" dirty="0">
                  <a:latin typeface="Times New Roman" pitchFamily="18" charset="0"/>
                  <a:ea typeface="+mn-ea"/>
                </a:rPr>
                <a:t>Value accrued from network externalities + Technology utility</a:t>
              </a:r>
              <a:endParaRPr lang="en-US" sz="1400" dirty="0">
                <a:latin typeface="Arial" pitchFamily="34" charset="0"/>
                <a:ea typeface="+mn-ea"/>
              </a:endParaRPr>
            </a:p>
          </p:txBody>
        </p:sp>
        <p:sp>
          <p:nvSpPr>
            <p:cNvPr id="77844" name="Text Box 20">
              <a:extLst>
                <a:ext uri="{FF2B5EF4-FFF2-40B4-BE49-F238E27FC236}">
                  <a16:creationId xmlns:a16="http://schemas.microsoft.com/office/drawing/2014/main" id="{B3D10722-1D2F-48FF-AABE-B3AAE5121724}"/>
                </a:ext>
              </a:extLst>
            </p:cNvPr>
            <p:cNvSpPr txBox="1">
              <a:spLocks noChangeArrowheads="1"/>
            </p:cNvSpPr>
            <p:nvPr/>
          </p:nvSpPr>
          <p:spPr bwMode="auto">
            <a:xfrm>
              <a:off x="8722" y="8374"/>
              <a:ext cx="2393" cy="542"/>
            </a:xfrm>
            <a:prstGeom prst="rect">
              <a:avLst/>
            </a:prstGeom>
            <a:grpFill/>
            <a:ln w="9525">
              <a:noFill/>
              <a:miter lim="800000"/>
              <a:headEnd/>
              <a:tailEnd/>
            </a:ln>
          </p:spPr>
          <p:txBody>
            <a:bodyPr/>
            <a:lstStyle/>
            <a:p>
              <a:pPr algn="ctr" eaLnBrk="1" hangingPunct="1">
                <a:spcAft>
                  <a:spcPts val="1000"/>
                </a:spcAft>
                <a:defRPr/>
              </a:pPr>
              <a:r>
                <a:rPr lang="en-US" sz="1400" dirty="0">
                  <a:latin typeface="Times New Roman" pitchFamily="18" charset="0"/>
                  <a:ea typeface="+mn-ea"/>
                  <a:cs typeface="Times New Roman" pitchFamily="18" charset="0"/>
                </a:rPr>
                <a:t>Installed Base</a:t>
              </a:r>
            </a:p>
          </p:txBody>
        </p:sp>
        <p:sp>
          <p:nvSpPr>
            <p:cNvPr id="77845" name="Text Box 21">
              <a:extLst>
                <a:ext uri="{FF2B5EF4-FFF2-40B4-BE49-F238E27FC236}">
                  <a16:creationId xmlns:a16="http://schemas.microsoft.com/office/drawing/2014/main" id="{49F8F7BD-1B9F-49F9-82A7-D78AA1A9C502}"/>
                </a:ext>
              </a:extLst>
            </p:cNvPr>
            <p:cNvSpPr txBox="1">
              <a:spLocks noChangeArrowheads="1"/>
            </p:cNvSpPr>
            <p:nvPr/>
          </p:nvSpPr>
          <p:spPr bwMode="auto">
            <a:xfrm>
              <a:off x="5943" y="4747"/>
              <a:ext cx="1247" cy="2402"/>
            </a:xfrm>
            <a:prstGeom prst="rect">
              <a:avLst/>
            </a:prstGeom>
            <a:grpFill/>
            <a:ln w="9525">
              <a:noFill/>
              <a:miter lim="800000"/>
              <a:headEnd/>
              <a:tailEnd/>
            </a:ln>
          </p:spPr>
          <p:txBody>
            <a:bodyPr/>
            <a:lstStyle/>
            <a:p>
              <a:pPr algn="ctr" eaLnBrk="1" hangingPunct="1">
                <a:spcAft>
                  <a:spcPts val="1000"/>
                </a:spcAft>
                <a:defRPr/>
              </a:pPr>
              <a:r>
                <a:rPr lang="en-US" sz="1400" dirty="0">
                  <a:latin typeface="Times New Roman" pitchFamily="18" charset="0"/>
                  <a:ea typeface="+mn-ea"/>
                  <a:cs typeface="Times New Roman" pitchFamily="18" charset="0"/>
                </a:rPr>
                <a:t>Value to Users</a:t>
              </a:r>
            </a:p>
          </p:txBody>
        </p:sp>
      </p:gr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BAEE8C70-0A12-4BD6-BC5B-67B18ADDBA41}"/>
              </a:ext>
            </a:extLst>
          </p:cNvPr>
          <p:cNvSpPr>
            <a:spLocks noGrp="1" noChangeArrowheads="1"/>
          </p:cNvSpPr>
          <p:nvPr>
            <p:ph type="body" idx="4294967295"/>
          </p:nvPr>
        </p:nvSpPr>
        <p:spPr>
          <a:xfrm>
            <a:off x="539750" y="485775"/>
            <a:ext cx="7886700" cy="4351338"/>
          </a:xfrm>
        </p:spPr>
        <p:txBody>
          <a:bodyPr/>
          <a:lstStyle/>
          <a:p>
            <a:pPr marL="568325" lvl="1" indent="-220663" defTabSz="809625" eaLnBrk="1" hangingPunct="1"/>
            <a:r>
              <a:rPr lang="en-US" altLang="zh-CN" sz="2400"/>
              <a:t>We can </a:t>
            </a:r>
            <a:r>
              <a:rPr lang="en-US" altLang="zh-CN" sz="2400">
                <a:solidFill>
                  <a:schemeClr val="hlink"/>
                </a:solidFill>
              </a:rPr>
              <a:t>compare the graphs of two competing technologies,</a:t>
            </a:r>
            <a:r>
              <a:rPr lang="en-US" altLang="zh-CN" sz="2400"/>
              <a:t> and identify cumulative market share levels (</a:t>
            </a:r>
            <a:r>
              <a:rPr lang="en-US" altLang="zh-CN" sz="2400" i="1"/>
              <a:t>installed base</a:t>
            </a:r>
            <a:r>
              <a:rPr lang="en-US" altLang="zh-CN" sz="2400"/>
              <a:t>) that determine which technology yields more value.</a:t>
            </a:r>
          </a:p>
        </p:txBody>
      </p:sp>
      <p:pic>
        <p:nvPicPr>
          <p:cNvPr id="27651" name="Picture 4" descr="fig 4-7">
            <a:extLst>
              <a:ext uri="{FF2B5EF4-FFF2-40B4-BE49-F238E27FC236}">
                <a16:creationId xmlns:a16="http://schemas.microsoft.com/office/drawing/2014/main" id="{9D327B14-64FA-4306-9327-E07296547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989138"/>
            <a:ext cx="643255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E2C97982-11AA-4E74-BB83-CB5C3DF4311C}"/>
              </a:ext>
            </a:extLst>
          </p:cNvPr>
          <p:cNvSpPr>
            <a:spLocks noGrp="1" noChangeArrowheads="1"/>
          </p:cNvSpPr>
          <p:nvPr>
            <p:ph type="body" idx="4294967295"/>
          </p:nvPr>
        </p:nvSpPr>
        <p:spPr>
          <a:xfrm>
            <a:off x="684213" y="604838"/>
            <a:ext cx="7886700" cy="4352925"/>
          </a:xfrm>
        </p:spPr>
        <p:txBody>
          <a:bodyPr/>
          <a:lstStyle/>
          <a:p>
            <a:pPr marL="568325" lvl="1" indent="-220663" defTabSz="809625" eaLnBrk="1" hangingPunct="1"/>
            <a:r>
              <a:rPr lang="en-US" altLang="zh-CN" sz="2400"/>
              <a:t>When customer requirements for network externality value are satiated at lower levels of market share, more than one dominant design may thrive. </a:t>
            </a:r>
          </a:p>
        </p:txBody>
      </p:sp>
      <p:pic>
        <p:nvPicPr>
          <p:cNvPr id="29699" name="Picture 4" descr="fig 4-8">
            <a:extLst>
              <a:ext uri="{FF2B5EF4-FFF2-40B4-BE49-F238E27FC236}">
                <a16:creationId xmlns:a16="http://schemas.microsoft.com/office/drawing/2014/main" id="{0AC394BE-B108-4FE2-AECC-EDF8A24C6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16113"/>
            <a:ext cx="4167187" cy="39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D3587718-D0A6-42E1-8FF9-8F1D69D757AA}"/>
              </a:ext>
            </a:extLst>
          </p:cNvPr>
          <p:cNvSpPr>
            <a:spLocks noGrp="1" noChangeArrowheads="1"/>
          </p:cNvSpPr>
          <p:nvPr>
            <p:ph type="title"/>
          </p:nvPr>
        </p:nvSpPr>
        <p:spPr/>
        <p:txBody>
          <a:bodyPr/>
          <a:lstStyle/>
          <a:p>
            <a:r>
              <a:rPr lang="en-US" altLang="zh-CN"/>
              <a:t>Ways to Expand Market Scale Quickly </a:t>
            </a:r>
            <a:endParaRPr lang="zh-CN" altLang="en-US"/>
          </a:p>
        </p:txBody>
      </p:sp>
      <p:sp>
        <p:nvSpPr>
          <p:cNvPr id="31747" name="内容占位符 2">
            <a:extLst>
              <a:ext uri="{FF2B5EF4-FFF2-40B4-BE49-F238E27FC236}">
                <a16:creationId xmlns:a16="http://schemas.microsoft.com/office/drawing/2014/main" id="{492466B5-54A0-4348-88BC-22C0937E6FA4}"/>
              </a:ext>
            </a:extLst>
          </p:cNvPr>
          <p:cNvSpPr>
            <a:spLocks noGrp="1" noChangeArrowheads="1"/>
          </p:cNvSpPr>
          <p:nvPr>
            <p:ph idx="1"/>
          </p:nvPr>
        </p:nvSpPr>
        <p:spPr>
          <a:xfrm>
            <a:off x="628650" y="1412875"/>
            <a:ext cx="7886700" cy="4351338"/>
          </a:xfrm>
        </p:spPr>
        <p:txBody>
          <a:bodyPr/>
          <a:lstStyle/>
          <a:p>
            <a:pPr marL="0" indent="0">
              <a:buFont typeface="Arial" panose="020B0604020202020204" pitchFamily="34" charset="0"/>
              <a:buNone/>
            </a:pPr>
            <a:r>
              <a:rPr lang="en-US" altLang="zh-CN" sz="1800"/>
              <a:t>1. Reduce the purchase cost of consumers and implement free gifts.            </a:t>
            </a:r>
          </a:p>
          <a:p>
            <a:pPr marL="0" indent="0">
              <a:buFont typeface="Arial" panose="020B0604020202020204" pitchFamily="34" charset="0"/>
              <a:buNone/>
            </a:pPr>
            <a:r>
              <a:rPr lang="en-US" altLang="zh-CN" sz="1800"/>
              <a:t>2. Reducing User's Learning Cost</a:t>
            </a:r>
          </a:p>
          <a:p>
            <a:pPr marL="0" indent="0">
              <a:buFont typeface="Arial" panose="020B0604020202020204" pitchFamily="34" charset="0"/>
              <a:buNone/>
            </a:pPr>
            <a:r>
              <a:rPr lang="en-US" altLang="zh-CN" sz="1800"/>
              <a:t>      Standardization of product interfaces and free training are common methods for enterprises. For example, Microsoft's office products all have roughly the same interface and operate in roughly the same way.            </a:t>
            </a:r>
          </a:p>
          <a:p>
            <a:pPr marL="0" indent="0">
              <a:buFont typeface="Arial" panose="020B0604020202020204" pitchFamily="34" charset="0"/>
              <a:buNone/>
            </a:pPr>
            <a:r>
              <a:rPr lang="en-US" altLang="zh-CN" sz="1800"/>
              <a:t>3. Take the lead in introducing products</a:t>
            </a:r>
          </a:p>
          <a:p>
            <a:pPr marL="0" indent="0">
              <a:buFont typeface="Arial" panose="020B0604020202020204" pitchFamily="34" charset="0"/>
              <a:buNone/>
            </a:pPr>
            <a:r>
              <a:rPr lang="en-US" altLang="zh-CN" sz="1800"/>
              <a:t>      In the 1980s, Apple and Microsoft were developing GUI operating system at the same time. Microsoft launched Windows first under immature technology, quickly occupied the market and became the dominant GUI operating system in one fell swoop.            </a:t>
            </a:r>
          </a:p>
          <a:p>
            <a:pPr marL="0" indent="0">
              <a:buFont typeface="Arial" panose="020B0604020202020204" pitchFamily="34" charset="0"/>
              <a:buNone/>
            </a:pPr>
            <a:r>
              <a:rPr lang="en-US" altLang="zh-CN" sz="1800"/>
              <a:t>4. Establishing alliance and developing technology.            </a:t>
            </a:r>
          </a:p>
          <a:p>
            <a:pPr marL="0" indent="0">
              <a:buFont typeface="Arial" panose="020B0604020202020204" pitchFamily="34" charset="0"/>
              <a:buNone/>
            </a:pPr>
            <a:r>
              <a:rPr lang="en-US" altLang="zh-CN" sz="1800"/>
              <a:t>5. Seeking help from venture capital                  </a:t>
            </a:r>
            <a:endParaRPr lang="zh-CN" altLang="en-US" sz="180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3EB030A-D168-487F-9175-E850AAE48FDD}"/>
              </a:ext>
            </a:extLst>
          </p:cNvPr>
          <p:cNvSpPr>
            <a:spLocks noGrp="1" noChangeArrowheads="1"/>
          </p:cNvSpPr>
          <p:nvPr>
            <p:ph type="title"/>
          </p:nvPr>
        </p:nvSpPr>
        <p:spPr>
          <a:xfrm>
            <a:off x="649288" y="260350"/>
            <a:ext cx="7872412" cy="993775"/>
          </a:xfrm>
        </p:spPr>
        <p:txBody>
          <a:bodyPr/>
          <a:lstStyle/>
          <a:p>
            <a:r>
              <a:rPr lang="en-US" altLang="zh-CN"/>
              <a:t>Lock-in strategy </a:t>
            </a:r>
            <a:endParaRPr lang="zh-CN" altLang="en-US"/>
          </a:p>
        </p:txBody>
      </p:sp>
      <p:sp>
        <p:nvSpPr>
          <p:cNvPr id="3" name="内容占位符 2">
            <a:extLst>
              <a:ext uri="{FF2B5EF4-FFF2-40B4-BE49-F238E27FC236}">
                <a16:creationId xmlns:a16="http://schemas.microsoft.com/office/drawing/2014/main" id="{D8FB9657-0AAC-44F5-A514-CBEFA65BA6C4}"/>
              </a:ext>
            </a:extLst>
          </p:cNvPr>
          <p:cNvSpPr>
            <a:spLocks noGrp="1"/>
          </p:cNvSpPr>
          <p:nvPr>
            <p:ph idx="1"/>
          </p:nvPr>
        </p:nvSpPr>
        <p:spPr>
          <a:xfrm>
            <a:off x="642938" y="1125538"/>
            <a:ext cx="7886700" cy="4351337"/>
          </a:xfrm>
        </p:spPr>
        <p:txBody>
          <a:bodyPr>
            <a:normAutofit/>
          </a:bodyPr>
          <a:lstStyle/>
          <a:p>
            <a:pPr marL="0" indent="0">
              <a:buFont typeface="Arial" panose="020B0604020202020204" pitchFamily="34" charset="0"/>
              <a:buNone/>
              <a:defRPr/>
            </a:pPr>
            <a:r>
              <a:rPr lang="en-US" altLang="zh-CN" sz="1800"/>
              <a:t>Efforts to Increase Consumer Transfer Costs            </a:t>
            </a:r>
          </a:p>
          <a:p>
            <a:pPr marL="342900" indent="-342900">
              <a:buFont typeface="Arial" panose="020B0604020202020204" pitchFamily="34" charset="0"/>
              <a:buAutoNum type="arabicPeriod"/>
              <a:defRPr/>
            </a:pPr>
            <a:r>
              <a:rPr lang="en-US" altLang="zh-CN" sz="1800"/>
              <a:t>Strengthen the technical training for their own products, so that the use style of their own products become the mainstream.            </a:t>
            </a:r>
          </a:p>
          <a:p>
            <a:pPr marL="0" indent="0">
              <a:buFont typeface="Arial" panose="020B0604020202020204" pitchFamily="34" charset="0"/>
              <a:buNone/>
              <a:defRPr/>
            </a:pPr>
            <a:r>
              <a:rPr lang="en-US" altLang="zh-CN" sz="1800"/>
              <a:t>2. Make their products more distinctive, even make their products incompatible with competitors'products, so that consumers can not transfer data.           </a:t>
            </a:r>
          </a:p>
          <a:p>
            <a:pPr marL="0" indent="0">
              <a:buFont typeface="Arial" panose="020B0604020202020204" pitchFamily="34" charset="0"/>
              <a:buNone/>
              <a:defRPr/>
            </a:pPr>
            <a:r>
              <a:rPr lang="en-US" altLang="zh-CN" sz="1800"/>
              <a:t>3. Provide integral discounts to consumers          </a:t>
            </a:r>
          </a:p>
          <a:p>
            <a:pPr marL="0" indent="0">
              <a:buFont typeface="Arial" panose="020B0604020202020204" pitchFamily="34" charset="0"/>
              <a:buNone/>
              <a:defRPr/>
            </a:pPr>
            <a:r>
              <a:rPr lang="en-US" altLang="zh-CN" sz="1800"/>
              <a:t>   Such as airline mileage plan. </a:t>
            </a:r>
            <a:endParaRPr lang="zh-CN" altLang="en-US" sz="180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66ACCA8D-7802-4A3A-B16E-B656C868EFE0}"/>
              </a:ext>
            </a:extLst>
          </p:cNvPr>
          <p:cNvSpPr>
            <a:spLocks noGrp="1" noChangeArrowheads="1"/>
          </p:cNvSpPr>
          <p:nvPr>
            <p:ph type="title" idx="4294967295"/>
          </p:nvPr>
        </p:nvSpPr>
        <p:spPr/>
        <p:txBody>
          <a:bodyPr rtlCol="0">
            <a:normAutofit/>
          </a:bodyPr>
          <a:lstStyle/>
          <a:p>
            <a:pPr eaLnBrk="1" fontAlgn="auto" hangingPunct="1">
              <a:spcAft>
                <a:spcPts val="0"/>
              </a:spcAft>
              <a:defRPr/>
            </a:pPr>
            <a:r>
              <a:rPr lang="en-US" altLang="zh-CN" b="1">
                <a:solidFill>
                  <a:srgbClr val="2970FF"/>
                </a:solidFill>
                <a:effectLst>
                  <a:outerShdw blurRad="38100" dist="38100" dir="2700000" algn="tl">
                    <a:srgbClr val="000000"/>
                  </a:outerShdw>
                </a:effectLst>
              </a:rPr>
              <a:t>Are Winner-Take-All Markets Good for Consumers?  </a:t>
            </a:r>
          </a:p>
        </p:txBody>
      </p:sp>
      <p:sp>
        <p:nvSpPr>
          <p:cNvPr id="33795" name="Rectangle 3">
            <a:extLst>
              <a:ext uri="{FF2B5EF4-FFF2-40B4-BE49-F238E27FC236}">
                <a16:creationId xmlns:a16="http://schemas.microsoft.com/office/drawing/2014/main" id="{9AC33E0F-E168-4406-BDA7-7E1A7C973DB8}"/>
              </a:ext>
            </a:extLst>
          </p:cNvPr>
          <p:cNvSpPr>
            <a:spLocks noGrp="1" noChangeArrowheads="1"/>
          </p:cNvSpPr>
          <p:nvPr>
            <p:ph type="body" idx="4294967295"/>
          </p:nvPr>
        </p:nvSpPr>
        <p:spPr>
          <a:xfrm>
            <a:off x="457200" y="1682750"/>
            <a:ext cx="8229600" cy="4495800"/>
          </a:xfrm>
        </p:spPr>
        <p:txBody>
          <a:bodyPr/>
          <a:lstStyle/>
          <a:p>
            <a:pPr lvl="1" eaLnBrk="1" hangingPunct="1"/>
            <a:r>
              <a:rPr lang="en-US" altLang="zh-CN" sz="2500">
                <a:solidFill>
                  <a:srgbClr val="FF0000"/>
                </a:solidFill>
              </a:rPr>
              <a:t>Network externality benefits</a:t>
            </a:r>
            <a:r>
              <a:rPr lang="en-US" altLang="zh-CN" sz="2500"/>
              <a:t> to customers rise with cumulative market share</a:t>
            </a:r>
          </a:p>
          <a:p>
            <a:pPr lvl="1" eaLnBrk="1" hangingPunct="1"/>
            <a:r>
              <a:rPr lang="en-US" altLang="zh-CN" sz="2500"/>
              <a:t>Potential for monopoly costs to customers (e.g., price gouging, restricted product variety, etc.) also rise with cumulative market share.</a:t>
            </a:r>
          </a:p>
          <a:p>
            <a:pPr eaLnBrk="1" hangingPunct="1"/>
            <a:endParaRPr lang="en-US" altLang="zh-CN"/>
          </a:p>
        </p:txBody>
      </p:sp>
      <p:sp>
        <p:nvSpPr>
          <p:cNvPr id="33796" name="Text Box 4">
            <a:extLst>
              <a:ext uri="{FF2B5EF4-FFF2-40B4-BE49-F238E27FC236}">
                <a16:creationId xmlns:a16="http://schemas.microsoft.com/office/drawing/2014/main" id="{12327A93-C124-464F-8C07-F5372D58BD48}"/>
              </a:ext>
            </a:extLst>
          </p:cNvPr>
          <p:cNvSpPr txBox="1">
            <a:spLocks noChangeArrowheads="1"/>
          </p:cNvSpPr>
          <p:nvPr/>
        </p:nvSpPr>
        <p:spPr bwMode="auto">
          <a:xfrm>
            <a:off x="250825" y="4005263"/>
            <a:ext cx="3124200"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36" tIns="51618" rIns="103236" bIns="51618">
            <a:spAutoFit/>
          </a:bodyPr>
          <a:lstStyle>
            <a:lvl1pPr defTabSz="1031875">
              <a:defRPr>
                <a:solidFill>
                  <a:schemeClr val="tx1"/>
                </a:solidFill>
                <a:latin typeface="Tahoma" panose="020B0604030504040204" pitchFamily="34" charset="0"/>
                <a:ea typeface="宋体" panose="02010600030101010101" pitchFamily="2" charset="-122"/>
              </a:defRPr>
            </a:lvl1pPr>
            <a:lvl2pPr marL="742950" indent="-285750" defTabSz="1031875">
              <a:defRPr>
                <a:solidFill>
                  <a:schemeClr val="tx1"/>
                </a:solidFill>
                <a:latin typeface="Tahoma" panose="020B0604030504040204" pitchFamily="34" charset="0"/>
                <a:ea typeface="宋体" panose="02010600030101010101" pitchFamily="2" charset="-122"/>
              </a:defRPr>
            </a:lvl2pPr>
            <a:lvl3pPr marL="1143000" indent="-228600" defTabSz="1031875">
              <a:defRPr>
                <a:solidFill>
                  <a:schemeClr val="tx1"/>
                </a:solidFill>
                <a:latin typeface="Tahoma" panose="020B0604030504040204" pitchFamily="34" charset="0"/>
                <a:ea typeface="宋体" panose="02010600030101010101" pitchFamily="2" charset="-122"/>
              </a:defRPr>
            </a:lvl3pPr>
            <a:lvl4pPr marL="1600200" indent="-228600" defTabSz="1031875">
              <a:defRPr>
                <a:solidFill>
                  <a:schemeClr val="tx1"/>
                </a:solidFill>
                <a:latin typeface="Tahoma" panose="020B0604030504040204" pitchFamily="34" charset="0"/>
                <a:ea typeface="宋体" panose="02010600030101010101" pitchFamily="2" charset="-122"/>
              </a:defRPr>
            </a:lvl4pPr>
            <a:lvl5pPr marL="2057400" indent="-228600" defTabSz="1031875">
              <a:defRPr>
                <a:solidFill>
                  <a:schemeClr val="tx1"/>
                </a:solidFill>
                <a:latin typeface="Tahoma" panose="020B0604030504040204" pitchFamily="34" charset="0"/>
                <a:ea typeface="宋体" panose="02010600030101010101" pitchFamily="2" charset="-122"/>
              </a:defRPr>
            </a:lvl5pPr>
            <a:lvl6pPr marL="2514600" indent="-228600" defTabSz="10318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10318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10318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103187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400">
                <a:latin typeface="Arial" panose="020B0604020202020204" pitchFamily="34" charset="0"/>
              </a:rPr>
              <a:t>Curve shapes are different; Network externality benefits likely to grow logistically, while potential monopoly costs likely to grow exponentially.</a:t>
            </a:r>
          </a:p>
          <a:p>
            <a:pPr eaLnBrk="1" hangingPunct="1">
              <a:spcBef>
                <a:spcPct val="50000"/>
              </a:spcBef>
            </a:pPr>
            <a:r>
              <a:rPr lang="en-US" altLang="zh-CN" sz="1400">
                <a:latin typeface="Arial" panose="020B0604020202020204" pitchFamily="34" charset="0"/>
                <a:sym typeface="Wingdings" panose="05000000000000000000" pitchFamily="2" charset="2"/>
              </a:rPr>
              <a:t>Where monopoly costs exceed network externality benefits, intervention may be warranted. Optimal market share is at point where lines cross.</a:t>
            </a:r>
            <a:endParaRPr lang="en-US" altLang="zh-CN" sz="1400">
              <a:latin typeface="Arial" panose="020B0604020202020204" pitchFamily="34" charset="0"/>
            </a:endParaRPr>
          </a:p>
        </p:txBody>
      </p:sp>
      <p:pic>
        <p:nvPicPr>
          <p:cNvPr id="33797" name="Picture 5" descr="fig 4-9">
            <a:extLst>
              <a:ext uri="{FF2B5EF4-FFF2-40B4-BE49-F238E27FC236}">
                <a16:creationId xmlns:a16="http://schemas.microsoft.com/office/drawing/2014/main" id="{099AB551-5874-430A-B31A-B1E310344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475" y="4005263"/>
            <a:ext cx="3733800"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8CFC21F-6A94-42A7-9AD5-3BB77D3C27EA}"/>
              </a:ext>
            </a:extLst>
          </p:cNvPr>
          <p:cNvSpPr>
            <a:spLocks noGrp="1" noChangeArrowheads="1"/>
          </p:cNvSpPr>
          <p:nvPr>
            <p:ph type="title" idx="4294967295"/>
          </p:nvPr>
        </p:nvSpPr>
        <p:spPr/>
        <p:txBody>
          <a:bodyPr/>
          <a:lstStyle/>
          <a:p>
            <a:pPr defTabSz="809625" eaLnBrk="1" hangingPunct="1"/>
            <a:r>
              <a:rPr lang="en-US" altLang="zh-CN"/>
              <a:t>Discussion Questions</a:t>
            </a:r>
          </a:p>
        </p:txBody>
      </p:sp>
      <p:sp>
        <p:nvSpPr>
          <p:cNvPr id="180227" name="Rectangle 3">
            <a:extLst>
              <a:ext uri="{FF2B5EF4-FFF2-40B4-BE49-F238E27FC236}">
                <a16:creationId xmlns:a16="http://schemas.microsoft.com/office/drawing/2014/main" id="{9590D1E3-1576-40B4-A48A-50231109C587}"/>
              </a:ext>
            </a:extLst>
          </p:cNvPr>
          <p:cNvSpPr>
            <a:spLocks noGrp="1" noChangeArrowheads="1"/>
          </p:cNvSpPr>
          <p:nvPr>
            <p:ph type="body" idx="4294967295"/>
          </p:nvPr>
        </p:nvSpPr>
        <p:spPr/>
        <p:txBody>
          <a:bodyPr rtlCol="0">
            <a:normAutofit lnSpcReduction="10000"/>
          </a:bodyPr>
          <a:lstStyle/>
          <a:p>
            <a:pPr marL="915988" indent="-457200" defTabSz="809625" eaLnBrk="1" fontAlgn="auto" hangingPunct="1">
              <a:spcAft>
                <a:spcPts val="0"/>
              </a:spcAft>
              <a:buFontTx/>
              <a:buNone/>
              <a:defRPr/>
            </a:pPr>
            <a:r>
              <a:rPr lang="en-US" altLang="zh-CN" sz="2400">
                <a:cs typeface="Times New Roman" panose="02020603050405020304" pitchFamily="18" charset="0"/>
              </a:rPr>
              <a:t>1.   What are some of the sources of increasing returns to adoption?</a:t>
            </a:r>
          </a:p>
          <a:p>
            <a:pPr marL="915988" indent="-457200" defTabSz="809625" eaLnBrk="1" fontAlgn="auto" hangingPunct="1">
              <a:spcAft>
                <a:spcPts val="0"/>
              </a:spcAft>
              <a:buFontTx/>
              <a:buNone/>
              <a:defRPr/>
            </a:pPr>
            <a:r>
              <a:rPr lang="en-US" altLang="zh-CN" sz="2400">
                <a:cs typeface="Times New Roman" panose="02020603050405020304" pitchFamily="18" charset="0"/>
              </a:rPr>
              <a:t>2.   What are some examples of industries not mentioned in the chapter that demonstrate increasing returns to adoption? </a:t>
            </a:r>
          </a:p>
          <a:p>
            <a:pPr marL="915988" indent="-457200" defTabSz="809625" eaLnBrk="1" fontAlgn="auto" hangingPunct="1">
              <a:spcAft>
                <a:spcPts val="0"/>
              </a:spcAft>
              <a:buFontTx/>
              <a:buNone/>
              <a:defRPr/>
            </a:pPr>
            <a:r>
              <a:rPr lang="en-US" altLang="zh-CN" sz="2400">
                <a:cs typeface="Times New Roman" panose="02020603050405020304" pitchFamily="18" charset="0"/>
              </a:rPr>
              <a:t>3.   What are some of the ways a firm can try to increase the overall value of its technology, and its likelihood of becoming the dominant design?</a:t>
            </a:r>
          </a:p>
          <a:p>
            <a:pPr marL="915988" indent="-457200" defTabSz="809625" eaLnBrk="1" fontAlgn="auto" hangingPunct="1">
              <a:spcAft>
                <a:spcPts val="0"/>
              </a:spcAft>
              <a:buFontTx/>
              <a:buNone/>
              <a:defRPr/>
            </a:pPr>
            <a:r>
              <a:rPr lang="en-US" altLang="zh-CN" sz="2400">
                <a:cs typeface="Times New Roman" panose="02020603050405020304" pitchFamily="18" charset="0"/>
              </a:rPr>
              <a:t>4.   What determines whether an industry is likely to have one or a few dominant designs?</a:t>
            </a:r>
          </a:p>
          <a:p>
            <a:pPr marL="915988" indent="-457200" defTabSz="809625" eaLnBrk="1" fontAlgn="auto" hangingPunct="1">
              <a:spcAft>
                <a:spcPts val="0"/>
              </a:spcAft>
              <a:buFontTx/>
              <a:buNone/>
              <a:defRPr/>
            </a:pPr>
            <a:r>
              <a:rPr lang="en-US" altLang="zh-CN" sz="2400">
                <a:cs typeface="Times New Roman" panose="02020603050405020304" pitchFamily="18" charset="0"/>
              </a:rPr>
              <a:t>5.   Are dominant designs good for consumers? Competitors? Complementors? Suppliers?</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F46BEFE-2257-4CA1-B07B-B067CAFD2BCA}"/>
              </a:ext>
            </a:extLst>
          </p:cNvPr>
          <p:cNvSpPr>
            <a:spLocks noGrp="1" noChangeArrowheads="1"/>
          </p:cNvSpPr>
          <p:nvPr>
            <p:ph type="title" idx="4294967295"/>
          </p:nvPr>
        </p:nvSpPr>
        <p:spPr>
          <a:xfrm>
            <a:off x="107950" y="3175"/>
            <a:ext cx="8343900" cy="1325563"/>
          </a:xfrm>
        </p:spPr>
        <p:txBody>
          <a:bodyPr lIns="91426" tIns="45713" rIns="91426" bIns="45713"/>
          <a:lstStyle/>
          <a:p>
            <a:pPr eaLnBrk="1" hangingPunct="1"/>
            <a:r>
              <a:rPr lang="en-US" altLang="zh-CN" sz="3200" b="1">
                <a:solidFill>
                  <a:srgbClr val="2970FF"/>
                </a:solidFill>
                <a:latin typeface="微软雅黑" panose="020B0503020204020204" pitchFamily="34" charset="-122"/>
                <a:ea typeface="微软雅黑" panose="020B0503020204020204" pitchFamily="34" charset="-122"/>
              </a:rPr>
              <a:t>       </a:t>
            </a:r>
            <a:r>
              <a:rPr lang="en-US" altLang="zh-CN" sz="2800" b="1">
                <a:solidFill>
                  <a:srgbClr val="2970FF"/>
                </a:solidFill>
                <a:latin typeface="微软雅黑" panose="020B0503020204020204" pitchFamily="34" charset="-122"/>
                <a:ea typeface="微软雅黑" panose="020B0503020204020204" pitchFamily="34" charset="-122"/>
              </a:rPr>
              <a:t>TEACHING OBJECTIVES</a:t>
            </a:r>
            <a:br>
              <a:rPr lang="en-US" altLang="zh-CN" sz="3200" b="1">
                <a:solidFill>
                  <a:srgbClr val="2970FF"/>
                </a:solidFill>
                <a:latin typeface="微软雅黑" panose="020B0503020204020204" pitchFamily="34" charset="-122"/>
                <a:ea typeface="微软雅黑" panose="020B0503020204020204" pitchFamily="34" charset="-122"/>
              </a:rPr>
            </a:br>
            <a:endParaRPr lang="en-US" altLang="zh-CN" sz="320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ADE10207-849A-4A3C-A7A7-570920BCAFBF}"/>
              </a:ext>
            </a:extLst>
          </p:cNvPr>
          <p:cNvSpPr txBox="1"/>
          <p:nvPr/>
        </p:nvSpPr>
        <p:spPr>
          <a:xfrm>
            <a:off x="692595" y="797979"/>
            <a:ext cx="7191772" cy="1736646"/>
          </a:xfrm>
          <a:prstGeom prst="roundRect">
            <a:avLst/>
          </a:prstGeom>
          <a:solidFill>
            <a:srgbClr val="FFC000">
              <a:alpha val="20000"/>
            </a:srgbClr>
          </a:solidFill>
          <a:effectLst>
            <a:softEdge rad="12700"/>
          </a:effectLst>
        </p:spPr>
        <p:txBody>
          <a:bodyPr>
            <a:spAutoFit/>
          </a:bodyPr>
          <a:lstStyle/>
          <a:p>
            <a:pPr>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 To increase students’ understanding of why a dominant design emerges and why it is not always the </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most technologically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superior design that becomes dominant.</a:t>
            </a:r>
            <a:endParaRPr lang="zh-CN" altLang="en-US" dirty="0"/>
          </a:p>
        </p:txBody>
      </p:sp>
      <p:sp>
        <p:nvSpPr>
          <p:cNvPr id="3" name="文本框 2">
            <a:extLst>
              <a:ext uri="{FF2B5EF4-FFF2-40B4-BE49-F238E27FC236}">
                <a16:creationId xmlns:a16="http://schemas.microsoft.com/office/drawing/2014/main" id="{760DADCA-00DA-4A13-8A54-2DC04EFA263C}"/>
              </a:ext>
            </a:extLst>
          </p:cNvPr>
          <p:cNvSpPr>
            <a:spLocks noChangeArrowheads="1"/>
          </p:cNvSpPr>
          <p:nvPr/>
        </p:nvSpPr>
        <p:spPr bwMode="auto">
          <a:xfrm>
            <a:off x="692595" y="2628593"/>
            <a:ext cx="7215188" cy="919163"/>
          </a:xfrm>
          <a:prstGeom prst="roundRect">
            <a:avLst>
              <a:gd name="adj" fmla="val 16667"/>
            </a:avLst>
          </a:prstGeom>
          <a:solidFill>
            <a:srgbClr val="FFC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lvl1pPr defTabSz="809625">
              <a:defRPr>
                <a:solidFill>
                  <a:schemeClr val="tx1"/>
                </a:solidFill>
                <a:latin typeface="Tahoma" panose="020B0604030504040204" pitchFamily="34" charset="0"/>
                <a:ea typeface="宋体" panose="02010600030101010101" pitchFamily="2" charset="-122"/>
              </a:defRPr>
            </a:lvl1pPr>
            <a:lvl2pPr marL="742950" indent="-285750" defTabSz="809625">
              <a:defRPr>
                <a:solidFill>
                  <a:schemeClr val="tx1"/>
                </a:solidFill>
                <a:latin typeface="Tahoma" panose="020B0604030504040204" pitchFamily="34" charset="0"/>
                <a:ea typeface="宋体" panose="02010600030101010101" pitchFamily="2" charset="-122"/>
              </a:defRPr>
            </a:lvl2pPr>
            <a:lvl3pPr marL="1143000" indent="-228600" defTabSz="809625">
              <a:defRPr>
                <a:solidFill>
                  <a:schemeClr val="tx1"/>
                </a:solidFill>
                <a:latin typeface="Tahoma" panose="020B0604030504040204" pitchFamily="34" charset="0"/>
                <a:ea typeface="宋体" panose="02010600030101010101" pitchFamily="2" charset="-122"/>
              </a:defRPr>
            </a:lvl3pPr>
            <a:lvl4pPr marL="1600200" indent="-228600" defTabSz="809625">
              <a:defRPr>
                <a:solidFill>
                  <a:schemeClr val="tx1"/>
                </a:solidFill>
                <a:latin typeface="Tahoma" panose="020B0604030504040204" pitchFamily="34" charset="0"/>
                <a:ea typeface="宋体" panose="02010600030101010101" pitchFamily="2" charset="-122"/>
              </a:defRPr>
            </a:lvl4pPr>
            <a:lvl5pPr marL="2057400" indent="-228600" defTabSz="809625">
              <a:defRPr>
                <a:solidFill>
                  <a:schemeClr val="tx1"/>
                </a:solidFill>
                <a:latin typeface="Tahoma" panose="020B0604030504040204" pitchFamily="34" charset="0"/>
                <a:ea typeface="宋体" panose="02010600030101010101" pitchFamily="2" charset="-122"/>
              </a:defRPr>
            </a:lvl5pPr>
            <a:lvl6pPr marL="25146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2. To identify the primary sources of increasing returns and network externalities.</a:t>
            </a:r>
            <a:endParaRPr lang="zh-CN" altLang="en-US">
              <a:cs typeface="Times New Roman" panose="02020603050405020304" pitchFamily="18" charset="0"/>
            </a:endParaRPr>
          </a:p>
        </p:txBody>
      </p:sp>
      <p:sp>
        <p:nvSpPr>
          <p:cNvPr id="5" name="文本框 4">
            <a:extLst>
              <a:ext uri="{FF2B5EF4-FFF2-40B4-BE49-F238E27FC236}">
                <a16:creationId xmlns:a16="http://schemas.microsoft.com/office/drawing/2014/main" id="{B6440271-1FC6-4D19-B02B-EAC364D7ACE5}"/>
              </a:ext>
            </a:extLst>
          </p:cNvPr>
          <p:cNvSpPr>
            <a:spLocks noChangeArrowheads="1"/>
          </p:cNvSpPr>
          <p:nvPr/>
        </p:nvSpPr>
        <p:spPr bwMode="auto">
          <a:xfrm>
            <a:off x="692596" y="3652684"/>
            <a:ext cx="7215187" cy="1328738"/>
          </a:xfrm>
          <a:prstGeom prst="roundRect">
            <a:avLst>
              <a:gd name="adj" fmla="val 16667"/>
            </a:avLst>
          </a:prstGeom>
          <a:solidFill>
            <a:srgbClr val="FFC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lvl1pPr defTabSz="809625">
              <a:defRPr>
                <a:solidFill>
                  <a:schemeClr val="tx1"/>
                </a:solidFill>
                <a:latin typeface="Tahoma" panose="020B0604030504040204" pitchFamily="34" charset="0"/>
                <a:ea typeface="宋体" panose="02010600030101010101" pitchFamily="2" charset="-122"/>
              </a:defRPr>
            </a:lvl1pPr>
            <a:lvl2pPr marL="742950" indent="-285750" defTabSz="809625">
              <a:defRPr>
                <a:solidFill>
                  <a:schemeClr val="tx1"/>
                </a:solidFill>
                <a:latin typeface="Tahoma" panose="020B0604030504040204" pitchFamily="34" charset="0"/>
                <a:ea typeface="宋体" panose="02010600030101010101" pitchFamily="2" charset="-122"/>
              </a:defRPr>
            </a:lvl2pPr>
            <a:lvl3pPr marL="1143000" indent="-228600" defTabSz="809625">
              <a:defRPr>
                <a:solidFill>
                  <a:schemeClr val="tx1"/>
                </a:solidFill>
                <a:latin typeface="Tahoma" panose="020B0604030504040204" pitchFamily="34" charset="0"/>
                <a:ea typeface="宋体" panose="02010600030101010101" pitchFamily="2" charset="-122"/>
              </a:defRPr>
            </a:lvl3pPr>
            <a:lvl4pPr marL="1600200" indent="-228600" defTabSz="809625">
              <a:defRPr>
                <a:solidFill>
                  <a:schemeClr val="tx1"/>
                </a:solidFill>
                <a:latin typeface="Tahoma" panose="020B0604030504040204" pitchFamily="34" charset="0"/>
                <a:ea typeface="宋体" panose="02010600030101010101" pitchFamily="2" charset="-122"/>
              </a:defRPr>
            </a:lvl4pPr>
            <a:lvl5pPr marL="2057400" indent="-228600" defTabSz="809625">
              <a:defRPr>
                <a:solidFill>
                  <a:schemeClr val="tx1"/>
                </a:solidFill>
                <a:latin typeface="Tahoma" panose="020B0604030504040204" pitchFamily="34" charset="0"/>
                <a:ea typeface="宋体" panose="02010600030101010101" pitchFamily="2" charset="-122"/>
              </a:defRPr>
            </a:lvl5pPr>
            <a:lvl6pPr marL="25146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a:latin typeface="Times New Roman" panose="02020603050405020304" pitchFamily="18" charset="0"/>
                <a:cs typeface="Times New Roman" panose="02020603050405020304" pitchFamily="18" charset="0"/>
              </a:rPr>
              <a:t>3. To provide students with the tools needed to determine whether “winner-take-all” markets are good for consumers.</a:t>
            </a:r>
            <a:endParaRPr lang="zh-CN" altLang="en-US"/>
          </a:p>
        </p:txBody>
      </p:sp>
      <p:sp>
        <p:nvSpPr>
          <p:cNvPr id="7" name="文本框 6">
            <a:extLst>
              <a:ext uri="{FF2B5EF4-FFF2-40B4-BE49-F238E27FC236}">
                <a16:creationId xmlns:a16="http://schemas.microsoft.com/office/drawing/2014/main" id="{502D6DBF-4C42-4615-8F2E-994E9CB34E21}"/>
              </a:ext>
            </a:extLst>
          </p:cNvPr>
          <p:cNvSpPr>
            <a:spLocks noChangeArrowheads="1"/>
          </p:cNvSpPr>
          <p:nvPr/>
        </p:nvSpPr>
        <p:spPr bwMode="auto">
          <a:xfrm>
            <a:off x="692595" y="5096111"/>
            <a:ext cx="7143305" cy="919163"/>
          </a:xfrm>
          <a:prstGeom prst="roundRect">
            <a:avLst>
              <a:gd name="adj" fmla="val 16667"/>
            </a:avLst>
          </a:prstGeom>
          <a:solidFill>
            <a:srgbClr val="FFC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spAutoFit/>
          </a:bodyPr>
          <a:lstStyle>
            <a:lvl1pPr defTabSz="809625">
              <a:defRPr>
                <a:solidFill>
                  <a:schemeClr val="tx1"/>
                </a:solidFill>
                <a:latin typeface="Tahoma" panose="020B0604030504040204" pitchFamily="34" charset="0"/>
                <a:ea typeface="宋体" panose="02010600030101010101" pitchFamily="2" charset="-122"/>
              </a:defRPr>
            </a:lvl1pPr>
            <a:lvl2pPr marL="742950" indent="-285750" defTabSz="809625">
              <a:defRPr>
                <a:solidFill>
                  <a:schemeClr val="tx1"/>
                </a:solidFill>
                <a:latin typeface="Tahoma" panose="020B0604030504040204" pitchFamily="34" charset="0"/>
                <a:ea typeface="宋体" panose="02010600030101010101" pitchFamily="2" charset="-122"/>
              </a:defRPr>
            </a:lvl2pPr>
            <a:lvl3pPr marL="1143000" indent="-228600" defTabSz="809625">
              <a:defRPr>
                <a:solidFill>
                  <a:schemeClr val="tx1"/>
                </a:solidFill>
                <a:latin typeface="Tahoma" panose="020B0604030504040204" pitchFamily="34" charset="0"/>
                <a:ea typeface="宋体" panose="02010600030101010101" pitchFamily="2" charset="-122"/>
              </a:defRPr>
            </a:lvl3pPr>
            <a:lvl4pPr marL="1600200" indent="-228600" defTabSz="809625">
              <a:defRPr>
                <a:solidFill>
                  <a:schemeClr val="tx1"/>
                </a:solidFill>
                <a:latin typeface="Tahoma" panose="020B0604030504040204" pitchFamily="34" charset="0"/>
                <a:ea typeface="宋体" panose="02010600030101010101" pitchFamily="2" charset="-122"/>
              </a:defRPr>
            </a:lvl4pPr>
            <a:lvl5pPr marL="2057400" indent="-228600" defTabSz="809625">
              <a:defRPr>
                <a:solidFill>
                  <a:schemeClr val="tx1"/>
                </a:solidFill>
                <a:latin typeface="Tahoma" panose="020B0604030504040204" pitchFamily="34" charset="0"/>
                <a:ea typeface="宋体" panose="02010600030101010101" pitchFamily="2" charset="-122"/>
              </a:defRPr>
            </a:lvl5pPr>
            <a:lvl6pPr marL="25146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8096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a:latin typeface="Times New Roman" panose="02020603050405020304" pitchFamily="18" charset="0"/>
                <a:cs typeface="Times New Roman" panose="02020603050405020304" pitchFamily="18" charset="0"/>
              </a:rPr>
              <a:t>4. To provide students with a multidimensional model for assessing the value of a technology to buyers.</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F660730D-A7F2-41B5-B05C-D5919C49F073}"/>
              </a:ext>
            </a:extLst>
          </p:cNvPr>
          <p:cNvSpPr>
            <a:spLocks noGrp="1" noChangeArrowheads="1"/>
          </p:cNvSpPr>
          <p:nvPr>
            <p:ph type="body" idx="4294967295"/>
          </p:nvPr>
        </p:nvSpPr>
        <p:spPr>
          <a:xfrm>
            <a:off x="596900" y="1600200"/>
            <a:ext cx="8089900" cy="4495800"/>
          </a:xfrm>
          <a:solidFill>
            <a:srgbClr val="00C65A">
              <a:alpha val="63136"/>
            </a:srgbClr>
          </a:solidFill>
        </p:spPr>
        <p:txBody>
          <a:bodyPr rtlCol="0">
            <a:normAutofit fontScale="92500" lnSpcReduction="10000"/>
          </a:bodyPr>
          <a:lstStyle/>
          <a:p>
            <a:pPr marL="233363" indent="-233363" defTabSz="809625" eaLnBrk="1" fontAlgn="auto" hangingPunct="1">
              <a:spcAft>
                <a:spcPts val="0"/>
              </a:spcAft>
              <a:defRPr/>
            </a:pPr>
            <a:r>
              <a:rPr lang="en-US" altLang="zh-CN" sz="2400"/>
              <a:t>From 2003 to 2008, Sony and Toshiba waged a high-stakes war for control over the next generation video format.</a:t>
            </a:r>
          </a:p>
          <a:p>
            <a:pPr marL="233363" indent="-233363" defTabSz="809625" eaLnBrk="1" fontAlgn="auto" hangingPunct="1">
              <a:spcAft>
                <a:spcPts val="0"/>
              </a:spcAft>
              <a:defRPr/>
            </a:pPr>
            <a:r>
              <a:rPr lang="en-US" altLang="zh-CN" sz="2400"/>
              <a:t>Sony’s Blu-Ray technology was backed by a consortium that included Philips, Matsushita, Hitachi, and others.</a:t>
            </a:r>
          </a:p>
          <a:p>
            <a:pPr marL="233363" indent="-233363" defTabSz="809625" eaLnBrk="1" fontAlgn="auto" hangingPunct="1">
              <a:spcAft>
                <a:spcPts val="0"/>
              </a:spcAft>
              <a:defRPr/>
            </a:pPr>
            <a:r>
              <a:rPr lang="en-US" altLang="zh-CN" sz="2400"/>
              <a:t>Toshiba’s HD-DVD had the backing of the DVD Forum, making it the “official” successor to the DVD format.</a:t>
            </a:r>
          </a:p>
          <a:p>
            <a:pPr marL="233363" indent="-233363" defTabSz="809625" eaLnBrk="1" fontAlgn="auto" hangingPunct="1">
              <a:spcAft>
                <a:spcPts val="0"/>
              </a:spcAft>
              <a:defRPr/>
            </a:pPr>
            <a:r>
              <a:rPr lang="en-US" altLang="zh-CN" sz="2400"/>
              <a:t>Both companies lined up major movie studios and video game consoles to promote their standards (Sony’s Playstation 3 and Microsoft’s Xbox 360).</a:t>
            </a:r>
          </a:p>
          <a:p>
            <a:pPr marL="233363" indent="-233363" defTabSz="809625" eaLnBrk="1" fontAlgn="auto" hangingPunct="1">
              <a:spcAft>
                <a:spcPts val="0"/>
              </a:spcAft>
              <a:defRPr/>
            </a:pPr>
            <a:r>
              <a:rPr lang="en-US" altLang="zh-CN" sz="2400"/>
              <a:t>In January 2008, Time Warner’s announcement that it would support Blu-Ray instead of HD DVD triggered a chain reaction that collapsed the support for HD-DVD. Toshiba announced it would cease production of HD-DVD equipment in February of 2008.</a:t>
            </a:r>
          </a:p>
          <a:p>
            <a:pPr marL="233363" indent="-233363" defTabSz="809625" eaLnBrk="1" fontAlgn="auto" hangingPunct="1">
              <a:spcAft>
                <a:spcPts val="0"/>
              </a:spcAft>
              <a:defRPr/>
            </a:pPr>
            <a:endParaRPr lang="en-US" altLang="zh-CN" sz="2800"/>
          </a:p>
        </p:txBody>
      </p:sp>
      <p:sp>
        <p:nvSpPr>
          <p:cNvPr id="2" name="Rectangle 3">
            <a:extLst>
              <a:ext uri="{FF2B5EF4-FFF2-40B4-BE49-F238E27FC236}">
                <a16:creationId xmlns:a16="http://schemas.microsoft.com/office/drawing/2014/main" id="{20642F80-2E16-46D9-B636-DEEA3E62870D}"/>
              </a:ext>
            </a:extLst>
          </p:cNvPr>
          <p:cNvSpPr>
            <a:spLocks noGrp="1" noChangeArrowheads="1"/>
          </p:cNvSpPr>
          <p:nvPr>
            <p:ph type="title" idx="4294967295"/>
          </p:nvPr>
        </p:nvSpPr>
        <p:spPr/>
        <p:txBody>
          <a:bodyPr rtlCol="0">
            <a:normAutofit/>
          </a:bodyPr>
          <a:lstStyle/>
          <a:p>
            <a:pPr eaLnBrk="1" fontAlgn="auto" hangingPunct="1">
              <a:spcAft>
                <a:spcPts val="0"/>
              </a:spcAft>
              <a:defRPr/>
            </a:pPr>
            <a:r>
              <a:rPr lang="en-US" altLang="zh-CN" sz="3400" b="1">
                <a:solidFill>
                  <a:srgbClr val="FFFF3F"/>
                </a:solidFill>
                <a:effectLst>
                  <a:outerShdw blurRad="38100" dist="38100" dir="2700000" algn="tl">
                    <a:srgbClr val="000000"/>
                  </a:outerShdw>
                </a:effectLst>
              </a:rPr>
              <a:t>Blu-Ray versus HD-DVD: A Standards Battle in High-Definition Video</a:t>
            </a:r>
          </a:p>
        </p:txBody>
      </p:sp>
    </p:spTree>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08185DB4-CB44-43BD-B02D-902D7CA69EDF}"/>
              </a:ext>
            </a:extLst>
          </p:cNvPr>
          <p:cNvSpPr>
            <a:spLocks noGrp="1" noChangeArrowheads="1"/>
          </p:cNvSpPr>
          <p:nvPr>
            <p:ph type="body" idx="4294967295"/>
          </p:nvPr>
        </p:nvSpPr>
        <p:spPr>
          <a:xfrm>
            <a:off x="525463" y="1600200"/>
            <a:ext cx="8161337" cy="4495800"/>
          </a:xfrm>
          <a:solidFill>
            <a:srgbClr val="00C65A">
              <a:alpha val="63136"/>
            </a:srgbClr>
          </a:solidFill>
        </p:spPr>
        <p:txBody>
          <a:bodyPr rtlCol="0">
            <a:normAutofit lnSpcReduction="10000"/>
          </a:bodyPr>
          <a:lstStyle/>
          <a:p>
            <a:pPr marL="533400" indent="-533400" defTabSz="809625" eaLnBrk="1" fontAlgn="auto" hangingPunct="1">
              <a:spcAft>
                <a:spcPts val="0"/>
              </a:spcAft>
              <a:buFontTx/>
              <a:buNone/>
              <a:defRPr/>
            </a:pPr>
            <a:r>
              <a:rPr lang="en-US" altLang="zh-CN" sz="2800" b="1"/>
              <a:t>Discussion Questions:</a:t>
            </a:r>
          </a:p>
          <a:p>
            <a:pPr marL="533400" indent="-533400" defTabSz="809625" eaLnBrk="1" fontAlgn="auto" hangingPunct="1">
              <a:spcAft>
                <a:spcPts val="0"/>
              </a:spcAft>
              <a:buFontTx/>
              <a:buAutoNum type="arabicPeriod"/>
              <a:defRPr/>
            </a:pPr>
            <a:r>
              <a:rPr lang="en-US" altLang="zh-CN" sz="2400">
                <a:cs typeface="Times New Roman" panose="02020603050405020304" pitchFamily="18" charset="0"/>
              </a:rPr>
              <a:t>What factors do you think influenced whether a) consumers, b) retailers, or c) movie producers supported Blu-Ray versus HD-DVD?</a:t>
            </a:r>
          </a:p>
          <a:p>
            <a:pPr marL="533400" indent="-533400" defTabSz="809625" eaLnBrk="1" fontAlgn="auto" hangingPunct="1">
              <a:spcAft>
                <a:spcPts val="0"/>
              </a:spcAft>
              <a:buFontTx/>
              <a:buAutoNum type="arabicPeriod"/>
              <a:defRPr/>
            </a:pPr>
            <a:r>
              <a:rPr lang="en-US" altLang="zh-CN" sz="2400">
                <a:cs typeface="Times New Roman" panose="02020603050405020304" pitchFamily="18" charset="0"/>
              </a:rPr>
              <a:t>Why do you think Toshiba and Sony would not cooperate to produce a common standard?</a:t>
            </a:r>
          </a:p>
          <a:p>
            <a:pPr marL="533400" indent="-533400" defTabSz="809625" eaLnBrk="1" fontAlgn="auto" hangingPunct="1">
              <a:spcAft>
                <a:spcPts val="0"/>
              </a:spcAft>
              <a:buFontTx/>
              <a:buAutoNum type="arabicPeriod"/>
              <a:defRPr/>
            </a:pPr>
            <a:r>
              <a:rPr lang="en-US" altLang="zh-CN" sz="2400">
                <a:cs typeface="Times New Roman" panose="02020603050405020304" pitchFamily="18" charset="0"/>
              </a:rPr>
              <a:t>If HD-DVD had not pulled out of the market, would the market have selected a single winner or would both formats have survived?</a:t>
            </a:r>
          </a:p>
          <a:p>
            <a:pPr marL="533400" indent="-533400" defTabSz="809625" eaLnBrk="1" fontAlgn="auto" hangingPunct="1">
              <a:spcAft>
                <a:spcPts val="0"/>
              </a:spcAft>
              <a:buFontTx/>
              <a:buAutoNum type="arabicPeriod"/>
              <a:defRPr/>
            </a:pPr>
            <a:r>
              <a:rPr lang="en-US" altLang="zh-CN" sz="2400">
                <a:cs typeface="Times New Roman" panose="02020603050405020304" pitchFamily="18" charset="0"/>
              </a:rPr>
              <a:t>Does having a single video format standard benefit or hurt consumers? Does it benefit or hurt consumer electronics producers?</a:t>
            </a:r>
            <a:r>
              <a:rPr lang="en-US" altLang="zh-CN" sz="2400"/>
              <a:t> Does it benefit or hurt movie producers?</a:t>
            </a:r>
          </a:p>
        </p:txBody>
      </p:sp>
      <p:sp>
        <p:nvSpPr>
          <p:cNvPr id="2" name="Rectangle 3">
            <a:extLst>
              <a:ext uri="{FF2B5EF4-FFF2-40B4-BE49-F238E27FC236}">
                <a16:creationId xmlns:a16="http://schemas.microsoft.com/office/drawing/2014/main" id="{8817279C-5A95-4572-BE21-6E3C499083BE}"/>
              </a:ext>
            </a:extLst>
          </p:cNvPr>
          <p:cNvSpPr>
            <a:spLocks noGrp="1" noChangeArrowheads="1"/>
          </p:cNvSpPr>
          <p:nvPr>
            <p:ph type="title" idx="4294967295"/>
          </p:nvPr>
        </p:nvSpPr>
        <p:spPr/>
        <p:txBody>
          <a:bodyPr rtlCol="0">
            <a:normAutofit/>
          </a:bodyPr>
          <a:lstStyle/>
          <a:p>
            <a:pPr eaLnBrk="1" fontAlgn="auto" hangingPunct="1">
              <a:spcAft>
                <a:spcPts val="0"/>
              </a:spcAft>
              <a:defRPr/>
            </a:pPr>
            <a:r>
              <a:rPr lang="en-US" altLang="zh-CN" sz="3400" b="1">
                <a:solidFill>
                  <a:srgbClr val="FFFF3F"/>
                </a:solidFill>
                <a:effectLst>
                  <a:outerShdw blurRad="38100" dist="38100" dir="2700000" algn="tl">
                    <a:srgbClr val="000000"/>
                  </a:outerShdw>
                </a:effectLst>
              </a:rPr>
              <a:t>Blu-Ray versus HD-DVD: A Standards Battle in High-Definition Video Contibued</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ADF0169-46EA-4F74-8D00-8D356B272C95}"/>
              </a:ext>
            </a:extLst>
          </p:cNvPr>
          <p:cNvSpPr>
            <a:spLocks noGrp="1" noChangeArrowheads="1"/>
          </p:cNvSpPr>
          <p:nvPr>
            <p:ph type="body" idx="4294967295"/>
          </p:nvPr>
        </p:nvSpPr>
        <p:spPr>
          <a:xfrm>
            <a:off x="550863" y="1600200"/>
            <a:ext cx="8135937" cy="4495800"/>
          </a:xfrm>
          <a:solidFill>
            <a:srgbClr val="2970FF">
              <a:alpha val="63136"/>
            </a:srgbClr>
          </a:solidFill>
        </p:spPr>
        <p:txBody>
          <a:bodyPr/>
          <a:lstStyle/>
          <a:p>
            <a:pPr marL="233363" indent="-233363" algn="ctr" defTabSz="809625" eaLnBrk="1" hangingPunct="1">
              <a:buFontTx/>
              <a:buNone/>
            </a:pPr>
            <a:r>
              <a:rPr lang="en-US" altLang="zh-CN" sz="2800" b="1"/>
              <a:t>The Rise of Microsoft</a:t>
            </a:r>
          </a:p>
          <a:p>
            <a:pPr marL="633413" lvl="1" indent="-233363" defTabSz="809625" eaLnBrk="1" hangingPunct="1"/>
            <a:r>
              <a:rPr lang="en-US" altLang="zh-CN" sz="2000"/>
              <a:t>In 1980, Microsoft didn’t even have a personal computer (PC) operating system – the dominant operating system was CP/M. </a:t>
            </a:r>
          </a:p>
          <a:p>
            <a:pPr marL="633413" lvl="1" indent="-233363" defTabSz="809625" eaLnBrk="1" hangingPunct="1"/>
            <a:r>
              <a:rPr lang="en-US" altLang="zh-CN" sz="2000"/>
              <a:t>However, in IBM’s rush to bring a PC to market, they turned to Microsoft for an operating system and Microsoft produced a clone of CP/M called “MS DOS.”</a:t>
            </a:r>
          </a:p>
          <a:p>
            <a:pPr marL="633413" lvl="1" indent="-233363" defTabSz="809625" eaLnBrk="1" hangingPunct="1"/>
            <a:r>
              <a:rPr lang="en-US" altLang="zh-CN" sz="2000"/>
              <a:t>The success of the IBM PCs (and clones of IBM PCs) resulted in the rapid spread of MS DOS, and an even more rapid proliferation of software applications designed to run on MS DOS. Microsoft’s Windows was later bundled with (and eventually replaced) MS DOS.</a:t>
            </a:r>
          </a:p>
          <a:p>
            <a:pPr marL="633413" lvl="1" indent="-233363" defTabSz="809625" eaLnBrk="1" hangingPunct="1"/>
            <a:r>
              <a:rPr lang="en-US" altLang="zh-CN" sz="2000"/>
              <a:t>Had Gary Kildall signed with IBM, or had other companies not been able to clone the IBM PC, the software industry might look very different today!</a:t>
            </a:r>
          </a:p>
        </p:txBody>
      </p:sp>
      <p:sp>
        <p:nvSpPr>
          <p:cNvPr id="2" name="Rectangle 3">
            <a:extLst>
              <a:ext uri="{FF2B5EF4-FFF2-40B4-BE49-F238E27FC236}">
                <a16:creationId xmlns:a16="http://schemas.microsoft.com/office/drawing/2014/main" id="{29CE81BF-D102-4D4D-A2A5-0C901868C6DC}"/>
              </a:ext>
            </a:extLst>
          </p:cNvPr>
          <p:cNvSpPr>
            <a:spLocks noGrp="1" noChangeArrowheads="1"/>
          </p:cNvSpPr>
          <p:nvPr>
            <p:ph type="title" idx="4294967295"/>
          </p:nvPr>
        </p:nvSpPr>
        <p:spPr/>
        <p:txBody>
          <a:bodyPr rtlCol="0">
            <a:normAutofit/>
          </a:bodyPr>
          <a:lstStyle/>
          <a:p>
            <a:pPr eaLnBrk="1" fontAlgn="auto" hangingPunct="1">
              <a:spcAft>
                <a:spcPts val="0"/>
              </a:spcAft>
              <a:defRPr/>
            </a:pPr>
            <a:r>
              <a:rPr lang="en-US" altLang="zh-CN" b="1">
                <a:solidFill>
                  <a:srgbClr val="2970FF"/>
                </a:solidFill>
                <a:effectLst>
                  <a:outerShdw blurRad="38100" dist="38100" dir="2700000" algn="tl">
                    <a:srgbClr val="000000"/>
                  </a:outerShdw>
                </a:effectLst>
              </a:rPr>
              <a:t>Theory In Action</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A66BDE0-3B8E-4FEF-8A71-D69F3491252F}"/>
              </a:ext>
            </a:extLst>
          </p:cNvPr>
          <p:cNvSpPr>
            <a:spLocks noGrp="1" noChangeArrowheads="1"/>
          </p:cNvSpPr>
          <p:nvPr>
            <p:ph type="body" idx="4294967295"/>
          </p:nvPr>
        </p:nvSpPr>
        <p:spPr>
          <a:xfrm>
            <a:off x="550863" y="1600200"/>
            <a:ext cx="8135937" cy="4495800"/>
          </a:xfrm>
          <a:solidFill>
            <a:srgbClr val="2970FF">
              <a:alpha val="63136"/>
            </a:srgbClr>
          </a:solidFill>
        </p:spPr>
        <p:txBody>
          <a:bodyPr/>
          <a:lstStyle/>
          <a:p>
            <a:pPr marL="233363" indent="-233363" algn="ctr" defTabSz="809625" eaLnBrk="1" hangingPunct="1">
              <a:buFontTx/>
              <a:buNone/>
            </a:pPr>
            <a:r>
              <a:rPr lang="en-US" altLang="zh-CN" sz="2800" b="1"/>
              <a:t>The Rise of Microsoft</a:t>
            </a:r>
          </a:p>
          <a:p>
            <a:pPr marL="633413" lvl="1" indent="-233363" defTabSz="809625" eaLnBrk="1" hangingPunct="1"/>
            <a:r>
              <a:rPr lang="en-US" altLang="zh-CN" sz="2000"/>
              <a:t>In 1980, Microsoft didn’t even have a personal computer (PC) operating system – the dominant operating system was CP/M. </a:t>
            </a:r>
          </a:p>
          <a:p>
            <a:pPr marL="633413" lvl="1" indent="-233363" defTabSz="809625" eaLnBrk="1" hangingPunct="1"/>
            <a:r>
              <a:rPr lang="en-US" altLang="zh-CN" sz="2000"/>
              <a:t>However, in IBM’s rush to bring a PC to market, they turned to Microsoft for an operating system and Microsoft produced a clone of CP/M called “MS DOS.”</a:t>
            </a:r>
          </a:p>
          <a:p>
            <a:pPr marL="633413" lvl="1" indent="-233363" defTabSz="809625" eaLnBrk="1" hangingPunct="1"/>
            <a:r>
              <a:rPr lang="en-US" altLang="zh-CN" sz="2000"/>
              <a:t>The success of the IBM PCs (and clones of IBM PCs) resulted in the rapid spread of MS DOS, and an even more rapid proliferation of software applications designed to run on MS DOS. Microsoft’s Windows was later bundled with (and eventually replaced) MS DOS.</a:t>
            </a:r>
          </a:p>
          <a:p>
            <a:pPr marL="633413" lvl="1" indent="-233363" defTabSz="809625" eaLnBrk="1" hangingPunct="1"/>
            <a:r>
              <a:rPr lang="en-US" altLang="zh-CN" sz="2000"/>
              <a:t>Had Gary Kildall signed with IBM, or had other companies not been able to clone the IBM PC, the software industry might look very different today!</a:t>
            </a:r>
          </a:p>
        </p:txBody>
      </p:sp>
      <p:sp>
        <p:nvSpPr>
          <p:cNvPr id="2" name="Rectangle 3">
            <a:extLst>
              <a:ext uri="{FF2B5EF4-FFF2-40B4-BE49-F238E27FC236}">
                <a16:creationId xmlns:a16="http://schemas.microsoft.com/office/drawing/2014/main" id="{35C41609-9C44-41C8-8E4D-FABE4A4D08EB}"/>
              </a:ext>
            </a:extLst>
          </p:cNvPr>
          <p:cNvSpPr>
            <a:spLocks noGrp="1" noChangeArrowheads="1"/>
          </p:cNvSpPr>
          <p:nvPr>
            <p:ph type="title" idx="4294967295"/>
          </p:nvPr>
        </p:nvSpPr>
        <p:spPr/>
        <p:txBody>
          <a:bodyPr rtlCol="0">
            <a:normAutofit/>
          </a:bodyPr>
          <a:lstStyle/>
          <a:p>
            <a:pPr eaLnBrk="1" fontAlgn="auto" hangingPunct="1">
              <a:spcAft>
                <a:spcPts val="0"/>
              </a:spcAft>
              <a:defRPr/>
            </a:pPr>
            <a:r>
              <a:rPr lang="en-US" altLang="zh-CN" b="1">
                <a:solidFill>
                  <a:srgbClr val="2970FF"/>
                </a:solidFill>
                <a:effectLst>
                  <a:outerShdw blurRad="38100" dist="38100" dir="2700000" algn="tl">
                    <a:srgbClr val="000000"/>
                  </a:outerShdw>
                </a:effectLst>
              </a:rPr>
              <a:t>Theory In Action</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E5AF59C-1A7F-479E-B455-73C0D61854C3}"/>
              </a:ext>
            </a:extLst>
          </p:cNvPr>
          <p:cNvSpPr>
            <a:spLocks noGrp="1" noChangeArrowheads="1"/>
          </p:cNvSpPr>
          <p:nvPr>
            <p:ph type="body" idx="4294967295"/>
          </p:nvPr>
        </p:nvSpPr>
        <p:spPr>
          <a:xfrm>
            <a:off x="550863" y="1600200"/>
            <a:ext cx="8135937" cy="4495800"/>
          </a:xfrm>
          <a:solidFill>
            <a:srgbClr val="2970FF">
              <a:alpha val="63136"/>
            </a:srgbClr>
          </a:solidFill>
        </p:spPr>
        <p:txBody>
          <a:bodyPr/>
          <a:lstStyle/>
          <a:p>
            <a:pPr marL="233363" indent="-233363" algn="ctr" defTabSz="809625" eaLnBrk="1" hangingPunct="1">
              <a:buFontTx/>
              <a:buNone/>
            </a:pPr>
            <a:r>
              <a:rPr lang="en-US" altLang="zh-CN" sz="2800" b="1"/>
              <a:t>The Rise of Microsoft</a:t>
            </a:r>
          </a:p>
          <a:p>
            <a:pPr marL="633413" lvl="1" indent="-233363" defTabSz="809625" eaLnBrk="1" hangingPunct="1"/>
            <a:r>
              <a:rPr lang="en-US" altLang="zh-CN" sz="2000"/>
              <a:t>In 1980, Microsoft didn’t even have a personal computer (PC) operating system – the dominant operating system was CP/M. </a:t>
            </a:r>
          </a:p>
          <a:p>
            <a:pPr marL="633413" lvl="1" indent="-233363" defTabSz="809625" eaLnBrk="1" hangingPunct="1"/>
            <a:r>
              <a:rPr lang="en-US" altLang="zh-CN" sz="2000"/>
              <a:t>However, in IBM’s rush to bring a PC to market, they turned to Microsoft for an operating system and Microsoft produced a clone of CP/M called “MS DOS.”</a:t>
            </a:r>
          </a:p>
          <a:p>
            <a:pPr marL="633413" lvl="1" indent="-233363" defTabSz="809625" eaLnBrk="1" hangingPunct="1"/>
            <a:r>
              <a:rPr lang="en-US" altLang="zh-CN" sz="2000"/>
              <a:t>The success of the IBM PCs (and clones of IBM PCs) resulted in the rapid spread of MS DOS, and an even more rapid proliferation of software applications designed to run on MS DOS. Microsoft’s Windows was later bundled with (and eventually replaced) MS DOS.</a:t>
            </a:r>
          </a:p>
          <a:p>
            <a:pPr marL="633413" lvl="1" indent="-233363" defTabSz="809625" eaLnBrk="1" hangingPunct="1"/>
            <a:r>
              <a:rPr lang="en-US" altLang="zh-CN" sz="2000"/>
              <a:t>Had Gary Kildall signed with IBM, or had other companies not been able to clone the IBM PC, the software industry might look very different today!</a:t>
            </a:r>
          </a:p>
        </p:txBody>
      </p:sp>
      <p:sp>
        <p:nvSpPr>
          <p:cNvPr id="2" name="Rectangle 3">
            <a:extLst>
              <a:ext uri="{FF2B5EF4-FFF2-40B4-BE49-F238E27FC236}">
                <a16:creationId xmlns:a16="http://schemas.microsoft.com/office/drawing/2014/main" id="{BE28BC49-5746-4AB8-8E1E-3A906A085BE0}"/>
              </a:ext>
            </a:extLst>
          </p:cNvPr>
          <p:cNvSpPr>
            <a:spLocks noGrp="1" noChangeArrowheads="1"/>
          </p:cNvSpPr>
          <p:nvPr>
            <p:ph type="title" idx="4294967295"/>
          </p:nvPr>
        </p:nvSpPr>
        <p:spPr/>
        <p:txBody>
          <a:bodyPr rtlCol="0">
            <a:normAutofit/>
          </a:bodyPr>
          <a:lstStyle/>
          <a:p>
            <a:pPr eaLnBrk="1" fontAlgn="auto" hangingPunct="1">
              <a:spcAft>
                <a:spcPts val="0"/>
              </a:spcAft>
              <a:defRPr/>
            </a:pPr>
            <a:r>
              <a:rPr lang="en-US" altLang="zh-CN" b="1">
                <a:solidFill>
                  <a:srgbClr val="2970FF"/>
                </a:solidFill>
                <a:effectLst>
                  <a:outerShdw blurRad="38100" dist="38100" dir="2700000" algn="tl">
                    <a:srgbClr val="000000"/>
                  </a:outerShdw>
                </a:effectLst>
              </a:rPr>
              <a:t>Theory In Action</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AFA87A18-9994-4BC5-9078-9197C962EF8B}"/>
              </a:ext>
            </a:extLst>
          </p:cNvPr>
          <p:cNvSpPr>
            <a:spLocks noGrp="1" noChangeArrowheads="1"/>
          </p:cNvSpPr>
          <p:nvPr>
            <p:ph type="title"/>
          </p:nvPr>
        </p:nvSpPr>
        <p:spPr/>
        <p:txBody>
          <a:bodyPr/>
          <a:lstStyle/>
          <a:p>
            <a:r>
              <a:rPr lang="en-US" altLang="zh-CN"/>
              <a:t>Refrences:</a:t>
            </a:r>
            <a:endParaRPr lang="zh-CN" altLang="en-US"/>
          </a:p>
        </p:txBody>
      </p:sp>
      <p:sp>
        <p:nvSpPr>
          <p:cNvPr id="48131" name="内容占位符 2">
            <a:extLst>
              <a:ext uri="{FF2B5EF4-FFF2-40B4-BE49-F238E27FC236}">
                <a16:creationId xmlns:a16="http://schemas.microsoft.com/office/drawing/2014/main" id="{E71F0F48-91BC-4CB6-A6A3-A326467193F3}"/>
              </a:ext>
            </a:extLst>
          </p:cNvPr>
          <p:cNvSpPr>
            <a:spLocks noGrp="1" noChangeArrowheads="1"/>
          </p:cNvSpPr>
          <p:nvPr>
            <p:ph idx="1"/>
          </p:nvPr>
        </p:nvSpPr>
        <p:spPr>
          <a:xfrm>
            <a:off x="628650" y="1628775"/>
            <a:ext cx="8191500" cy="4351338"/>
          </a:xfrm>
        </p:spPr>
        <p:txBody>
          <a:bodyPr/>
          <a:lstStyle/>
          <a:p>
            <a:pPr marL="0" indent="0">
              <a:buFont typeface="Arial" panose="020B0604020202020204" pitchFamily="34" charset="0"/>
              <a:buNone/>
            </a:pPr>
            <a:r>
              <a:rPr lang="en-US" altLang="zh-CN"/>
              <a:t>1</a:t>
            </a:r>
            <a:r>
              <a:rPr lang="zh-CN" altLang="en-US"/>
              <a:t>、</a:t>
            </a:r>
            <a:r>
              <a:rPr lang="en-US" altLang="zh-CN"/>
              <a:t>《</a:t>
            </a:r>
            <a:r>
              <a:rPr lang="zh-CN" altLang="en-US"/>
              <a:t>网络经济学</a:t>
            </a:r>
            <a:r>
              <a:rPr lang="en-US" altLang="zh-CN"/>
              <a:t>》</a:t>
            </a:r>
            <a:r>
              <a:rPr lang="zh-CN" altLang="en-US"/>
              <a:t>（第</a:t>
            </a:r>
            <a:r>
              <a:rPr lang="en-US" altLang="zh-CN"/>
              <a:t>2</a:t>
            </a:r>
            <a:r>
              <a:rPr lang="zh-CN" altLang="en-US"/>
              <a:t>版），张小蒂 等编著，高等教育出版社，</a:t>
            </a:r>
            <a:r>
              <a:rPr lang="en-US" altLang="zh-CN"/>
              <a:t>2008</a:t>
            </a:r>
            <a:r>
              <a:rPr lang="zh-CN" altLang="en-US"/>
              <a:t>年</a:t>
            </a:r>
            <a:r>
              <a:rPr lang="en-US" altLang="zh-CN"/>
              <a:t>4</a:t>
            </a:r>
            <a:r>
              <a:rPr lang="zh-CN" altLang="en-US"/>
              <a:t>月</a:t>
            </a:r>
            <a:endParaRPr lang="en-US" altLang="zh-CN"/>
          </a:p>
          <a:p>
            <a:pPr marL="0" indent="0">
              <a:buFont typeface="Arial" panose="020B0604020202020204" pitchFamily="34" charset="0"/>
              <a:buNone/>
            </a:pPr>
            <a:r>
              <a:rPr lang="en-US" altLang="zh-CN"/>
              <a:t>2</a:t>
            </a:r>
            <a:r>
              <a:rPr lang="zh-CN" altLang="en-US"/>
              <a:t>、</a:t>
            </a:r>
            <a:r>
              <a:rPr lang="en-US" altLang="zh-CN"/>
              <a:t>《</a:t>
            </a:r>
            <a:r>
              <a:rPr lang="zh-CN" altLang="en-US"/>
              <a:t>网络经济学</a:t>
            </a:r>
            <a:r>
              <a:rPr lang="en-US" altLang="zh-CN"/>
              <a:t>》</a:t>
            </a:r>
            <a:r>
              <a:rPr lang="zh-CN" altLang="en-US"/>
              <a:t>（第</a:t>
            </a:r>
            <a:r>
              <a:rPr lang="en-US" altLang="zh-CN"/>
              <a:t>2</a:t>
            </a:r>
            <a:r>
              <a:rPr lang="zh-CN" altLang="en-US"/>
              <a:t>版），王晔 等主编，高等教育出版社，</a:t>
            </a:r>
            <a:r>
              <a:rPr lang="en-US" altLang="zh-CN"/>
              <a:t>2013</a:t>
            </a:r>
            <a:r>
              <a:rPr lang="zh-CN" altLang="en-US"/>
              <a:t>年</a:t>
            </a:r>
            <a:r>
              <a:rPr lang="en-US" altLang="zh-CN"/>
              <a:t>12</a:t>
            </a:r>
            <a:r>
              <a:rPr lang="zh-CN" altLang="en-US"/>
              <a:t>月</a:t>
            </a:r>
            <a:endParaRPr lang="en-US" altLang="zh-CN"/>
          </a:p>
          <a:p>
            <a:pPr marL="0" indent="0">
              <a:buFont typeface="Arial" panose="020B0604020202020204" pitchFamily="34" charset="0"/>
              <a:buNone/>
            </a:pPr>
            <a:r>
              <a:rPr lang="en-US" altLang="zh-CN"/>
              <a:t>3</a:t>
            </a:r>
            <a:r>
              <a:rPr lang="zh-CN" altLang="en-US"/>
              <a:t>、</a:t>
            </a:r>
            <a:r>
              <a:rPr lang="en-US" altLang="zh-CN"/>
              <a:t>《</a:t>
            </a:r>
            <a:r>
              <a:rPr lang="zh-CN" altLang="en-US"/>
              <a:t>信息规则</a:t>
            </a:r>
            <a:r>
              <a:rPr lang="en-US" altLang="zh-CN"/>
              <a:t>-</a:t>
            </a:r>
            <a:r>
              <a:rPr lang="zh-CN" altLang="en-US"/>
              <a:t>网络经济的策略指导</a:t>
            </a:r>
            <a:r>
              <a:rPr lang="en-US" altLang="zh-CN"/>
              <a:t>》</a:t>
            </a:r>
            <a:r>
              <a:rPr lang="zh-CN" altLang="en-US"/>
              <a:t>，（美）卡尔</a:t>
            </a:r>
            <a:r>
              <a:rPr lang="en-US" altLang="zh-CN"/>
              <a:t>.</a:t>
            </a:r>
            <a:r>
              <a:rPr lang="zh-CN" altLang="en-US"/>
              <a:t>夏皮罗  哈尔</a:t>
            </a:r>
            <a:r>
              <a:rPr lang="en-US" altLang="zh-CN"/>
              <a:t>.</a:t>
            </a:r>
            <a:r>
              <a:rPr lang="zh-CN" altLang="en-US"/>
              <a:t>瓦里安 著，张帆 译，中国人民大学出版社，</a:t>
            </a:r>
            <a:r>
              <a:rPr lang="en-US" altLang="zh-CN"/>
              <a:t>2000</a:t>
            </a:r>
            <a:r>
              <a:rPr lang="zh-CN" altLang="en-US"/>
              <a:t>年</a:t>
            </a:r>
            <a:r>
              <a:rPr lang="en-US" altLang="zh-CN"/>
              <a:t>6</a:t>
            </a:r>
            <a:r>
              <a:rPr lang="zh-CN" altLang="en-US"/>
              <a:t>月</a:t>
            </a:r>
            <a:endParaRPr lang="en-US" altLang="zh-CN"/>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A909CA2-A745-451D-8F4C-90F2C171C049}"/>
              </a:ext>
            </a:extLst>
          </p:cNvPr>
          <p:cNvSpPr>
            <a:spLocks noGrp="1" noChangeArrowheads="1"/>
          </p:cNvSpPr>
          <p:nvPr>
            <p:ph type="title" idx="4294967295"/>
          </p:nvPr>
        </p:nvSpPr>
        <p:spPr/>
        <p:txBody>
          <a:bodyPr rtlCol="0">
            <a:normAutofit/>
          </a:bodyPr>
          <a:lstStyle/>
          <a:p>
            <a:pPr defTabSz="809625" eaLnBrk="1" fontAlgn="auto" hangingPunct="1">
              <a:spcAft>
                <a:spcPts val="0"/>
              </a:spcAft>
              <a:defRPr/>
            </a:pPr>
            <a:r>
              <a:rPr lang="en-US" altLang="zh-CN" b="1">
                <a:solidFill>
                  <a:srgbClr val="2970FF"/>
                </a:solidFill>
                <a:effectLst>
                  <a:outerShdw blurRad="38100" dist="38100" dir="2700000" algn="tl">
                    <a:srgbClr val="000000"/>
                  </a:outerShdw>
                </a:effectLst>
              </a:rPr>
              <a:t>Overview</a:t>
            </a:r>
          </a:p>
        </p:txBody>
      </p:sp>
      <p:sp>
        <p:nvSpPr>
          <p:cNvPr id="5123" name="Rectangle 3">
            <a:extLst>
              <a:ext uri="{FF2B5EF4-FFF2-40B4-BE49-F238E27FC236}">
                <a16:creationId xmlns:a16="http://schemas.microsoft.com/office/drawing/2014/main" id="{4FDE0790-5D2E-4A64-8804-3032D3EB22B8}"/>
              </a:ext>
            </a:extLst>
          </p:cNvPr>
          <p:cNvSpPr>
            <a:spLocks noGrp="1" noChangeArrowheads="1"/>
          </p:cNvSpPr>
          <p:nvPr>
            <p:ph type="body" idx="4294967295"/>
          </p:nvPr>
        </p:nvSpPr>
        <p:spPr>
          <a:xfrm>
            <a:off x="628650" y="1484313"/>
            <a:ext cx="7886700" cy="4351337"/>
          </a:xfrm>
        </p:spPr>
        <p:txBody>
          <a:bodyPr/>
          <a:lstStyle/>
          <a:p>
            <a:pPr marL="233363" indent="-233363" defTabSz="809625" eaLnBrk="1" hangingPunct="1"/>
            <a:r>
              <a:rPr lang="en-US" altLang="zh-CN"/>
              <a:t>Many industries experience strong pressure to select a single (or few) dominant design(s).</a:t>
            </a:r>
          </a:p>
          <a:p>
            <a:pPr marL="233363" indent="-233363" defTabSz="809625" eaLnBrk="1" hangingPunct="1"/>
            <a:r>
              <a:rPr lang="en-US" altLang="zh-CN"/>
              <a:t>There are multiple dimensions shaping which technology rises to the position of the dominant design.</a:t>
            </a:r>
          </a:p>
          <a:p>
            <a:pPr marL="233363" indent="-233363" defTabSz="809625" eaLnBrk="1" hangingPunct="1"/>
            <a:r>
              <a:rPr lang="en-US" altLang="zh-CN"/>
              <a:t>Firm strategies can influence several of these dimensions, enhancing the likelihood of their technologies rising to dominance.</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AEF073-5544-413C-9FE0-A18272B488DB}"/>
              </a:ext>
            </a:extLst>
          </p:cNvPr>
          <p:cNvSpPr>
            <a:spLocks noGrp="1" noChangeArrowheads="1"/>
          </p:cNvSpPr>
          <p:nvPr>
            <p:ph type="title" idx="4294967295"/>
          </p:nvPr>
        </p:nvSpPr>
        <p:spPr/>
        <p:txBody>
          <a:bodyPr rtlCol="0">
            <a:normAutofit/>
          </a:bodyPr>
          <a:lstStyle/>
          <a:p>
            <a:pPr defTabSz="809625" eaLnBrk="1" fontAlgn="auto" hangingPunct="1">
              <a:spcAft>
                <a:spcPts val="0"/>
              </a:spcAft>
              <a:defRPr/>
            </a:pPr>
            <a:r>
              <a:rPr lang="en-US" altLang="zh-CN" b="1">
                <a:solidFill>
                  <a:srgbClr val="2970FF"/>
                </a:solidFill>
                <a:effectLst>
                  <a:outerShdw blurRad="38100" dist="38100" dir="2700000" algn="tl">
                    <a:srgbClr val="000000"/>
                  </a:outerShdw>
                </a:effectLst>
              </a:rPr>
              <a:t>Why Dominant Designs Are Selected</a:t>
            </a:r>
          </a:p>
        </p:txBody>
      </p:sp>
      <p:sp>
        <p:nvSpPr>
          <p:cNvPr id="7171" name="Rectangle 3">
            <a:extLst>
              <a:ext uri="{FF2B5EF4-FFF2-40B4-BE49-F238E27FC236}">
                <a16:creationId xmlns:a16="http://schemas.microsoft.com/office/drawing/2014/main" id="{890642E5-111D-4F36-BFB2-A0915515BF89}"/>
              </a:ext>
            </a:extLst>
          </p:cNvPr>
          <p:cNvSpPr>
            <a:spLocks noGrp="1" noChangeArrowheads="1"/>
          </p:cNvSpPr>
          <p:nvPr>
            <p:ph type="body" idx="4294967295"/>
          </p:nvPr>
        </p:nvSpPr>
        <p:spPr>
          <a:xfrm>
            <a:off x="628650" y="1484313"/>
            <a:ext cx="7886700" cy="4351337"/>
          </a:xfrm>
        </p:spPr>
        <p:txBody>
          <a:bodyPr/>
          <a:lstStyle/>
          <a:p>
            <a:pPr marL="233363" indent="-233363" defTabSz="809625" eaLnBrk="1" hangingPunct="1"/>
            <a:r>
              <a:rPr lang="en-US" altLang="zh-CN" sz="3000" b="1">
                <a:solidFill>
                  <a:srgbClr val="FF6600"/>
                </a:solidFill>
              </a:rPr>
              <a:t>Increasing returns to adoption</a:t>
            </a:r>
            <a:r>
              <a:rPr lang="en-US" altLang="zh-CN">
                <a:solidFill>
                  <a:srgbClr val="FF6600"/>
                </a:solidFill>
              </a:rPr>
              <a:t> </a:t>
            </a:r>
          </a:p>
          <a:p>
            <a:pPr marL="568325" lvl="1" indent="-220663" defTabSz="809625" eaLnBrk="1" hangingPunct="1"/>
            <a:r>
              <a:rPr lang="en-US" altLang="zh-CN" sz="2000">
                <a:solidFill>
                  <a:schemeClr val="hlink"/>
                </a:solidFill>
              </a:rPr>
              <a:t>The more a technology is adopted ,the more valuable it becomes.</a:t>
            </a:r>
            <a:r>
              <a:rPr lang="en-US" altLang="zh-CN" sz="2000"/>
              <a:t>      </a:t>
            </a:r>
          </a:p>
          <a:p>
            <a:pPr marL="568325" lvl="1" indent="-220663" defTabSz="809625" eaLnBrk="1" hangingPunct="1"/>
            <a:r>
              <a:rPr lang="en-US" altLang="zh-CN" sz="2000"/>
              <a:t>Two primary sources are learning effects and network externalities.</a:t>
            </a:r>
          </a:p>
          <a:p>
            <a:pPr marL="568325" lvl="1" indent="-220663" defTabSz="809625" eaLnBrk="1" hangingPunct="1"/>
            <a:r>
              <a:rPr lang="en-US" altLang="zh-CN" sz="2000" b="1"/>
              <a:t>The Learning Curve</a:t>
            </a:r>
            <a:r>
              <a:rPr lang="en-US" altLang="zh-CN" sz="2000"/>
              <a:t>: As a technology is used, producers learn to make it more efficient and effective. </a:t>
            </a:r>
          </a:p>
          <a:p>
            <a:pPr marL="568325" lvl="1" indent="-220663" defTabSz="809625" eaLnBrk="1" hangingPunct="1"/>
            <a:endParaRPr lang="en-US" altLang="zh-CN" sz="2000"/>
          </a:p>
        </p:txBody>
      </p:sp>
      <p:pic>
        <p:nvPicPr>
          <p:cNvPr id="7172" name="Picture 4" descr="fig 4-1">
            <a:extLst>
              <a:ext uri="{FF2B5EF4-FFF2-40B4-BE49-F238E27FC236}">
                <a16:creationId xmlns:a16="http://schemas.microsoft.com/office/drawing/2014/main" id="{7F19B4CA-F0F5-4EAE-B74F-BA2F37FEA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573463"/>
            <a:ext cx="486886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wipe(left)">
                                      <p:cBhvr>
                                        <p:cTn id="7" dur="500"/>
                                        <p:tgtEl>
                                          <p:spTgt spid="7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wipe(left)">
                                      <p:cBhvr>
                                        <p:cTn id="12" dur="500"/>
                                        <p:tgtEl>
                                          <p:spTgt spid="71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wipe(left)">
                                      <p:cBhvr>
                                        <p:cTn id="17" dur="500"/>
                                        <p:tgtEl>
                                          <p:spTgt spid="7171">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172"/>
                                        </p:tgtEl>
                                        <p:attrNameLst>
                                          <p:attrName>style.visibility</p:attrName>
                                        </p:attrNameLst>
                                      </p:cBhvr>
                                      <p:to>
                                        <p:strVal val="visible"/>
                                      </p:to>
                                    </p:set>
                                    <p:animEffect transition="in" filter="wipe(left)">
                                      <p:cBhvr>
                                        <p:cTn id="2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81C66D23-810B-4193-A11E-4E027B948997}"/>
              </a:ext>
            </a:extLst>
          </p:cNvPr>
          <p:cNvSpPr>
            <a:spLocks noGrp="1" noChangeArrowheads="1"/>
          </p:cNvSpPr>
          <p:nvPr>
            <p:ph type="body" idx="4294967295"/>
          </p:nvPr>
        </p:nvSpPr>
        <p:spPr>
          <a:xfrm>
            <a:off x="457200" y="620713"/>
            <a:ext cx="8229600" cy="4495800"/>
          </a:xfrm>
        </p:spPr>
        <p:txBody>
          <a:bodyPr/>
          <a:lstStyle/>
          <a:p>
            <a:pPr marL="568325" lvl="1" indent="-220663" defTabSz="809625" eaLnBrk="1" hangingPunct="1"/>
            <a:r>
              <a:rPr lang="en-US" altLang="zh-CN" sz="3200" b="1" i="1">
                <a:solidFill>
                  <a:srgbClr val="FF0000"/>
                </a:solidFill>
              </a:rPr>
              <a:t>Network Externalities</a:t>
            </a:r>
          </a:p>
          <a:p>
            <a:pPr marL="906463" lvl="2" indent="-223838" defTabSz="809625" eaLnBrk="1" hangingPunct="1"/>
            <a:r>
              <a:rPr lang="en-US" altLang="zh-CN" sz="2400"/>
              <a:t>The benefit from using a good increases with the number of other users of the same good.</a:t>
            </a:r>
          </a:p>
          <a:p>
            <a:pPr marL="906463" lvl="2" indent="-223838" defTabSz="809625" eaLnBrk="1" hangingPunct="1"/>
            <a:r>
              <a:rPr lang="en-US" altLang="zh-CN" sz="2400"/>
              <a:t>Network externalities are common in industries that are physically networked</a:t>
            </a:r>
          </a:p>
          <a:p>
            <a:pPr marL="1255713" lvl="3" indent="-234950" defTabSz="809625" eaLnBrk="1" hangingPunct="1"/>
            <a:r>
              <a:rPr lang="en-US" altLang="zh-CN" sz="2400"/>
              <a:t>E.g., railroads, telecommunications</a:t>
            </a:r>
          </a:p>
          <a:p>
            <a:pPr marL="906463" lvl="2" indent="-223838" defTabSz="809625" eaLnBrk="1" hangingPunct="1"/>
            <a:r>
              <a:rPr lang="en-US" altLang="zh-CN" sz="2400"/>
              <a:t>Network externalities also arise when compatibility or complementary goods are important</a:t>
            </a:r>
          </a:p>
          <a:p>
            <a:pPr marL="1255713" lvl="3" indent="-234950" defTabSz="809625" eaLnBrk="1" hangingPunct="1"/>
            <a:r>
              <a:rPr lang="en-US" altLang="zh-CN" sz="2400"/>
              <a:t>E.g., Many people choose to use Windows in order to maximize the number of people their files are compatible with, and the range of software applications they can use.  </a:t>
            </a:r>
          </a:p>
        </p:txBody>
      </p:sp>
      <p:pic>
        <p:nvPicPr>
          <p:cNvPr id="9219" name="图片 1">
            <a:extLst>
              <a:ext uri="{FF2B5EF4-FFF2-40B4-BE49-F238E27FC236}">
                <a16:creationId xmlns:a16="http://schemas.microsoft.com/office/drawing/2014/main" id="{1D665CA3-99A4-4A01-8A78-151224A75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797425"/>
            <a:ext cx="23050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animEffect transition="in" filter="wipe(left)">
                                      <p:cBhvr>
                                        <p:cTn id="7" dur="500"/>
                                        <p:tgtEl>
                                          <p:spTgt spid="112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66">
                                            <p:txEl>
                                              <p:pRg st="2" end="2"/>
                                            </p:txEl>
                                          </p:spTgt>
                                        </p:tgtEl>
                                        <p:attrNameLst>
                                          <p:attrName>style.visibility</p:attrName>
                                        </p:attrNameLst>
                                      </p:cBhvr>
                                      <p:to>
                                        <p:strVal val="visible"/>
                                      </p:to>
                                    </p:set>
                                    <p:animEffect transition="in" filter="wipe(left)">
                                      <p:cBhvr>
                                        <p:cTn id="12" dur="500"/>
                                        <p:tgtEl>
                                          <p:spTgt spid="11266">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1266">
                                            <p:txEl>
                                              <p:pRg st="3" end="3"/>
                                            </p:txEl>
                                          </p:spTgt>
                                        </p:tgtEl>
                                        <p:attrNameLst>
                                          <p:attrName>style.visibility</p:attrName>
                                        </p:attrNameLst>
                                      </p:cBhvr>
                                      <p:to>
                                        <p:strVal val="visible"/>
                                      </p:to>
                                    </p:set>
                                    <p:animEffect transition="in" filter="wipe(left)">
                                      <p:cBhvr>
                                        <p:cTn id="15" dur="500"/>
                                        <p:tgtEl>
                                          <p:spTgt spid="11266">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266">
                                            <p:txEl>
                                              <p:pRg st="4" end="4"/>
                                            </p:txEl>
                                          </p:spTgt>
                                        </p:tgtEl>
                                        <p:attrNameLst>
                                          <p:attrName>style.visibility</p:attrName>
                                        </p:attrNameLst>
                                      </p:cBhvr>
                                      <p:to>
                                        <p:strVal val="visible"/>
                                      </p:to>
                                    </p:set>
                                    <p:animEffect transition="in" filter="wipe(left)">
                                      <p:cBhvr>
                                        <p:cTn id="20" dur="500"/>
                                        <p:tgtEl>
                                          <p:spTgt spid="11266">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1266">
                                            <p:txEl>
                                              <p:pRg st="5" end="5"/>
                                            </p:txEl>
                                          </p:spTgt>
                                        </p:tgtEl>
                                        <p:attrNameLst>
                                          <p:attrName>style.visibility</p:attrName>
                                        </p:attrNameLst>
                                      </p:cBhvr>
                                      <p:to>
                                        <p:strVal val="visible"/>
                                      </p:to>
                                    </p:set>
                                    <p:animEffect transition="in" filter="wipe(left)">
                                      <p:cBhvr>
                                        <p:cTn id="23" dur="500"/>
                                        <p:tgtEl>
                                          <p:spTgt spid="112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420943B-588F-40B5-8FAF-5F3639EB3CE5}"/>
              </a:ext>
            </a:extLst>
          </p:cNvPr>
          <p:cNvSpPr>
            <a:spLocks noGrp="1" noChangeArrowheads="1"/>
          </p:cNvSpPr>
          <p:nvPr>
            <p:ph type="body" idx="4294967295"/>
          </p:nvPr>
        </p:nvSpPr>
        <p:spPr>
          <a:xfrm>
            <a:off x="628650" y="874713"/>
            <a:ext cx="7886700" cy="4351337"/>
          </a:xfrm>
        </p:spPr>
        <p:txBody>
          <a:bodyPr/>
          <a:lstStyle/>
          <a:p>
            <a:pPr marL="233363" indent="-233363" defTabSz="809625" eaLnBrk="1" hangingPunct="1"/>
            <a:r>
              <a:rPr lang="en-US" altLang="zh-CN" sz="2400"/>
              <a:t>A technology with a large </a:t>
            </a:r>
            <a:r>
              <a:rPr lang="en-US" altLang="zh-CN" sz="2400" i="1"/>
              <a:t>installed base</a:t>
            </a:r>
            <a:r>
              <a:rPr lang="en-US" altLang="zh-CN" sz="2400"/>
              <a:t> attracts developers of</a:t>
            </a:r>
            <a:r>
              <a:rPr lang="en-US" altLang="zh-CN" sz="2400">
                <a:solidFill>
                  <a:srgbClr val="FFFF3F"/>
                </a:solidFill>
              </a:rPr>
              <a:t> </a:t>
            </a:r>
            <a:r>
              <a:rPr lang="en-US" altLang="zh-CN" sz="2400" i="1">
                <a:solidFill>
                  <a:srgbClr val="FF6600"/>
                </a:solidFill>
              </a:rPr>
              <a:t>complementary goods</a:t>
            </a:r>
            <a:r>
              <a:rPr lang="en-US" altLang="zh-CN" sz="2400">
                <a:solidFill>
                  <a:srgbClr val="FFFF3F"/>
                </a:solidFill>
              </a:rPr>
              <a:t>;</a:t>
            </a:r>
            <a:r>
              <a:rPr lang="en-US" altLang="zh-CN" sz="2400"/>
              <a:t> a technology with a wide range of complementary goods attracts users, increasing the installed base</a:t>
            </a:r>
            <a:r>
              <a:rPr lang="en-US" altLang="zh-CN" sz="2400">
                <a:solidFill>
                  <a:schemeClr val="hlink"/>
                </a:solidFill>
              </a:rPr>
              <a:t>.</a:t>
            </a:r>
          </a:p>
          <a:p>
            <a:pPr marL="233363" indent="-233363" defTabSz="809625" eaLnBrk="1" hangingPunct="1"/>
            <a:r>
              <a:rPr lang="en-US" altLang="zh-CN" sz="2400"/>
              <a:t> </a:t>
            </a:r>
            <a:r>
              <a:rPr lang="en-US" altLang="zh-CN" sz="2400">
                <a:solidFill>
                  <a:srgbClr val="FF0000"/>
                </a:solidFill>
              </a:rPr>
              <a:t>A self-reinforcing cycle ensues:</a:t>
            </a:r>
          </a:p>
        </p:txBody>
      </p:sp>
      <p:pic>
        <p:nvPicPr>
          <p:cNvPr id="13315" name="Picture 4" descr="fig 4-2">
            <a:extLst>
              <a:ext uri="{FF2B5EF4-FFF2-40B4-BE49-F238E27FC236}">
                <a16:creationId xmlns:a16="http://schemas.microsoft.com/office/drawing/2014/main" id="{A56210B3-725B-4A1B-B6AA-E228E2D28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865438"/>
            <a:ext cx="5354637"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wipe(left)">
                                      <p:cBhvr>
                                        <p:cTn id="7" dur="500"/>
                                        <p:tgtEl>
                                          <p:spTgt spid="13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wipe(left)">
                                      <p:cBhvr>
                                        <p:cTn id="12" dur="500"/>
                                        <p:tgtEl>
                                          <p:spTgt spid="13314">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3315"/>
                                        </p:tgtEl>
                                        <p:attrNameLst>
                                          <p:attrName>style.visibility</p:attrName>
                                        </p:attrNameLst>
                                      </p:cBhvr>
                                      <p:to>
                                        <p:strVal val="visible"/>
                                      </p:to>
                                    </p:set>
                                    <p:animEffect transition="in" filter="wipe(left)">
                                      <p:cBhvr>
                                        <p:cTn id="15"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35983B75-D2EA-42EB-AE37-20EBA380FD61}"/>
              </a:ext>
            </a:extLst>
          </p:cNvPr>
          <p:cNvSpPr>
            <a:spLocks noGrp="1" noChangeArrowheads="1"/>
          </p:cNvSpPr>
          <p:nvPr>
            <p:ph type="body" idx="4294967295"/>
          </p:nvPr>
        </p:nvSpPr>
        <p:spPr>
          <a:xfrm>
            <a:off x="684213" y="620713"/>
            <a:ext cx="7886700" cy="4351337"/>
          </a:xfrm>
        </p:spPr>
        <p:txBody>
          <a:bodyPr/>
          <a:lstStyle/>
          <a:p>
            <a:pPr marL="233363" indent="-233363" defTabSz="809625" eaLnBrk="1" hangingPunct="1"/>
            <a:r>
              <a:rPr lang="en-US" altLang="zh-CN" sz="2800" b="1">
                <a:solidFill>
                  <a:srgbClr val="FF6600"/>
                </a:solidFill>
              </a:rPr>
              <a:t>Government Regulation</a:t>
            </a:r>
          </a:p>
          <a:p>
            <a:pPr marL="568325" lvl="1" indent="-220663" defTabSz="809625" eaLnBrk="1" hangingPunct="1"/>
            <a:r>
              <a:rPr lang="en-US" altLang="zh-CN" sz="2400"/>
              <a:t>Sometimes the consumer welfare benefits of having a single dominant design prompts government organizations to intervene, imposing a standard.</a:t>
            </a:r>
          </a:p>
          <a:p>
            <a:pPr marL="906463" lvl="2" indent="-223838" defTabSz="809625" eaLnBrk="1" hangingPunct="1"/>
            <a:r>
              <a:rPr lang="en-US" altLang="zh-CN" sz="2000"/>
              <a:t>E.g., the NTSC color standard in television broadcasting in the U.S.; the general standard for mobile communications (GSM) in the European Union.</a:t>
            </a:r>
          </a:p>
          <a:p>
            <a:pPr marL="233363" indent="-233363" defTabSz="809625" eaLnBrk="1" hangingPunct="1"/>
            <a:r>
              <a:rPr lang="en-US" altLang="zh-CN" sz="2800" b="1">
                <a:solidFill>
                  <a:srgbClr val="FF0000"/>
                </a:solidFill>
              </a:rPr>
              <a:t>The Result: Winner-Take-All Markets</a:t>
            </a:r>
          </a:p>
          <a:p>
            <a:pPr marL="568325" lvl="1" indent="-220663" defTabSz="809625" eaLnBrk="1" hangingPunct="1"/>
            <a:r>
              <a:rPr lang="en-US" altLang="zh-CN" sz="2400"/>
              <a:t>Natural monopolies</a:t>
            </a:r>
          </a:p>
          <a:p>
            <a:pPr marL="906463" lvl="2" indent="-223838" defTabSz="809625" eaLnBrk="1" hangingPunct="1"/>
            <a:r>
              <a:rPr lang="en-US" altLang="zh-CN" sz="2000"/>
              <a:t>Firms supporting winning technologies earn huge rewards; others may be locked out.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Effect transition="in" filter="wipe(left)">
                                      <p:cBhvr>
                                        <p:cTn id="7" dur="500"/>
                                        <p:tgtEl>
                                          <p:spTgt spid="153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2">
                                            <p:txEl>
                                              <p:pRg st="2" end="2"/>
                                            </p:txEl>
                                          </p:spTgt>
                                        </p:tgtEl>
                                        <p:attrNameLst>
                                          <p:attrName>style.visibility</p:attrName>
                                        </p:attrNameLst>
                                      </p:cBhvr>
                                      <p:to>
                                        <p:strVal val="visible"/>
                                      </p:to>
                                    </p:set>
                                    <p:animEffect transition="in" filter="wipe(left)">
                                      <p:cBhvr>
                                        <p:cTn id="12" dur="500"/>
                                        <p:tgtEl>
                                          <p:spTgt spid="153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animEffect transition="in" filter="wipe(left)">
                                      <p:cBhvr>
                                        <p:cTn id="17" dur="500"/>
                                        <p:tgtEl>
                                          <p:spTgt spid="15362">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15362">
                                            <p:txEl>
                                              <p:pRg st="4" end="4"/>
                                            </p:txEl>
                                          </p:spTgt>
                                        </p:tgtEl>
                                        <p:attrNameLst>
                                          <p:attrName>style.visibility</p:attrName>
                                        </p:attrNameLst>
                                      </p:cBhvr>
                                      <p:to>
                                        <p:strVal val="visible"/>
                                      </p:to>
                                    </p:set>
                                    <p:animEffect transition="in" filter="wipe(left)">
                                      <p:cBhvr>
                                        <p:cTn id="20" dur="500"/>
                                        <p:tgtEl>
                                          <p:spTgt spid="15362">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5362">
                                            <p:txEl>
                                              <p:pRg st="5" end="5"/>
                                            </p:txEl>
                                          </p:spTgt>
                                        </p:tgtEl>
                                        <p:attrNameLst>
                                          <p:attrName>style.visibility</p:attrName>
                                        </p:attrNameLst>
                                      </p:cBhvr>
                                      <p:to>
                                        <p:strVal val="visible"/>
                                      </p:to>
                                    </p:set>
                                    <p:animEffect transition="in" filter="wipe(left)">
                                      <p:cBhvr>
                                        <p:cTn id="23" dur="500"/>
                                        <p:tgtEl>
                                          <p:spTgt spid="153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ABB602F6-AB44-4EFF-A45E-61D9D460BD1A}"/>
              </a:ext>
            </a:extLst>
          </p:cNvPr>
          <p:cNvSpPr>
            <a:spLocks noGrp="1" noChangeArrowheads="1"/>
          </p:cNvSpPr>
          <p:nvPr>
            <p:ph type="body" idx="4294967295"/>
          </p:nvPr>
        </p:nvSpPr>
        <p:spPr>
          <a:xfrm>
            <a:off x="539750" y="549275"/>
            <a:ext cx="7886700" cy="4351338"/>
          </a:xfrm>
        </p:spPr>
        <p:txBody>
          <a:bodyPr rtlCol="0">
            <a:normAutofit/>
          </a:bodyPr>
          <a:lstStyle/>
          <a:p>
            <a:pPr marL="568325" lvl="1" indent="-220663" defTabSz="809625" eaLnBrk="1" hangingPunct="1">
              <a:defRPr/>
            </a:pPr>
            <a:r>
              <a:rPr lang="en-US" altLang="zh-CN" sz="2400"/>
              <a:t>Increasing returns indicate that technology trajectories are characterized by </a:t>
            </a:r>
            <a:r>
              <a:rPr lang="en-US" altLang="zh-CN" sz="2400" i="1">
                <a:solidFill>
                  <a:srgbClr val="FF0000"/>
                </a:solidFill>
              </a:rPr>
              <a:t>path dependency</a:t>
            </a:r>
            <a:r>
              <a:rPr lang="en-US" altLang="zh-CN" sz="2400"/>
              <a:t>:</a:t>
            </a:r>
          </a:p>
          <a:p>
            <a:pPr marL="906463" lvl="2" indent="-223838" defTabSz="809625" eaLnBrk="1" hangingPunct="1">
              <a:defRPr/>
            </a:pPr>
            <a:r>
              <a:rPr lang="en-US" altLang="zh-CN" sz="2000"/>
              <a:t>End results depend greatly on the events that took place leading up to the outcome.</a:t>
            </a:r>
          </a:p>
          <a:p>
            <a:pPr marL="568325" lvl="1" indent="-220663" defTabSz="809625" eaLnBrk="1" hangingPunct="1">
              <a:defRPr/>
            </a:pPr>
            <a:r>
              <a:rPr lang="en-US" altLang="zh-CN" sz="2400">
                <a:solidFill>
                  <a:srgbClr val="FF6600"/>
                </a:solidFill>
              </a:rPr>
              <a:t>A dominant design can have far-reaching influence</a:t>
            </a:r>
            <a:r>
              <a:rPr lang="en-US" altLang="zh-CN" sz="2400"/>
              <a:t>; it shapes future technological inquiry in the area.</a:t>
            </a:r>
          </a:p>
          <a:p>
            <a:pPr marL="347662" lvl="1" indent="0" defTabSz="809625" eaLnBrk="1" hangingPunct="1">
              <a:buFont typeface="Arial" panose="020B0604020202020204" pitchFamily="34" charset="0"/>
              <a:buNone/>
              <a:defRPr/>
            </a:pPr>
            <a:endParaRPr lang="en-US" altLang="zh-CN" sz="200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D5862FB-D177-4979-AB99-06AF1AE6B9D6}"/>
              </a:ext>
            </a:extLst>
          </p:cNvPr>
          <p:cNvSpPr>
            <a:spLocks noGrp="1" noChangeArrowheads="1"/>
          </p:cNvSpPr>
          <p:nvPr>
            <p:ph type="title" idx="4294967295"/>
          </p:nvPr>
        </p:nvSpPr>
        <p:spPr/>
        <p:txBody>
          <a:bodyPr rtlCol="0">
            <a:normAutofit/>
          </a:bodyPr>
          <a:lstStyle/>
          <a:p>
            <a:pPr defTabSz="809625" eaLnBrk="1" fontAlgn="auto" hangingPunct="1">
              <a:spcAft>
                <a:spcPts val="0"/>
              </a:spcAft>
              <a:defRPr/>
            </a:pPr>
            <a:r>
              <a:rPr lang="en-US" altLang="zh-CN" b="1">
                <a:solidFill>
                  <a:srgbClr val="2970FF"/>
                </a:solidFill>
                <a:effectLst>
                  <a:outerShdw blurRad="38100" dist="38100" dir="2700000" algn="tl">
                    <a:srgbClr val="000000"/>
                  </a:outerShdw>
                </a:effectLst>
              </a:rPr>
              <a:t>Multiple Dimensions of Value</a:t>
            </a:r>
          </a:p>
        </p:txBody>
      </p:sp>
      <p:sp>
        <p:nvSpPr>
          <p:cNvPr id="159747" name="Rectangle 3">
            <a:extLst>
              <a:ext uri="{FF2B5EF4-FFF2-40B4-BE49-F238E27FC236}">
                <a16:creationId xmlns:a16="http://schemas.microsoft.com/office/drawing/2014/main" id="{99D4CE50-E287-4381-ABFC-AFF9662EB368}"/>
              </a:ext>
            </a:extLst>
          </p:cNvPr>
          <p:cNvSpPr>
            <a:spLocks noGrp="1" noChangeArrowheads="1"/>
          </p:cNvSpPr>
          <p:nvPr>
            <p:ph type="body" idx="4294967295"/>
          </p:nvPr>
        </p:nvSpPr>
        <p:spPr>
          <a:xfrm>
            <a:off x="628650" y="1341438"/>
            <a:ext cx="7886700" cy="4351337"/>
          </a:xfrm>
        </p:spPr>
        <p:txBody>
          <a:bodyPr rtlCol="0">
            <a:normAutofit/>
          </a:bodyPr>
          <a:lstStyle/>
          <a:p>
            <a:pPr marL="233363" indent="-233363" defTabSz="809625" eaLnBrk="1" fontAlgn="auto" hangingPunct="1">
              <a:spcAft>
                <a:spcPts val="0"/>
              </a:spcAft>
              <a:defRPr/>
            </a:pPr>
            <a:r>
              <a:rPr lang="en-US" altLang="zh-CN" sz="2400"/>
              <a:t>In many increasing returns industries, the value of a technology is strongly influenced by both:</a:t>
            </a:r>
          </a:p>
          <a:p>
            <a:pPr marL="1255713" lvl="3" indent="-234950" defTabSz="809625" eaLnBrk="1" fontAlgn="auto" hangingPunct="1">
              <a:spcAft>
                <a:spcPts val="0"/>
              </a:spcAft>
              <a:defRPr/>
            </a:pPr>
            <a:r>
              <a:rPr lang="en-US" altLang="zh-CN" sz="2400"/>
              <a:t>Technology’s Standalone Value</a:t>
            </a:r>
          </a:p>
          <a:p>
            <a:pPr marL="1255713" lvl="3" indent="-234950" defTabSz="809625" eaLnBrk="1" fontAlgn="auto" hangingPunct="1">
              <a:spcAft>
                <a:spcPts val="0"/>
              </a:spcAft>
              <a:defRPr/>
            </a:pPr>
            <a:r>
              <a:rPr lang="en-US" altLang="zh-CN" sz="2400"/>
              <a:t>Network Externality Value</a:t>
            </a:r>
          </a:p>
          <a:p>
            <a:pPr marL="568325" lvl="1" indent="-220663" defTabSz="809625" eaLnBrk="1" fontAlgn="auto" hangingPunct="1">
              <a:spcAft>
                <a:spcPts val="0"/>
              </a:spcAft>
              <a:defRPr/>
            </a:pPr>
            <a:r>
              <a:rPr lang="en-US" altLang="zh-CN" sz="2400" b="1">
                <a:solidFill>
                  <a:srgbClr val="FF6600"/>
                </a:solidFill>
              </a:rPr>
              <a:t>A Technology’s Stand-alone Value</a:t>
            </a:r>
          </a:p>
          <a:p>
            <a:pPr marL="906463" lvl="2" indent="-223838" defTabSz="809625" eaLnBrk="1" fontAlgn="auto" hangingPunct="1">
              <a:spcAft>
                <a:spcPts val="0"/>
              </a:spcAft>
              <a:defRPr/>
            </a:pPr>
            <a:r>
              <a:rPr lang="en-US" altLang="zh-CN" sz="2400"/>
              <a:t>Includes such factors as:</a:t>
            </a:r>
          </a:p>
          <a:p>
            <a:pPr marL="1255713" lvl="3" indent="-234950" defTabSz="809625" eaLnBrk="1" fontAlgn="auto" hangingPunct="1">
              <a:spcAft>
                <a:spcPts val="0"/>
              </a:spcAft>
              <a:defRPr/>
            </a:pPr>
            <a:r>
              <a:rPr lang="en-US" altLang="zh-CN" sz="2400">
                <a:solidFill>
                  <a:srgbClr val="FF0000"/>
                </a:solidFill>
              </a:rPr>
              <a:t>The functions the technology enables customers to perform</a:t>
            </a:r>
          </a:p>
          <a:p>
            <a:pPr marL="1255713" lvl="3" indent="-234950" defTabSz="809625" eaLnBrk="1" fontAlgn="auto" hangingPunct="1">
              <a:spcAft>
                <a:spcPts val="0"/>
              </a:spcAft>
              <a:defRPr/>
            </a:pPr>
            <a:r>
              <a:rPr lang="en-US" altLang="zh-CN" sz="2400">
                <a:solidFill>
                  <a:schemeClr val="hlink"/>
                </a:solidFill>
              </a:rPr>
              <a:t>Its aesthetic qualities</a:t>
            </a:r>
          </a:p>
          <a:p>
            <a:pPr marL="1255713" lvl="3" indent="-234950" defTabSz="809625" eaLnBrk="1" fontAlgn="auto" hangingPunct="1">
              <a:spcAft>
                <a:spcPts val="0"/>
              </a:spcAft>
              <a:defRPr/>
            </a:pPr>
            <a:r>
              <a:rPr lang="en-US" altLang="zh-CN" sz="2400">
                <a:solidFill>
                  <a:srgbClr val="66FF33"/>
                </a:solidFill>
              </a:rPr>
              <a:t>Its ease of use, etc.</a:t>
            </a:r>
          </a:p>
          <a:p>
            <a:pPr marL="1255713" lvl="3" indent="-234950" defTabSz="809625" eaLnBrk="1" fontAlgn="auto" hangingPunct="1">
              <a:spcAft>
                <a:spcPts val="0"/>
              </a:spcAft>
              <a:buFontTx/>
              <a:buNone/>
              <a:defRPr/>
            </a:pPr>
            <a:endParaRPr lang="en-US" altLang="zh-CN" sz="1350">
              <a:solidFill>
                <a:srgbClr val="66FF33"/>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500"/>
                                        <p:tgtEl>
                                          <p:spTgt spid="15974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59747">
                                            <p:txEl>
                                              <p:pRg st="1" end="1"/>
                                            </p:txEl>
                                          </p:spTgt>
                                        </p:tgtEl>
                                        <p:attrNameLst>
                                          <p:attrName>style.visibility</p:attrName>
                                        </p:attrNameLst>
                                      </p:cBhvr>
                                      <p:to>
                                        <p:strVal val="visible"/>
                                      </p:to>
                                    </p:set>
                                    <p:animEffect transition="in" filter="wipe(left)">
                                      <p:cBhvr>
                                        <p:cTn id="10" dur="500"/>
                                        <p:tgtEl>
                                          <p:spTgt spid="15974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59747">
                                            <p:txEl>
                                              <p:pRg st="2" end="2"/>
                                            </p:txEl>
                                          </p:spTgt>
                                        </p:tgtEl>
                                        <p:attrNameLst>
                                          <p:attrName>style.visibility</p:attrName>
                                        </p:attrNameLst>
                                      </p:cBhvr>
                                      <p:to>
                                        <p:strVal val="visible"/>
                                      </p:to>
                                    </p:set>
                                    <p:animEffect transition="in" filter="wipe(left)">
                                      <p:cBhvr>
                                        <p:cTn id="13" dur="500"/>
                                        <p:tgtEl>
                                          <p:spTgt spid="1597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9747">
                                            <p:txEl>
                                              <p:pRg st="3" end="3"/>
                                            </p:txEl>
                                          </p:spTgt>
                                        </p:tgtEl>
                                        <p:attrNameLst>
                                          <p:attrName>style.visibility</p:attrName>
                                        </p:attrNameLst>
                                      </p:cBhvr>
                                      <p:to>
                                        <p:strVal val="visible"/>
                                      </p:to>
                                    </p:set>
                                    <p:animEffect transition="in" filter="wipe(left)">
                                      <p:cBhvr>
                                        <p:cTn id="18" dur="500"/>
                                        <p:tgtEl>
                                          <p:spTgt spid="159747">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59747">
                                            <p:txEl>
                                              <p:pRg st="4" end="4"/>
                                            </p:txEl>
                                          </p:spTgt>
                                        </p:tgtEl>
                                        <p:attrNameLst>
                                          <p:attrName>style.visibility</p:attrName>
                                        </p:attrNameLst>
                                      </p:cBhvr>
                                      <p:to>
                                        <p:strVal val="visible"/>
                                      </p:to>
                                    </p:set>
                                    <p:animEffect transition="in" filter="wipe(left)">
                                      <p:cBhvr>
                                        <p:cTn id="21" dur="500"/>
                                        <p:tgtEl>
                                          <p:spTgt spid="159747">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59747">
                                            <p:txEl>
                                              <p:pRg st="5" end="5"/>
                                            </p:txEl>
                                          </p:spTgt>
                                        </p:tgtEl>
                                        <p:attrNameLst>
                                          <p:attrName>style.visibility</p:attrName>
                                        </p:attrNameLst>
                                      </p:cBhvr>
                                      <p:to>
                                        <p:strVal val="visible"/>
                                      </p:to>
                                    </p:set>
                                    <p:animEffect transition="in" filter="wipe(left)">
                                      <p:cBhvr>
                                        <p:cTn id="24" dur="500"/>
                                        <p:tgtEl>
                                          <p:spTgt spid="159747">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59747">
                                            <p:txEl>
                                              <p:pRg st="6" end="6"/>
                                            </p:txEl>
                                          </p:spTgt>
                                        </p:tgtEl>
                                        <p:attrNameLst>
                                          <p:attrName>style.visibility</p:attrName>
                                        </p:attrNameLst>
                                      </p:cBhvr>
                                      <p:to>
                                        <p:strVal val="visible"/>
                                      </p:to>
                                    </p:set>
                                    <p:animEffect transition="in" filter="wipe(left)">
                                      <p:cBhvr>
                                        <p:cTn id="27" dur="500"/>
                                        <p:tgtEl>
                                          <p:spTgt spid="159747">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159747">
                                            <p:txEl>
                                              <p:pRg st="7" end="7"/>
                                            </p:txEl>
                                          </p:spTgt>
                                        </p:tgtEl>
                                        <p:attrNameLst>
                                          <p:attrName>style.visibility</p:attrName>
                                        </p:attrNameLst>
                                      </p:cBhvr>
                                      <p:to>
                                        <p:strVal val="visible"/>
                                      </p:to>
                                    </p:set>
                                    <p:animEffect transition="in" filter="wipe(left)">
                                      <p:cBhvr>
                                        <p:cTn id="30" dur="500"/>
                                        <p:tgtEl>
                                          <p:spTgt spid="15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Template>
  <TotalTime>2118</TotalTime>
  <Words>1867</Words>
  <Application>Microsoft Macintosh PowerPoint</Application>
  <PresentationFormat>全屏显示(4:3)</PresentationFormat>
  <Paragraphs>160</Paragraphs>
  <Slides>25</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等线</vt:lpstr>
      <vt:lpstr>等线 Light</vt:lpstr>
      <vt:lpstr>微软雅黑</vt:lpstr>
      <vt:lpstr>Microsoft YaHei Light</vt:lpstr>
      <vt:lpstr>Arial</vt:lpstr>
      <vt:lpstr>Calibri</vt:lpstr>
      <vt:lpstr>Tahoma</vt:lpstr>
      <vt:lpstr>Times New Roman</vt:lpstr>
      <vt:lpstr>Office 主题​​</vt:lpstr>
      <vt:lpstr>Chapter 4</vt:lpstr>
      <vt:lpstr>       TEACHING OBJECTIVES </vt:lpstr>
      <vt:lpstr>Overview</vt:lpstr>
      <vt:lpstr>Why Dominant Designs Are Selected</vt:lpstr>
      <vt:lpstr>PowerPoint 演示文稿</vt:lpstr>
      <vt:lpstr>PowerPoint 演示文稿</vt:lpstr>
      <vt:lpstr>PowerPoint 演示文稿</vt:lpstr>
      <vt:lpstr>PowerPoint 演示文稿</vt:lpstr>
      <vt:lpstr>Multiple Dimensions of Value</vt:lpstr>
      <vt:lpstr>Multiple Dimensions of Value Continued</vt:lpstr>
      <vt:lpstr>PowerPoint 演示文稿</vt:lpstr>
      <vt:lpstr>PowerPoint 演示文稿</vt:lpstr>
      <vt:lpstr>PowerPoint 演示文稿</vt:lpstr>
      <vt:lpstr>PowerPoint 演示文稿</vt:lpstr>
      <vt:lpstr>PowerPoint 演示文稿</vt:lpstr>
      <vt:lpstr>Ways to Expand Market Scale Quickly </vt:lpstr>
      <vt:lpstr>Lock-in strategy </vt:lpstr>
      <vt:lpstr>Are Winner-Take-All Markets Good for Consumers?  </vt:lpstr>
      <vt:lpstr>Discussion Questions</vt:lpstr>
      <vt:lpstr>Blu-Ray versus HD-DVD: A Standards Battle in High-Definition Video</vt:lpstr>
      <vt:lpstr>Blu-Ray versus HD-DVD: A Standards Battle in High-Definition Video Contibued</vt:lpstr>
      <vt:lpstr>Theory In Action</vt:lpstr>
      <vt:lpstr>Theory In Action</vt:lpstr>
      <vt:lpstr>Theory In Action</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IBM</dc:creator>
  <cp:lastModifiedBy>Junchuan Zhao</cp:lastModifiedBy>
  <cp:revision>114</cp:revision>
  <cp:lastPrinted>1601-01-01T00:00:00Z</cp:lastPrinted>
  <dcterms:created xsi:type="dcterms:W3CDTF">2014-10-15T00:28:12Z</dcterms:created>
  <dcterms:modified xsi:type="dcterms:W3CDTF">2021-12-23T14:04:09Z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ies>
</file>