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3" r:id="rId5"/>
    <p:sldId id="261" r:id="rId6"/>
    <p:sldId id="264" r:id="rId7"/>
    <p:sldId id="262" r:id="rId8"/>
    <p:sldId id="265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49" d="100"/>
          <a:sy n="49" d="100"/>
        </p:scale>
        <p:origin x="7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B408-C93F-4F25-9F9A-880C8D23BE16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F63E4-2A8D-479A-9351-03B293B27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3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F4684-4C73-F7FE-3523-BA27C704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5AFF12-11FC-A018-2ECE-A01010BD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2BA33-E63B-0F75-225C-A72B7F0C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1F20-B5E2-4E05-886D-52D052F33EF2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8EE738-4C84-C086-93AD-4571A9F3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9DCB7-C9BD-B252-ED1E-D7F0F5F0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A7A71-E99C-A3AC-280C-537D45A7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202EFE-5CD9-431A-9343-EFBD1EE5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B225AC-3F61-D673-0C50-B6156147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EB0-12E4-4253-9FF3-1A4AAC4500C7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1D7FC-1F73-6802-1A06-942BBA13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18FBDF-5FAE-BD3E-A7FF-11C0AE7D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7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E6A042-15AC-78F7-B12D-8448AB2DC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1E4F6C-6FF8-46E4-7FD9-8B45E359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6DCE1E-F02C-E43A-B00B-F9200980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63-3D8E-4C59-84AB-704F030905F3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128957-BD6A-1AC5-086B-EBFE89FA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3D30-4036-8217-8970-70EFACDC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58F8E-8A47-19EB-66EE-B53B1F13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F166E-335C-B8BE-4844-F8B3684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4833A-9687-4E78-5C8B-936FC4D1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8BA-22E7-4E87-A60A-CD8064C4A871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641320-A8EC-29EE-3369-36C42A2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E56F0-BC25-3A50-8119-3AEA8FAC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29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7DD87-A662-B077-73C8-2F30A11F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F77D4D-31B0-5A48-07F2-E5D9E300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41A0BF-F5AE-E6DA-96A1-6B46D755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21E-A8CA-49FC-BB3B-AAC4D73681EB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71472-2B21-91C1-CE65-E1508DD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533FCD-1CD7-95B3-625A-0C90B1D3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2FA7E-03E7-522F-44F3-C4977E82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DF6C5-A29F-2C16-4ED7-E080FE06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69F4CC-4121-BF15-B240-BDF7D728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5ACF9B-D5DA-5F12-E8A7-4D5F92D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F105-D270-4774-85E7-035884D17F4E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EA70E7-9C9B-F5C9-C529-78031474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3E03E3-FA1E-DA67-AB05-78D6E503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1479A-C186-8474-1195-D6A0107F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B707C2-A139-BB72-BADB-C2221158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087ECE-FD03-341E-83CA-AF1705C9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A7D792-5095-3ACC-6BFD-9DB80B14F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98E45F-EE69-DCCF-C123-2402640FA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43E5DB-23D6-2DF5-AF9F-9C717977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69A-41B2-4AB2-A978-B36EB13343F2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055E1C-5685-30B8-38DA-625CCF94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A67448-DD96-A119-1AAA-B3171E89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271-781B-8DB6-7254-2235D2E6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680FFE-7150-18B4-1813-BEFD3962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1F7A-C29B-4AC4-8DB1-1A566CA80BA3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8C66BE-98C7-80C4-EB00-328E4B9B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0F39A0-B991-8B76-BE43-139B8F7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2C96A3-CCC7-5CB2-E868-5B72B61C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7621-BE52-406B-9B9B-B8BF7A853693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BF628-D5CD-C018-335F-39736930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BF428B-F30C-5537-74B3-5F323C2E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4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B0FEC-73C6-22F4-DCD7-632E7649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B8601-87CA-141A-FC3E-D581CC95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F7FCE4-8F85-E2E3-10A1-D358A3579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E777B8-5BAF-ED3F-894A-67EEE880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A43-AF85-4D2F-9DA8-B166E1470A81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A09B47-A4BA-4D75-9C41-E7E1910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58C5C-8142-4736-BFD2-371C72B0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ED131-65D3-AC5B-EBD9-C50730B8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61F88F-6516-BF94-0D9D-E0ABDF84F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9D5C26-24D5-0E05-A429-6B8ECA3C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30D29E-AFF8-2BE6-E486-07AAEA17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6F6D-77B3-4B7A-B48C-AC8588D9F2A7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DA8EBB-95EB-2CDE-806F-5F55DE8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A92778-7146-3AA1-0734-7B311C99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5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66BDEC-205D-1C57-3948-1C16A942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E9203C-1A34-7984-DB2A-F38CA5E2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AAF2B-9969-11DC-67CA-912C96768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5E92-3D50-4CE5-9804-C39F8954D897}" type="datetime1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5FCC2-7473-E3F9-C0C4-2DD3EBE7A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737E6-94EC-61A8-8DEF-EE5B1649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E9624-1B41-4B9B-781A-A94447E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Log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38D7C3-E377-8713-C0C0-C26C1883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4066E6-B23F-B513-A8B4-7CDC0BE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75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A272DA6-FFEB-4BA5-7934-1089C886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0"/>
            <a:ext cx="9640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6394B9-5D45-DA5D-55AC-4517682B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22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(LightGBMV23)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6493457" y="1575386"/>
            <a:ext cx="54782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/>
              <a:t>"""New feature"""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is_Top_floor</a:t>
            </a:r>
            <a:endParaRPr lang="en-US" altLang="zh-TW" sz="700" dirty="0"/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top_floor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總樓層數</a:t>
            </a:r>
            <a:r>
              <a:rPr lang="en-US" altLang="zh-TW" sz="700" dirty="0"/>
              <a:t>'] ==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']),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new_town</a:t>
            </a:r>
            <a:r>
              <a:rPr lang="en-US" altLang="zh-TW" sz="700" dirty="0"/>
              <a:t> = city + town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new_town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縣市</a:t>
            </a:r>
            <a:r>
              <a:rPr lang="en-US" altLang="zh-TW" sz="700" dirty="0"/>
              <a:t>'].apply(str) + '_' +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鄉鎮市區</a:t>
            </a:r>
            <a:r>
              <a:rPr lang="en-US" altLang="zh-TW" sz="700" dirty="0"/>
              <a:t>'].apply(str)</a:t>
            </a:r>
          </a:p>
          <a:p>
            <a:r>
              <a:rPr lang="en-US" altLang="zh-TW" sz="700" dirty="0"/>
              <a:t>### is_2_floor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['is_2_floor']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2, 1, 0)</a:t>
            </a:r>
          </a:p>
          <a:p>
            <a:r>
              <a:rPr lang="en-US" altLang="zh-TW" sz="700" dirty="0"/>
              <a:t>### is_4_floor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['is_4_floor']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4, 1, 0)</a:t>
            </a:r>
          </a:p>
          <a:p>
            <a:r>
              <a:rPr lang="en-US" altLang="zh-TW" sz="700" dirty="0"/>
              <a:t>### is_13_floor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['is_13_floor']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13,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old_house</a:t>
            </a:r>
            <a:r>
              <a:rPr lang="en-US" altLang="zh-TW" sz="700" dirty="0"/>
              <a:t> (age &gt;= 20)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old_house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屋齡</a:t>
            </a:r>
            <a:r>
              <a:rPr lang="en-US" altLang="zh-TW" sz="700" dirty="0"/>
              <a:t>'] &gt;= 20,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high_floor</a:t>
            </a:r>
            <a:endParaRPr lang="en-US" altLang="zh-TW" sz="700" dirty="0"/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/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總樓層數</a:t>
            </a:r>
            <a:r>
              <a:rPr lang="en-US" altLang="zh-TW" sz="700" dirty="0"/>
              <a:t>']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&gt;= 2/3, 'high',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&gt;= 1/3, 'median', 'low'))</a:t>
            </a:r>
          </a:p>
          <a:p>
            <a:r>
              <a:rPr lang="en-US" altLang="zh-TW" sz="700" dirty="0" err="1"/>
              <a:t>all_data.loc</a:t>
            </a:r>
            <a:r>
              <a:rPr lang="en-US" altLang="zh-TW" sz="700" dirty="0"/>
              <a:t>[(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建物型態</a:t>
            </a:r>
            <a:r>
              <a:rPr lang="en-US" altLang="zh-TW" sz="700" dirty="0"/>
              <a:t>'] == '</a:t>
            </a:r>
            <a:r>
              <a:rPr lang="zh-TW" altLang="en-US" sz="700" dirty="0"/>
              <a:t>公寓</a:t>
            </a:r>
            <a:r>
              <a:rPr lang="en-US" altLang="zh-TW" sz="700" dirty="0"/>
              <a:t>(5</a:t>
            </a:r>
            <a:r>
              <a:rPr lang="zh-TW" altLang="en-US" sz="700" dirty="0"/>
              <a:t>樓含以下無電梯</a:t>
            </a:r>
            <a:r>
              <a:rPr lang="en-US" altLang="zh-TW" sz="700" dirty="0"/>
              <a:t>)') | 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建物型態</a:t>
            </a:r>
            <a:r>
              <a:rPr lang="en-US" altLang="zh-TW" sz="700" dirty="0"/>
              <a:t>'] == '</a:t>
            </a:r>
            <a:r>
              <a:rPr lang="zh-TW" altLang="en-US" sz="700" dirty="0"/>
              <a:t>透天厝</a:t>
            </a:r>
            <a:r>
              <a:rPr lang="en-US" altLang="zh-TW" sz="700" dirty="0"/>
              <a:t>'), 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'None'</a:t>
            </a:r>
            <a:endParaRPr lang="zh-TW" altLang="en-US" sz="7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=0.78,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=10,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=0.65,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=0,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=425,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=0.001,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8.352278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:0.077391721409536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:0.059545744276229336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:7007.905429871101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:9700.990405579138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69B7520-0A4E-9B36-50B8-5FE7A235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5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CDE1AF-FEB8-5B7A-151D-FC315341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2DE20E-1343-AFCB-376C-6DC49B7A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5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(LightGBMV24)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7039215" y="1159773"/>
            <a:ext cx="5478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/>
              <a:t>"""New feature"""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is_Top_floor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top_floor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 ==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']),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 = city + town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縣市</a:t>
            </a:r>
            <a:r>
              <a:rPr lang="en-US" altLang="zh-TW" sz="600" dirty="0"/>
              <a:t>'].apply(str) + '_' +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鄉鎮市區</a:t>
            </a:r>
            <a:r>
              <a:rPr lang="en-US" altLang="zh-TW" sz="600" dirty="0"/>
              <a:t>'].apply(str)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is_2_floor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['is_2_floor']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2, 'YES', 'NO')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'is_2_floor']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is_4_floor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['is_4_floor']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4, 'YES', 'NO')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'is_4_floor']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is_6_floor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['is_6_floor']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6,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is_8_floor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['is_8_floor']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8,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is_13_floor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['is_13_floor']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13,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new_house</a:t>
            </a:r>
            <a:r>
              <a:rPr lang="en-US" altLang="zh-TW" sz="600" dirty="0"/>
              <a:t> (age &lt; 5)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medieval_house</a:t>
            </a:r>
            <a:r>
              <a:rPr lang="en-US" altLang="zh-TW" sz="600" dirty="0"/>
              <a:t> (5 &lt;= age &lt;= 20)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 (age &gt; 20)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house_age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&lt; 5, '</a:t>
            </a:r>
            <a:r>
              <a:rPr lang="en-US" altLang="zh-TW" sz="600" dirty="0" err="1"/>
              <a:t>new_house</a:t>
            </a:r>
            <a:r>
              <a:rPr lang="en-US" altLang="zh-TW" sz="600" dirty="0"/>
              <a:t>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&gt; 20, '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', '</a:t>
            </a:r>
            <a:r>
              <a:rPr lang="en-US" altLang="zh-TW" sz="600" dirty="0" err="1"/>
              <a:t>medieval_house</a:t>
            </a:r>
            <a:r>
              <a:rPr lang="en-US" altLang="zh-TW" sz="600" dirty="0"/>
              <a:t>'))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high_floor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/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2/3, 'high',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1/3, 'median', 'low'))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公寓</a:t>
            </a:r>
            <a:r>
              <a:rPr lang="en-US" altLang="zh-TW" sz="600" dirty="0"/>
              <a:t>(5</a:t>
            </a:r>
            <a:r>
              <a:rPr lang="zh-TW" altLang="en-US" sz="600" dirty="0"/>
              <a:t>樓含以下無電梯</a:t>
            </a:r>
            <a:r>
              <a:rPr lang="en-US" altLang="zh-TW" sz="600" dirty="0"/>
              <a:t>)')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is_city</a:t>
            </a:r>
            <a:r>
              <a:rPr lang="en-US" altLang="zh-TW" sz="600" dirty="0"/>
              <a:t>: </a:t>
            </a:r>
            <a:r>
              <a:rPr lang="zh-TW" altLang="en-US" sz="600" dirty="0"/>
              <a:t>住商工 </a:t>
            </a:r>
            <a:r>
              <a:rPr lang="en-US" altLang="zh-TW" sz="600" dirty="0"/>
              <a:t>None(Yes), </a:t>
            </a:r>
            <a:r>
              <a:rPr lang="zh-TW" altLang="en-US" sz="600" dirty="0"/>
              <a:t>農 其他</a:t>
            </a:r>
            <a:r>
              <a:rPr lang="en-US" altLang="zh-TW" sz="600" dirty="0"/>
              <a:t>(NO)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is_city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使用分區</a:t>
            </a:r>
            <a:r>
              <a:rPr lang="en-US" altLang="zh-TW" sz="600" dirty="0"/>
              <a:t>'] == '</a:t>
            </a:r>
            <a:r>
              <a:rPr lang="zh-TW" altLang="en-US" sz="600" dirty="0"/>
              <a:t>農</a:t>
            </a:r>
            <a:r>
              <a:rPr lang="en-US" altLang="zh-TW" sz="600" dirty="0"/>
              <a:t>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使用分區</a:t>
            </a:r>
            <a:r>
              <a:rPr lang="en-US" altLang="zh-TW" sz="600" dirty="0"/>
              <a:t>'] == '</a:t>
            </a:r>
            <a:r>
              <a:rPr lang="zh-TW" altLang="en-US" sz="600" dirty="0"/>
              <a:t>其他</a:t>
            </a:r>
            <a:r>
              <a:rPr lang="en-US" altLang="zh-TW" sz="600" dirty="0"/>
              <a:t>'), 'YES', 'NO')</a:t>
            </a:r>
            <a:endParaRPr lang="zh-TW" altLang="en-US" sz="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=0.78,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=10,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=0.65,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=0,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=425,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=0.001,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8.369518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:0.077391721409536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:0.05942403724743006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:7007.905429871101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:9700.990405579138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869166-1035-EC78-1219-FE7D344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81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4DF749-82A2-ABC4-B8BD-CF733F9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04091D-FC95-8331-767F-15159FA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9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(LightGBMV231)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radius=3000.0, </a:t>
            </a:r>
            <a:r>
              <a:rPr lang="en-US" altLang="zh-TW" sz="900" dirty="0" err="1"/>
              <a:t>mining_name</a:t>
            </a:r>
            <a:r>
              <a:rPr lang="en-US" altLang="zh-TW" sz="900" dirty="0"/>
              <a:t>='hospital')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7039215" y="1159773"/>
            <a:ext cx="54782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/>
              <a:t>"""New feature"""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is_Top_floor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top_floor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 ==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']), 1, 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 = city + town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縣市</a:t>
            </a:r>
            <a:r>
              <a:rPr lang="en-US" altLang="zh-TW" sz="600" dirty="0"/>
              <a:t>'].apply(str) + '_' +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鄉鎮市區</a:t>
            </a:r>
            <a:r>
              <a:rPr lang="en-US" altLang="zh-TW" sz="600" dirty="0"/>
              <a:t>'].apply(str)</a:t>
            </a:r>
          </a:p>
          <a:p>
            <a:r>
              <a:rPr lang="en-US" altLang="zh-TW" sz="600" dirty="0"/>
              <a:t>### is_2_floor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['is_2_floor']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2, 1, 0)</a:t>
            </a:r>
          </a:p>
          <a:p>
            <a:r>
              <a:rPr lang="en-US" altLang="zh-TW" sz="600" dirty="0"/>
              <a:t>### is_4_floor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['is_4_floor']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4, 1, 0)</a:t>
            </a:r>
          </a:p>
          <a:p>
            <a:r>
              <a:rPr lang="en-US" altLang="zh-TW" sz="600" dirty="0"/>
              <a:t>### is_13_floor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['is_13_floor']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13, 1, 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 (age &gt;= 20)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&gt;= 20, 1, 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high_floor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/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2/3, 'high',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1/3, 'median', 'low'))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公寓</a:t>
            </a:r>
            <a:r>
              <a:rPr lang="en-US" altLang="zh-TW" sz="600" dirty="0"/>
              <a:t>(5</a:t>
            </a:r>
            <a:r>
              <a:rPr lang="zh-TW" altLang="en-US" sz="600" dirty="0"/>
              <a:t>樓含以下無電梯</a:t>
            </a:r>
            <a:r>
              <a:rPr lang="en-US" altLang="zh-TW" sz="600" dirty="0"/>
              <a:t>)')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'None'</a:t>
            </a:r>
            <a:endParaRPr lang="zh-TW" altLang="en-US" sz="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lgb.LGBMRegressor(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=0.72,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=500,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=3,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=0.03,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8.312276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:0.07734740075384453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:0.05918457527806669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:7032.9059997991135</a:t>
            </a:r>
            <a:r>
              <a:rPr lang="en-US" altLang="zh-TW" sz="1800" dirty="0"/>
              <a:t>Train_score</a:t>
            </a:r>
            <a:r>
              <a:rPr lang="en-US" altLang="zh-TW" dirty="0"/>
              <a:t>:9703.988323130272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869166-1035-EC78-1219-FE7D344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3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4DF749-82A2-ABC4-B8BD-CF733F9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1547" y="0"/>
            <a:ext cx="9588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04091D-FC95-8331-767F-15159FA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0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5A8B-D8CD-CB94-0797-C0F19534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Stacking model sample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2C3153-497C-738C-34A1-28780F8A9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7A8AD2-C7E2-C894-72C4-2CD8822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46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031A5C8-6A4A-8F93-040B-401338E0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02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88262F-9ACE-FAE5-9F22-A851EE69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2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EF77DF5-197C-C0E5-E9F6-40AE5F9A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0"/>
            <a:ext cx="11263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BDDA84-45BC-F741-7D48-9690B69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8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50F4A4-7259-8529-988C-9A9F3D3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WithOut</a:t>
            </a:r>
            <a:r>
              <a:rPr lang="en-US" altLang="zh-TW" dirty="0"/>
              <a:t> external data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21560E-7676-6AA3-6D9B-BDD224276F17}"/>
              </a:ext>
            </a:extLst>
          </p:cNvPr>
          <p:cNvSpPr txBox="1"/>
          <p:nvPr/>
        </p:nvSpPr>
        <p:spPr>
          <a:xfrm>
            <a:off x="1100666" y="1761067"/>
            <a:ext cx="10803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=0.77,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=550,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=1,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verbose=0)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98666F-9B7E-0889-4C6E-D07884F17335}"/>
              </a:ext>
            </a:extLst>
          </p:cNvPr>
          <p:cNvSpPr txBox="1"/>
          <p:nvPr/>
        </p:nvSpPr>
        <p:spPr>
          <a:xfrm>
            <a:off x="1185333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F0502020204030204" pitchFamily="34" charset="0"/>
              </a:rPr>
              <a:t>9.754163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3F9444-715A-E562-E724-92220F64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72563-1F08-4BA5-34AB-870B07C7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1614AB-ACF0-00F7-835F-CDA205902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023A3B-8BA6-2F7B-4BCE-E8F65858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01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8766FE9-DB9E-46DC-C17A-C4A573D130DB}"/>
              </a:ext>
            </a:extLst>
          </p:cNvPr>
          <p:cNvSpPr txBox="1"/>
          <p:nvPr/>
        </p:nvSpPr>
        <p:spPr>
          <a:xfrm>
            <a:off x="438540" y="-9"/>
            <a:ext cx="3013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Top1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-0.9187111836415967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0.74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12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0.5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500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0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2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300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0.03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C54873-A3F7-2B2E-0FAF-A7AA62E8BC34}"/>
              </a:ext>
            </a:extLst>
          </p:cNvPr>
          <p:cNvSpPr txBox="1"/>
          <p:nvPr/>
        </p:nvSpPr>
        <p:spPr>
          <a:xfrm>
            <a:off x="4086808" y="10640"/>
            <a:ext cx="3844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Top2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-0.9185934328077671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0.84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12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0.5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300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7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300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0.03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32EC14-6EC7-6D87-6DA5-D419CB96DDF6}"/>
              </a:ext>
            </a:extLst>
          </p:cNvPr>
          <p:cNvSpPr txBox="1"/>
          <p:nvPr/>
        </p:nvSpPr>
        <p:spPr>
          <a:xfrm>
            <a:off x="7613780" y="9322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Top3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-0.9185934328077671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0.84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12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0.5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300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7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300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0.03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7AE714-2C38-F265-E5F2-803FD678A28C}"/>
              </a:ext>
            </a:extLst>
          </p:cNvPr>
          <p:cNvSpPr txBox="1"/>
          <p:nvPr/>
        </p:nvSpPr>
        <p:spPr>
          <a:xfrm>
            <a:off x="2351315" y="3382353"/>
            <a:ext cx="3470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Top4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-0.9185934328077671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0.84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12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0.5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300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7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300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0.03</a:t>
            </a:r>
            <a:endParaRPr lang="zh-TW" altLang="en-US" sz="16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15EBCA-3F95-EF4D-0F24-8EA413F0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4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448D7-AA84-108C-184C-FB4030A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br>
              <a:rPr lang="en-US" altLang="zh-TW" dirty="0"/>
            </a:br>
            <a:r>
              <a:rPr lang="en-US" altLang="zh-TW" dirty="0"/>
              <a:t>(LightGBMV2)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66AB9-FEFE-3524-7E20-33577AEBB6DD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344C9A-1BB3-0CB0-FCE5-3CA03E921A22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=0.84,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=300,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=2,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=375,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=0.03,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=0.07, verbose=0)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133F2-F5A2-7369-31BF-038CA7711D24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F0502020204030204" pitchFamily="34" charset="0"/>
              </a:rPr>
              <a:t>8.492715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74877-E2D0-1758-6F1C-BC7E129E3DAE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:0.07753321390205888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:0.059529117430796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:6998.905432795532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:9700.98898393088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375F1-3F82-5653-AED5-592F4BF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41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DE5C7F0-4A6F-F73A-7752-80EFBE86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40" y="155776"/>
            <a:ext cx="9472036" cy="67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27D37B-511C-1201-C023-954BDF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1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263B4-FFCB-F240-F719-4C2E1011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features --- V2</a:t>
            </a:r>
            <a:br>
              <a:rPr lang="en-US" altLang="zh-TW" dirty="0"/>
            </a:br>
            <a:r>
              <a:rPr lang="en-US" altLang="zh-TW" dirty="0"/>
              <a:t>(LightGBMV3)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906C9B-06B5-CE1D-D5CC-878028F0C4E0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8.493608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2922D6-D18F-2682-7CAD-7277B53F72FE}"/>
              </a:ext>
            </a:extLst>
          </p:cNvPr>
          <p:cNvSpPr txBox="1"/>
          <p:nvPr/>
        </p:nvSpPr>
        <p:spPr>
          <a:xfrm>
            <a:off x="16923" y="1690688"/>
            <a:ext cx="880050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radius=[100.0, 300.0, 500.0])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radius=[500.0, 1000.0,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radius=[500.0, 750.0, 1000.0])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radius=[300.0, 500.0, 1000.0])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radius=[500.0, 1000.0, 3000.0])</a:t>
            </a:r>
            <a:endParaRPr lang="zh-TW" altLang="en-US" sz="105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0333CE-6A44-4867-8E76-55D54A46F9EF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=0.72,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=425,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=10,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601D5B-4934-AD9A-98F2-D9E950394E79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:0.07711829036019067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:0.05958775907037752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:7015.90538723497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:9696.984951687899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881E12-CCA6-5FC5-BD55-BD923D8F29B0}"/>
              </a:ext>
            </a:extLst>
          </p:cNvPr>
          <p:cNvSpPr txBox="1"/>
          <p:nvPr/>
        </p:nvSpPr>
        <p:spPr>
          <a:xfrm>
            <a:off x="5530722" y="153750"/>
            <a:ext cx="6242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"""New feature --- V2"""</a:t>
            </a:r>
          </a:p>
          <a:p>
            <a:endParaRPr lang="en-US" altLang="zh-TW" sz="1400" dirty="0">
              <a:highlight>
                <a:srgbClr val="FFFF00"/>
              </a:highlight>
            </a:endParaRPr>
          </a:p>
          <a:p>
            <a:r>
              <a:rPr lang="en-US" altLang="zh-TW" sz="1400" dirty="0">
                <a:highlight>
                  <a:srgbClr val="FFFF00"/>
                </a:highlight>
              </a:rPr>
              <a:t>### is near the big road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en-US" altLang="zh-TW" sz="1400" dirty="0" err="1">
                <a:highlight>
                  <a:srgbClr val="FFFF00"/>
                </a:highlight>
              </a:rPr>
              <a:t>is_street</a:t>
            </a:r>
            <a:r>
              <a:rPr lang="en-US" altLang="zh-TW" sz="1400" dirty="0">
                <a:highlight>
                  <a:srgbClr val="FFFF00"/>
                </a:highlight>
              </a:rPr>
              <a:t>'] = all_data['</a:t>
            </a:r>
            <a:r>
              <a:rPr lang="zh-TW" altLang="en-US" sz="1400" dirty="0">
                <a:highlight>
                  <a:srgbClr val="FFFF00"/>
                </a:highlight>
              </a:rPr>
              <a:t>路名</a:t>
            </a:r>
            <a:r>
              <a:rPr lang="en-US" altLang="zh-TW" sz="1400" dirty="0">
                <a:highlight>
                  <a:srgbClr val="FFFF00"/>
                </a:highlight>
              </a:rPr>
              <a:t>'].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(str).</a:t>
            </a:r>
            <a:r>
              <a:rPr lang="en-US" altLang="zh-TW" sz="1400" dirty="0" err="1">
                <a:highlight>
                  <a:srgbClr val="FFFF00"/>
                </a:highlight>
              </a:rPr>
              <a:t>str.endswith</a:t>
            </a:r>
            <a:r>
              <a:rPr lang="en-US" altLang="zh-TW" sz="1400" dirty="0">
                <a:highlight>
                  <a:srgbClr val="FFFF00"/>
                </a:highlight>
              </a:rPr>
              <a:t>('</a:t>
            </a:r>
            <a:r>
              <a:rPr lang="zh-TW" altLang="en-US" sz="1400" dirty="0">
                <a:highlight>
                  <a:srgbClr val="FFFF00"/>
                </a:highlight>
              </a:rPr>
              <a:t>街</a:t>
            </a:r>
            <a:r>
              <a:rPr lang="en-US" altLang="zh-TW" sz="1400" dirty="0">
                <a:highlight>
                  <a:srgbClr val="FFFF00"/>
                </a:highlight>
              </a:rPr>
              <a:t>').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(int)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how to use 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</a:t>
            </a:r>
            <a:r>
              <a:rPr lang="zh-TW" altLang="en-US" sz="1400" dirty="0">
                <a:highlight>
                  <a:srgbClr val="FFFF00"/>
                </a:highlight>
              </a:rPr>
              <a:t>？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way1: if there are 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 </a:t>
            </a:r>
            <a:r>
              <a:rPr lang="en-US" altLang="zh-TW" sz="1400" dirty="0" err="1">
                <a:highlight>
                  <a:srgbClr val="FFFF00"/>
                </a:highlight>
              </a:rPr>
              <a:t>np.where</a:t>
            </a:r>
            <a:r>
              <a:rPr lang="en-US" altLang="zh-TW" sz="1400" dirty="0">
                <a:highlight>
                  <a:srgbClr val="FFFF00"/>
                </a:highlight>
              </a:rPr>
              <a:t>((all_data['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== 'None'), 1, 0)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E7E07D-1DA0-49B2-F28B-7452BDF7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2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226567CC-A7E5-B8BB-74F6-742AC76F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2" y="0"/>
            <a:ext cx="10003539" cy="684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48F4EA-83B3-A08F-CBD3-AE24ECA4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13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4FDCF-45ED-CA29-91DB-C6FBFEEC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features --- V2</a:t>
            </a:r>
            <a:br>
              <a:rPr lang="en-US" altLang="zh-TW" dirty="0"/>
            </a:br>
            <a:r>
              <a:rPr lang="en-US" altLang="zh-TW" dirty="0"/>
              <a:t>(LightGBMV3)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533431-872B-2904-2FD8-B65804033255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F17382-7896-4E49-6AA2-242ECE705A8F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:0.0773925750633253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:0.05942822225978149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:6888.9055713821035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:9684.984843628807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0BFBA3-A217-D843-0832-856BC29799AF}"/>
              </a:ext>
            </a:extLst>
          </p:cNvPr>
          <p:cNvSpPr txBox="1"/>
          <p:nvPr/>
        </p:nvSpPr>
        <p:spPr>
          <a:xfrm>
            <a:off x="5530722" y="153750"/>
            <a:ext cx="6242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"""New feature --- V2"""</a:t>
            </a:r>
          </a:p>
          <a:p>
            <a:endParaRPr lang="en-US" altLang="zh-TW" sz="1400" dirty="0">
              <a:highlight>
                <a:srgbClr val="FFFF00"/>
              </a:highlight>
            </a:endParaRPr>
          </a:p>
          <a:p>
            <a:r>
              <a:rPr lang="en-US" altLang="zh-TW" sz="1400" dirty="0">
                <a:highlight>
                  <a:srgbClr val="FFFF00"/>
                </a:highlight>
              </a:rPr>
              <a:t>### is near the big road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en-US" altLang="zh-TW" sz="1400" dirty="0" err="1">
                <a:highlight>
                  <a:srgbClr val="FFFF00"/>
                </a:highlight>
              </a:rPr>
              <a:t>is_street</a:t>
            </a:r>
            <a:r>
              <a:rPr lang="en-US" altLang="zh-TW" sz="1400" dirty="0">
                <a:highlight>
                  <a:srgbClr val="FFFF00"/>
                </a:highlight>
              </a:rPr>
              <a:t>'] = all_data['</a:t>
            </a:r>
            <a:r>
              <a:rPr lang="zh-TW" altLang="en-US" sz="1400" dirty="0">
                <a:highlight>
                  <a:srgbClr val="FFFF00"/>
                </a:highlight>
              </a:rPr>
              <a:t>路名</a:t>
            </a:r>
            <a:r>
              <a:rPr lang="en-US" altLang="zh-TW" sz="1400" dirty="0">
                <a:highlight>
                  <a:srgbClr val="FFFF00"/>
                </a:highlight>
              </a:rPr>
              <a:t>'].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(str).</a:t>
            </a:r>
            <a:r>
              <a:rPr lang="en-US" altLang="zh-TW" sz="1400" dirty="0" err="1">
                <a:highlight>
                  <a:srgbClr val="FFFF00"/>
                </a:highlight>
              </a:rPr>
              <a:t>str.endswith</a:t>
            </a:r>
            <a:r>
              <a:rPr lang="en-US" altLang="zh-TW" sz="1400" dirty="0">
                <a:highlight>
                  <a:srgbClr val="FFFF00"/>
                </a:highlight>
              </a:rPr>
              <a:t>('</a:t>
            </a:r>
            <a:r>
              <a:rPr lang="zh-TW" altLang="en-US" sz="1400" dirty="0">
                <a:highlight>
                  <a:srgbClr val="FFFF00"/>
                </a:highlight>
              </a:rPr>
              <a:t>街</a:t>
            </a:r>
            <a:r>
              <a:rPr lang="en-US" altLang="zh-TW" sz="1400" dirty="0">
                <a:highlight>
                  <a:srgbClr val="FFFF00"/>
                </a:highlight>
              </a:rPr>
              <a:t>').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(int)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how to use 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</a:t>
            </a:r>
            <a:r>
              <a:rPr lang="zh-TW" altLang="en-US" sz="1400" dirty="0">
                <a:highlight>
                  <a:srgbClr val="FFFF00"/>
                </a:highlight>
              </a:rPr>
              <a:t>？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way1: if there are 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 </a:t>
            </a:r>
            <a:r>
              <a:rPr lang="en-US" altLang="zh-TW" sz="1400" dirty="0" err="1">
                <a:highlight>
                  <a:srgbClr val="FFFF00"/>
                </a:highlight>
              </a:rPr>
              <a:t>np.where</a:t>
            </a:r>
            <a:r>
              <a:rPr lang="en-US" altLang="zh-TW" sz="1400" dirty="0">
                <a:highlight>
                  <a:srgbClr val="FFFF00"/>
                </a:highlight>
              </a:rPr>
              <a:t>((all_data['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== 'None'), 1, 0)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AFB44D-D872-A183-364A-17AE686BDF4C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=0.77,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=12,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=375,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=0.05,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86B0FA-1F57-42EF-F054-499442002116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-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7CEF86-B42E-CE94-9109-F4E81951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1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1B351DC8-3980-D178-41B8-195DFA7B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0" y="0"/>
            <a:ext cx="104838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4A84E8-18B1-A6AB-7EA6-4E6EC006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448D7-AA84-108C-184C-FB4030A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(Light drop data)</a:t>
            </a:r>
            <a:br>
              <a:rPr lang="en-US" altLang="zh-TW" dirty="0"/>
            </a:br>
            <a:r>
              <a:rPr lang="en-US" altLang="zh-TW" dirty="0"/>
              <a:t>(LightGBMV4)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66AB9-FEFE-3524-7E20-33577AEBB6DD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344C9A-1BB3-0CB0-FCE5-3CA03E921A22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lgb.LGBMRegressor(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=0.86,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=0.55,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=300,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=300, objective='regression',</a:t>
            </a:r>
          </a:p>
          <a:p>
            <a:r>
              <a:rPr lang="en-US" altLang="zh-TW" sz="1400" dirty="0"/>
              <a:t>              verbose=0)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133F2-F5A2-7369-31BF-038CA7711D24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8.374716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74877-E2D0-1758-6F1C-BC7E129E3DAE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:0.0670310538320515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:0.05188054421013167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:6872.917980180031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:9677.980092166219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53EA18-FD7E-5CB1-3EEB-795E15F3DB67}"/>
              </a:ext>
            </a:extLst>
          </p:cNvPr>
          <p:cNvSpPr txBox="1"/>
          <p:nvPr/>
        </p:nvSpPr>
        <p:spPr>
          <a:xfrm>
            <a:off x="7436497" y="1690688"/>
            <a:ext cx="49918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土地面積</a:t>
            </a:r>
            <a:r>
              <a:rPr lang="en-US" altLang="zh-TW" sz="1400" dirty="0"/>
              <a:t>']&gt;10)].index)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移轉層次</a:t>
            </a:r>
            <a:r>
              <a:rPr lang="en-US" altLang="zh-TW" sz="1400" dirty="0"/>
              <a:t>']&gt;=35)].index)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建物面積</a:t>
            </a:r>
            <a:r>
              <a:rPr lang="en-US" altLang="zh-TW" sz="1400" dirty="0"/>
              <a:t>']&gt;=8)].index)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車位面積</a:t>
            </a:r>
            <a:r>
              <a:rPr lang="en-US" altLang="zh-TW" sz="1400" dirty="0"/>
              <a:t>']&gt;=7)].index)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主建物面積</a:t>
            </a:r>
            <a:r>
              <a:rPr lang="en-US" altLang="zh-TW" sz="1400" dirty="0"/>
              <a:t>']&gt;= 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陽台面積</a:t>
            </a:r>
            <a:r>
              <a:rPr lang="en-US" altLang="zh-TW" sz="1400" dirty="0"/>
              <a:t>']&gt;= 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附屬建物面積</a:t>
            </a:r>
            <a:r>
              <a:rPr lang="en-US" altLang="zh-TW" sz="1400" dirty="0"/>
              <a:t>']&gt;= 10)].index)</a:t>
            </a:r>
            <a:endParaRPr lang="zh-TW" altLang="en-US" sz="14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B6EC01-1B84-FA07-AA50-3E1A4508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12018</TotalTime>
  <Words>6055</Words>
  <Application>Microsoft Office PowerPoint</Application>
  <PresentationFormat>寬螢幕</PresentationFormat>
  <Paragraphs>345</Paragraphs>
  <Slides>21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佈景主題</vt:lpstr>
      <vt:lpstr>Training Log</vt:lpstr>
      <vt:lpstr>WithOut external data</vt:lpstr>
      <vt:lpstr>With External data (LightGBMV2)</vt:lpstr>
      <vt:lpstr>PowerPoint 簡報</vt:lpstr>
      <vt:lpstr>New features --- V2 (LightGBMV3)</vt:lpstr>
      <vt:lpstr>PowerPoint 簡報</vt:lpstr>
      <vt:lpstr>New features --- V2 (LightGBMV3)</vt:lpstr>
      <vt:lpstr>PowerPoint 簡報</vt:lpstr>
      <vt:lpstr>With External data (Light drop data) (LightGBMV4)</vt:lpstr>
      <vt:lpstr>PowerPoint 簡報</vt:lpstr>
      <vt:lpstr>With External data + new features (LightGBMV23)</vt:lpstr>
      <vt:lpstr>PowerPoint 簡報</vt:lpstr>
      <vt:lpstr>With External data + new features (LightGBMV24)</vt:lpstr>
      <vt:lpstr>PowerPoint 簡報</vt:lpstr>
      <vt:lpstr>With External data + new features (LightGBMV231)</vt:lpstr>
      <vt:lpstr>PowerPoint 簡報</vt:lpstr>
      <vt:lpstr>Stacking model sample</vt:lpstr>
      <vt:lpstr>PowerPoint 簡報</vt:lpstr>
      <vt:lpstr>PowerPoint 簡報</vt:lpstr>
      <vt:lpstr>Model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王邦彥</dc:creator>
  <cp:lastModifiedBy>王邦彥</cp:lastModifiedBy>
  <cp:revision>24</cp:revision>
  <dcterms:created xsi:type="dcterms:W3CDTF">2023-10-08T05:23:24Z</dcterms:created>
  <dcterms:modified xsi:type="dcterms:W3CDTF">2023-11-03T13:06:56Z</dcterms:modified>
</cp:coreProperties>
</file>