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1"/>
  </p:sldMasterIdLst>
  <p:notesMasterIdLst>
    <p:notesMasterId r:id="rId15"/>
  </p:notesMasterIdLst>
  <p:handoutMasterIdLst>
    <p:handoutMasterId r:id="rId16"/>
  </p:handoutMasterIdLst>
  <p:sldIdLst>
    <p:sldId id="534" r:id="rId2"/>
    <p:sldId id="585" r:id="rId3"/>
    <p:sldId id="586" r:id="rId4"/>
    <p:sldId id="587" r:id="rId5"/>
    <p:sldId id="582" r:id="rId6"/>
    <p:sldId id="583" r:id="rId7"/>
    <p:sldId id="576" r:id="rId8"/>
    <p:sldId id="575" r:id="rId9"/>
    <p:sldId id="584" r:id="rId10"/>
    <p:sldId id="588" r:id="rId11"/>
    <p:sldId id="568" r:id="rId12"/>
    <p:sldId id="589" r:id="rId13"/>
    <p:sldId id="519" r:id="rId14"/>
  </p:sldIdLst>
  <p:sldSz cx="9906000" cy="6858000" type="A4"/>
  <p:notesSz cx="6858000" cy="9872663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89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332" y="102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2" d="100"/>
          <a:sy n="52" d="100"/>
        </p:scale>
        <p:origin x="2946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-1588"/>
            <a:ext cx="29718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>
              <a:defRPr sz="1000" i="1"/>
            </a:lvl1pPr>
          </a:lstStyle>
          <a:p>
            <a:endParaRPr lang="en-US" altLang="zh-TW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-1588"/>
            <a:ext cx="29718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>
              <a:defRPr sz="1000" i="1"/>
            </a:lvl1pPr>
          </a:lstStyle>
          <a:p>
            <a:endParaRPr lang="en-US" altLang="zh-TW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950"/>
            <a:ext cx="29718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>
              <a:defRPr sz="1000" i="1"/>
            </a:lvl1pPr>
          </a:lstStyle>
          <a:p>
            <a:endParaRPr lang="en-US" altLang="zh-TW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9378950"/>
            <a:ext cx="29718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>
              <a:defRPr sz="1000" i="1"/>
            </a:lvl1pPr>
          </a:lstStyle>
          <a:p>
            <a:fld id="{1038C5B5-FD20-4C87-9643-72F7AD52500C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191655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-1588"/>
            <a:ext cx="29718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>
              <a:defRPr sz="1000" i="1"/>
            </a:lvl1pPr>
          </a:lstStyle>
          <a:p>
            <a:endParaRPr lang="en-US" altLang="zh-TW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-1588"/>
            <a:ext cx="29718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>
              <a:defRPr sz="1000" i="1"/>
            </a:lvl1pPr>
          </a:lstStyle>
          <a:p>
            <a:endParaRPr lang="en-US" altLang="zh-TW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63588" y="747713"/>
            <a:ext cx="5330825" cy="36877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689475"/>
            <a:ext cx="5029200" cy="444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第二階層</a:t>
            </a:r>
          </a:p>
          <a:p>
            <a:pPr lvl="2"/>
            <a:r>
              <a:rPr lang="zh-TW" altLang="en-US" smtClean="0"/>
              <a:t>第三階層</a:t>
            </a:r>
          </a:p>
          <a:p>
            <a:pPr lvl="3"/>
            <a:r>
              <a:rPr lang="zh-TW" altLang="en-US" smtClean="0"/>
              <a:t>第四階層</a:t>
            </a:r>
          </a:p>
          <a:p>
            <a:pPr lvl="4"/>
            <a:r>
              <a:rPr lang="zh-TW" altLang="en-US" smtClean="0"/>
              <a:t>第五階層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950"/>
            <a:ext cx="29718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>
              <a:defRPr sz="1000" i="1"/>
            </a:lvl1pPr>
          </a:lstStyle>
          <a:p>
            <a:endParaRPr lang="en-US" altLang="zh-TW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9378950"/>
            <a:ext cx="29718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>
              <a:defRPr sz="1000" i="1"/>
            </a:lvl1pPr>
          </a:lstStyle>
          <a:p>
            <a:fld id="{7BCD5F8D-6D5E-4505-9ECD-8823F9F04B3C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0844466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7D3CCF6-4229-42B3-A532-4DE72890726B}" type="slidenum">
              <a:rPr lang="en-CA" altLang="zh-TW"/>
              <a:pPr/>
              <a:t>1</a:t>
            </a:fld>
            <a:endParaRPr lang="en-CA" altLang="zh-TW"/>
          </a:p>
        </p:txBody>
      </p:sp>
      <p:sp>
        <p:nvSpPr>
          <p:cNvPr id="574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65175" y="747713"/>
            <a:ext cx="5327650" cy="3687762"/>
          </a:xfrm>
          <a:ln/>
        </p:spPr>
      </p:sp>
      <p:sp>
        <p:nvSpPr>
          <p:cNvPr id="574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7517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765175" y="747713"/>
            <a:ext cx="5327650" cy="3687762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D5F8D-6D5E-4505-9ECD-8823F9F04B3C}" type="slidenum">
              <a:rPr lang="en-US" altLang="zh-TW" smtClean="0"/>
              <a:pPr/>
              <a:t>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293372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765175" y="747713"/>
            <a:ext cx="5327650" cy="3687762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D5F8D-6D5E-4505-9ECD-8823F9F04B3C}" type="slidenum">
              <a:rPr lang="en-US" altLang="zh-TW" smtClean="0"/>
              <a:pPr/>
              <a:t>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294484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581" y="6400800"/>
            <a:ext cx="990342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3" y="6334316"/>
            <a:ext cx="990342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1540" y="758952"/>
            <a:ext cx="817245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3791" y="4455621"/>
            <a:ext cx="817245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CAE61-1EF2-44BB-BABB-E7EE140B7C33}" type="datetime1">
              <a:rPr lang="zh-TW" altLang="en-US" smtClean="0"/>
              <a:t>2018/3/16</a:t>
            </a:fld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C38416B8-C1D9-44BF-8C83-64ED1D41A2C0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81223" y="4343400"/>
            <a:ext cx="80238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3276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89BC1-0C94-4015-9B65-0DF3D3C31BDB}" type="datetime1">
              <a:rPr lang="zh-TW" altLang="en-US" smtClean="0"/>
              <a:t>2018/3/16</a:t>
            </a:fld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7717F7E3-F026-47E0-8224-E944E65FAACE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89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581" y="6400800"/>
            <a:ext cx="990342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3" y="6334316"/>
            <a:ext cx="990342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414780"/>
            <a:ext cx="2135981" cy="575742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414779"/>
            <a:ext cx="6284119" cy="5757420"/>
          </a:xfrm>
        </p:spPr>
        <p:txBody>
          <a:bodyPr vert="eaVert" lIns="45720" tIns="0" rIns="45720" bIns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16832-5708-4AFA-9BE7-2D3384440560}" type="datetime1">
              <a:rPr lang="zh-TW" altLang="en-US" smtClean="0"/>
              <a:t>2018/3/16</a:t>
            </a:fld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87718B88-5190-412D-8BF5-B5BE34D378A8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886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38F87-8CF3-4BA8-AFE3-A97619FB0912}" type="datetime1">
              <a:rPr lang="zh-TW" altLang="en-US" smtClean="0"/>
              <a:t>2018/3/16</a:t>
            </a:fld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6489155D-4E26-44B6-8914-4593F627E628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8491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581" y="6400800"/>
            <a:ext cx="990342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3" y="6334316"/>
            <a:ext cx="990342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1540" y="758952"/>
            <a:ext cx="817245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1540" y="4453128"/>
            <a:ext cx="817245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83A8B-9C47-4E2D-BE49-4BB7A0C2F2B1}" type="datetime1">
              <a:rPr lang="zh-TW" altLang="en-US" smtClean="0"/>
              <a:t>2018/3/16</a:t>
            </a:fld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DE8C3516-1F9F-4592-A857-19C399106FD6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81223" y="4343400"/>
            <a:ext cx="80238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63551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91540" y="286605"/>
            <a:ext cx="817245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1540" y="1845734"/>
            <a:ext cx="4011930" cy="40233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52060" y="1845737"/>
            <a:ext cx="4011930" cy="4023359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2F632-4570-4469-B6C4-8B3585D75257}" type="datetime1">
              <a:rPr lang="zh-TW" altLang="en-US" smtClean="0"/>
              <a:t>2018/3/16</a:t>
            </a:fld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C9AC2094-2792-4DA4-85D5-2B7BECF99ADB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5820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91540" y="286605"/>
            <a:ext cx="817245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1540" y="1846052"/>
            <a:ext cx="401193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1540" y="2582334"/>
            <a:ext cx="4011930" cy="32867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52060" y="1846052"/>
            <a:ext cx="401193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52060" y="2582334"/>
            <a:ext cx="4011930" cy="32867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232C0-579A-4C9C-B827-D544AC29B9DE}" type="datetime1">
              <a:rPr lang="zh-TW" altLang="en-US" smtClean="0"/>
              <a:t>2018/3/16</a:t>
            </a:fld>
            <a:endParaRPr lang="en-US" altLang="zh-T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816F5AD9-7F3E-40BD-97D5-361CC29BBE10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0753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CFCA5-077C-4129-BC54-054F3DC5FCFA}" type="datetime1">
              <a:rPr lang="zh-TW" altLang="en-US" smtClean="0"/>
              <a:t>2018/3/16</a:t>
            </a:fld>
            <a:endParaRPr lang="en-US" altLang="zh-T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A8587FF4-0FCE-43CE-A658-07BE18F17BAA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6543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581" y="6400800"/>
            <a:ext cx="990342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3" y="6334316"/>
            <a:ext cx="990342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2B3EB-E054-404A-8278-1AEB3F1D9578}" type="datetime1">
              <a:rPr lang="zh-TW" altLang="en-US" smtClean="0"/>
              <a:t>2018/3/16</a:t>
            </a:fld>
            <a:endParaRPr lang="en-US" altLang="zh-T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D937A16-B908-4AA8-B4A0-B9B2E68A707F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402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5" y="0"/>
            <a:ext cx="3291267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282557" y="0"/>
            <a:ext cx="52007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475" y="594359"/>
            <a:ext cx="2600325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48591" y="731520"/>
            <a:ext cx="5426842" cy="5257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1475" y="2926080"/>
            <a:ext cx="2600325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78229" y="6459787"/>
            <a:ext cx="2127540" cy="365125"/>
          </a:xfrm>
        </p:spPr>
        <p:txBody>
          <a:bodyPr/>
          <a:lstStyle>
            <a:lvl1pPr algn="l">
              <a:defRPr/>
            </a:lvl1pPr>
          </a:lstStyle>
          <a:p>
            <a:fld id="{283DE70B-77FC-406F-A52C-EE26F30B7CCC}" type="datetime1">
              <a:rPr lang="zh-TW" altLang="en-US" smtClean="0"/>
              <a:t>2018/3/16</a:t>
            </a:fld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900487" y="6459787"/>
            <a:ext cx="3776663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fld id="{E2B530C7-57D2-4888-B25A-4406967C2E0A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900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903421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3" y="4915076"/>
            <a:ext cx="990342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1540" y="5074920"/>
            <a:ext cx="822198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4" y="0"/>
            <a:ext cx="9905988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1539" y="5907024"/>
            <a:ext cx="822198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0308C-A083-43F5-86BC-44B9AADA8BEC}" type="datetime1">
              <a:rPr lang="zh-TW" altLang="en-US" smtClean="0"/>
              <a:t>2018/3/16</a:t>
            </a:fld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94408D10-0B60-4A59-B502-A32B6927C8A7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835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9906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9906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540" y="286605"/>
            <a:ext cx="817245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1539" y="1845734"/>
            <a:ext cx="817245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1542" y="6459787"/>
            <a:ext cx="20087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AB07CCE-C2CB-4E12-AA27-F664C8A767A6}" type="datetime1">
              <a:rPr lang="zh-TW" altLang="en-US" smtClean="0"/>
              <a:t>2018/3/16</a:t>
            </a:fld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5026" y="6459787"/>
            <a:ext cx="39185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fld id="{49BEFB1C-F18F-4E83-93CD-352AA7EE61D2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44123" y="6459787"/>
            <a:ext cx="10660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969745" y="1737845"/>
            <a:ext cx="8098155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8713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42" name="Rectangle 2" descr="Pink tissue paper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Chapter </a:t>
            </a:r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573443" name="Rectangle 3" descr="Pink tissue paper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dirty="0" smtClean="0">
                <a:solidFill>
                  <a:srgbClr val="FF0000"/>
                </a:solidFill>
              </a:rPr>
              <a:t>IF-ELSE/LOOP</a:t>
            </a:r>
            <a:endParaRPr lang="en-US" altLang="zh-TW" dirty="0">
              <a:solidFill>
                <a:srgbClr val="FF0000"/>
              </a:solidFill>
            </a:endParaRPr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6F763-94B9-4F4B-B304-3FB4F2F604C2}" type="datetime1">
              <a:rPr lang="zh-TW" altLang="en-US" smtClean="0"/>
              <a:t>2018/3/16</a:t>
            </a:fld>
            <a:endParaRPr lang="en-US" altLang="zh-TW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194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9EAD8-654D-4856-9593-66708A9D23FD}" type="datetime1">
              <a:rPr lang="zh-TW" altLang="en-US" smtClean="0"/>
              <a:t>2018/3/16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320385" y="169784"/>
            <a:ext cx="8172450" cy="621405"/>
          </a:xfrm>
        </p:spPr>
        <p:txBody>
          <a:bodyPr>
            <a:normAutofit/>
          </a:bodyPr>
          <a:lstStyle/>
          <a:p>
            <a:r>
              <a:rPr lang="en-US" altLang="zh-TW" sz="3600" dirty="0" smtClean="0"/>
              <a:t>Break (</a:t>
            </a:r>
            <a:r>
              <a:rPr lang="zh-TW" altLang="en-US" sz="3600" dirty="0" smtClean="0"/>
              <a:t>中斷</a:t>
            </a:r>
            <a:r>
              <a:rPr lang="en-US" altLang="zh-TW" sz="3600" dirty="0" smtClean="0"/>
              <a:t>)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4294967295"/>
          </p:nvPr>
        </p:nvSpPr>
        <p:spPr>
          <a:xfrm>
            <a:off x="1733550" y="1846263"/>
            <a:ext cx="8172450" cy="4022725"/>
          </a:xfrm>
        </p:spPr>
        <p:txBody>
          <a:bodyPr/>
          <a:lstStyle/>
          <a:p>
            <a:r>
              <a:rPr lang="en-US" altLang="zh-TW" dirty="0" smtClean="0"/>
              <a:t> </a:t>
            </a:r>
            <a:endParaRPr lang="zh-TW" altLang="en-US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2222521"/>
              </p:ext>
            </p:extLst>
          </p:nvPr>
        </p:nvGraphicFramePr>
        <p:xfrm>
          <a:off x="384445" y="2358735"/>
          <a:ext cx="3830972" cy="2997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0972"/>
              </a:tblGrid>
              <a:tr h="4679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Break </a:t>
                      </a:r>
                      <a:r>
                        <a:rPr lang="zh-TW" altLang="en-US" baseline="0" dirty="0" smtClean="0"/>
                        <a:t>使用方式</a:t>
                      </a:r>
                      <a:endParaRPr lang="zh-TW" altLang="en-US" dirty="0"/>
                    </a:p>
                  </a:txBody>
                  <a:tcPr/>
                </a:tc>
              </a:tr>
              <a:tr h="1086676">
                <a:tc>
                  <a:txBody>
                    <a:bodyPr/>
                    <a:lstStyle/>
                    <a:p>
                      <a:pPr algn="l"/>
                      <a:r>
                        <a:rPr lang="en-US" altLang="zh-TW" sz="2000" baseline="0" dirty="0" smtClean="0"/>
                        <a:t>for / while loop</a:t>
                      </a:r>
                    </a:p>
                    <a:p>
                      <a:pPr algn="l"/>
                      <a:r>
                        <a:rPr lang="en-US" altLang="zh-TW" sz="2000" baseline="0" dirty="0" smtClean="0"/>
                        <a:t>{</a:t>
                      </a:r>
                    </a:p>
                    <a:p>
                      <a:pPr algn="l"/>
                      <a:r>
                        <a:rPr lang="zh-TW" altLang="en-US" sz="2000" baseline="0" dirty="0" smtClean="0"/>
                        <a:t>      </a:t>
                      </a:r>
                      <a:r>
                        <a:rPr lang="en-US" altLang="zh-TW" sz="2000" baseline="0" dirty="0" smtClean="0"/>
                        <a:t>if(condition == TRUE)</a:t>
                      </a:r>
                    </a:p>
                    <a:p>
                      <a:pPr algn="l"/>
                      <a:r>
                        <a:rPr lang="en-US" altLang="zh-TW" sz="2000" baseline="0" dirty="0" smtClean="0"/>
                        <a:t>     {</a:t>
                      </a:r>
                    </a:p>
                    <a:p>
                      <a:pPr algn="l"/>
                      <a:r>
                        <a:rPr lang="en-US" altLang="zh-TW" sz="2000" baseline="0" dirty="0" smtClean="0"/>
                        <a:t>          </a:t>
                      </a:r>
                      <a:r>
                        <a:rPr lang="zh-TW" altLang="en-US" sz="2000" baseline="0" dirty="0" smtClean="0"/>
                        <a:t>要執行的程式</a:t>
                      </a:r>
                      <a:endParaRPr lang="en-US" altLang="zh-TW" sz="2000" baseline="0" dirty="0" smtClean="0"/>
                    </a:p>
                    <a:p>
                      <a:pPr algn="l"/>
                      <a:r>
                        <a:rPr lang="en-US" altLang="zh-TW" sz="2000" baseline="0" dirty="0" smtClean="0"/>
                        <a:t>          break</a:t>
                      </a:r>
                    </a:p>
                    <a:p>
                      <a:pPr algn="l"/>
                      <a:r>
                        <a:rPr lang="en-US" altLang="zh-TW" sz="2000" baseline="0" dirty="0" smtClean="0"/>
                        <a:t>       }</a:t>
                      </a:r>
                    </a:p>
                    <a:p>
                      <a:pPr algn="l"/>
                      <a:r>
                        <a:rPr lang="en-US" altLang="zh-TW" sz="2000" baseline="0" dirty="0" smtClean="0"/>
                        <a:t>}</a:t>
                      </a:r>
                      <a:endParaRPr lang="en-US" altLang="zh-TW" sz="2000" dirty="0" smtClean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9685" y="254062"/>
            <a:ext cx="2343150" cy="2076450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9685" y="2478212"/>
            <a:ext cx="2286000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531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 smtClean="0"/>
              <a:t>隨堂練習 </a:t>
            </a:r>
            <a:r>
              <a:rPr lang="en-US" altLang="zh-TW" sz="3600" dirty="0" smtClean="0"/>
              <a:t>1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r>
              <a:rPr lang="zh-TW" altLang="en-US" dirty="0" smtClean="0"/>
              <a:t>請用二層迴圈印出</a:t>
            </a:r>
            <a:r>
              <a:rPr lang="en-US" altLang="zh-TW" dirty="0" smtClean="0"/>
              <a:t>9 9 </a:t>
            </a:r>
            <a:r>
              <a:rPr lang="zh-TW" altLang="en-US" dirty="0" smtClean="0"/>
              <a:t>乘法表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9EAD8-654D-4856-9593-66708A9D23FD}" type="datetime1">
              <a:rPr lang="zh-TW" altLang="en-US" smtClean="0"/>
              <a:t>2018/3/16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72" y="1845734"/>
            <a:ext cx="1392655" cy="441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629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 smtClean="0"/>
              <a:t>隨堂練習 </a:t>
            </a:r>
            <a:r>
              <a:rPr lang="en-US" altLang="zh-TW" sz="3600" dirty="0" smtClean="0"/>
              <a:t>2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r>
              <a:rPr lang="zh-TW" altLang="en-US" dirty="0" smtClean="0"/>
              <a:t>請寫一個程式可以尋找離某數字最近的二個質數</a:t>
            </a:r>
            <a:endParaRPr lang="en-US" altLang="zh-TW" dirty="0" smtClean="0"/>
          </a:p>
          <a:p>
            <a:r>
              <a:rPr lang="en-US" altLang="zh-TW" dirty="0" smtClean="0"/>
              <a:t>Ex a&lt;-100,  output </a:t>
            </a:r>
            <a:r>
              <a:rPr lang="en-US" altLang="zh-TW" dirty="0" smtClean="0"/>
              <a:t>: </a:t>
            </a:r>
            <a:r>
              <a:rPr lang="en-US" altLang="zh-TW" dirty="0" smtClean="0"/>
              <a:t>97, 101</a:t>
            </a:r>
          </a:p>
          <a:p>
            <a:r>
              <a:rPr lang="en-US" altLang="zh-TW" dirty="0"/>
              <a:t> </a:t>
            </a:r>
            <a:r>
              <a:rPr lang="en-US" altLang="zh-TW" dirty="0" smtClean="0"/>
              <a:t>     a&lt;-93,    </a:t>
            </a:r>
            <a:r>
              <a:rPr lang="en-US" altLang="zh-TW" smtClean="0"/>
              <a:t>output </a:t>
            </a:r>
            <a:r>
              <a:rPr lang="en-US" altLang="zh-TW"/>
              <a:t>:</a:t>
            </a:r>
            <a:r>
              <a:rPr lang="en-US" altLang="zh-TW" smtClean="0"/>
              <a:t> </a:t>
            </a:r>
            <a:r>
              <a:rPr lang="en-US" altLang="zh-TW" dirty="0" smtClean="0"/>
              <a:t>89, 97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9EAD8-654D-4856-9593-66708A9D23FD}" type="datetime1">
              <a:rPr lang="zh-TW" altLang="en-US" smtClean="0"/>
              <a:t>2018/3/16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085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5F2B-F245-4A38-A1A6-93550486DFB8}" type="datetime1">
              <a:rPr lang="zh-TW" altLang="en-US" smtClean="0"/>
              <a:t>2018/3/16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4294967295"/>
          </p:nvPr>
        </p:nvSpPr>
        <p:spPr>
          <a:xfrm>
            <a:off x="891542" y="1395887"/>
            <a:ext cx="8172450" cy="4022725"/>
          </a:xfrm>
        </p:spPr>
        <p:txBody>
          <a:bodyPr>
            <a:normAutofit/>
          </a:bodyPr>
          <a:lstStyle/>
          <a:p>
            <a:pPr algn="ctr"/>
            <a:endParaRPr lang="en-US" altLang="zh-TW" sz="8000" dirty="0" smtClean="0"/>
          </a:p>
          <a:p>
            <a:pPr algn="ctr"/>
            <a:r>
              <a:rPr lang="en-US" altLang="zh-TW" sz="6000" dirty="0" smtClean="0"/>
              <a:t>Any Questions !?</a:t>
            </a:r>
          </a:p>
          <a:p>
            <a:pPr algn="ctr"/>
            <a:endParaRPr lang="en-US" altLang="zh-TW" sz="6000" dirty="0"/>
          </a:p>
        </p:txBody>
      </p:sp>
    </p:spTree>
    <p:extLst>
      <p:ext uri="{BB962C8B-B14F-4D97-AF65-F5344CB8AC3E}">
        <p14:creationId xmlns:p14="http://schemas.microsoft.com/office/powerpoint/2010/main" val="2979781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 smtClean="0"/>
              <a:t>條件分支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91540" y="1845733"/>
            <a:ext cx="8771076" cy="448682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</a:t>
            </a:r>
            <a:r>
              <a:rPr lang="zh-TW" altLang="en-US" dirty="0" smtClean="0"/>
              <a:t>程式會按照當時</a:t>
            </a:r>
            <a:r>
              <a:rPr lang="zh-TW" altLang="en-US" dirty="0" smtClean="0">
                <a:solidFill>
                  <a:srgbClr val="00B050"/>
                </a:solidFill>
              </a:rPr>
              <a:t>判斷式的答案</a:t>
            </a:r>
            <a:r>
              <a:rPr lang="en-US" altLang="zh-TW" dirty="0" smtClean="0">
                <a:solidFill>
                  <a:srgbClr val="00B050"/>
                </a:solidFill>
              </a:rPr>
              <a:t>, </a:t>
            </a:r>
            <a:r>
              <a:rPr lang="zh-TW" altLang="en-US" dirty="0" smtClean="0">
                <a:solidFill>
                  <a:srgbClr val="00B050"/>
                </a:solidFill>
              </a:rPr>
              <a:t>來分別執行不同的動作</a:t>
            </a:r>
            <a:endParaRPr lang="en-US" altLang="zh-TW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  </a:t>
            </a:r>
            <a:r>
              <a:rPr lang="zh-TW" altLang="en-US" dirty="0" smtClean="0"/>
              <a:t>舉例來說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>
                <a:solidFill>
                  <a:schemeClr val="tx1"/>
                </a:solidFill>
              </a:rPr>
              <a:t>  </a:t>
            </a:r>
            <a:r>
              <a:rPr lang="zh-TW" altLang="en-US" dirty="0" smtClean="0">
                <a:solidFill>
                  <a:schemeClr val="tx1"/>
                </a:solidFill>
              </a:rPr>
              <a:t>當你去</a:t>
            </a:r>
            <a:r>
              <a:rPr lang="en-US" altLang="zh-TW" dirty="0" smtClean="0">
                <a:solidFill>
                  <a:schemeClr val="tx1"/>
                </a:solidFill>
              </a:rPr>
              <a:t>7-11</a:t>
            </a:r>
            <a:r>
              <a:rPr lang="zh-TW" altLang="en-US" dirty="0" smtClean="0">
                <a:solidFill>
                  <a:schemeClr val="tx1"/>
                </a:solidFill>
              </a:rPr>
              <a:t>要買花雕雞麵或是阿</a:t>
            </a:r>
            <a:r>
              <a:rPr lang="en-US" altLang="zh-TW" dirty="0" smtClean="0">
                <a:solidFill>
                  <a:schemeClr val="tx1"/>
                </a:solidFill>
              </a:rPr>
              <a:t>Q</a:t>
            </a:r>
            <a:r>
              <a:rPr lang="zh-TW" altLang="en-US" dirty="0" smtClean="0">
                <a:solidFill>
                  <a:schemeClr val="tx1"/>
                </a:solidFill>
              </a:rPr>
              <a:t>桶麵時</a:t>
            </a:r>
            <a:r>
              <a:rPr lang="en-US" altLang="zh-TW" dirty="0" smtClean="0">
                <a:solidFill>
                  <a:schemeClr val="tx1"/>
                </a:solidFill>
              </a:rPr>
              <a:t>, </a:t>
            </a:r>
            <a:r>
              <a:rPr lang="zh-TW" altLang="en-US" dirty="0" smtClean="0">
                <a:solidFill>
                  <a:schemeClr val="tx1"/>
                </a:solidFill>
              </a:rPr>
              <a:t>發現你身上只有</a:t>
            </a:r>
            <a:r>
              <a:rPr lang="en-US" altLang="zh-TW" dirty="0" smtClean="0">
                <a:solidFill>
                  <a:schemeClr val="tx1"/>
                </a:solidFill>
              </a:rPr>
              <a:t>50</a:t>
            </a:r>
            <a:r>
              <a:rPr lang="zh-TW" altLang="en-US" dirty="0" smtClean="0">
                <a:solidFill>
                  <a:schemeClr val="tx1"/>
                </a:solidFill>
              </a:rPr>
              <a:t>元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TW" dirty="0" smtClean="0">
                <a:solidFill>
                  <a:srgbClr val="00B050"/>
                </a:solidFill>
              </a:rPr>
              <a:t>  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00B050"/>
                </a:solidFill>
              </a:rPr>
              <a:t> </a:t>
            </a:r>
            <a:r>
              <a:rPr lang="en-US" altLang="zh-TW" dirty="0" smtClean="0">
                <a:solidFill>
                  <a:srgbClr val="00B050"/>
                </a:solidFill>
              </a:rPr>
              <a:t> </a:t>
            </a:r>
            <a:r>
              <a:rPr lang="zh-TW" altLang="en-US" dirty="0" smtClean="0">
                <a:solidFill>
                  <a:srgbClr val="FF0000"/>
                </a:solidFill>
              </a:rPr>
              <a:t>所以在買不起花雕雞麵的情況下</a:t>
            </a:r>
            <a:r>
              <a:rPr lang="en-US" altLang="zh-TW" dirty="0" smtClean="0">
                <a:solidFill>
                  <a:srgbClr val="FF0000"/>
                </a:solidFill>
              </a:rPr>
              <a:t>, </a:t>
            </a:r>
            <a:r>
              <a:rPr lang="zh-TW" altLang="en-US" dirty="0" smtClean="0">
                <a:solidFill>
                  <a:srgbClr val="FF0000"/>
                </a:solidFill>
              </a:rPr>
              <a:t>只能選擇阿</a:t>
            </a:r>
            <a:r>
              <a:rPr lang="en-US" altLang="zh-TW" dirty="0" smtClean="0">
                <a:solidFill>
                  <a:srgbClr val="FF0000"/>
                </a:solidFill>
              </a:rPr>
              <a:t>Q</a:t>
            </a:r>
            <a:r>
              <a:rPr lang="zh-TW" altLang="en-US" dirty="0" smtClean="0">
                <a:solidFill>
                  <a:srgbClr val="FF0000"/>
                </a:solidFill>
              </a:rPr>
              <a:t>桶麵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00B050"/>
                </a:solidFill>
              </a:rPr>
              <a:t> </a:t>
            </a:r>
            <a:r>
              <a:rPr lang="en-US" altLang="zh-TW" dirty="0" smtClean="0">
                <a:solidFill>
                  <a:srgbClr val="00B050"/>
                </a:solidFill>
              </a:rPr>
              <a:t> 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00B050"/>
                </a:solidFill>
              </a:rPr>
              <a:t> </a:t>
            </a:r>
            <a:r>
              <a:rPr lang="en-US" altLang="zh-TW" dirty="0" smtClean="0">
                <a:solidFill>
                  <a:srgbClr val="00B050"/>
                </a:solidFill>
              </a:rPr>
              <a:t> </a:t>
            </a:r>
            <a:endParaRPr lang="en-US" altLang="zh-TW" dirty="0">
              <a:solidFill>
                <a:srgbClr val="00B050"/>
              </a:solidFill>
            </a:endParaRPr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27983-1BF7-407E-97CD-3FFCA84DEF73}" type="datetime1">
              <a:rPr lang="zh-TW" altLang="en-US" smtClean="0"/>
              <a:t>2018/3/16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594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9EAD8-654D-4856-9593-66708A9D23FD}" type="datetime1">
              <a:rPr lang="zh-TW" altLang="en-US" smtClean="0"/>
              <a:t>2018/3/16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320385" y="169784"/>
            <a:ext cx="8172450" cy="621405"/>
          </a:xfrm>
        </p:spPr>
        <p:txBody>
          <a:bodyPr>
            <a:normAutofit/>
          </a:bodyPr>
          <a:lstStyle/>
          <a:p>
            <a:r>
              <a:rPr lang="zh-TW" altLang="en-US" sz="3600" dirty="0" smtClean="0"/>
              <a:t>流程控制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4294967295"/>
          </p:nvPr>
        </p:nvSpPr>
        <p:spPr>
          <a:xfrm>
            <a:off x="1733550" y="1846263"/>
            <a:ext cx="8172450" cy="4022725"/>
          </a:xfrm>
        </p:spPr>
        <p:txBody>
          <a:bodyPr/>
          <a:lstStyle/>
          <a:p>
            <a:r>
              <a:rPr lang="en-US" altLang="zh-TW" dirty="0" smtClean="0"/>
              <a:t> </a:t>
            </a:r>
            <a:endParaRPr lang="zh-TW" altLang="en-US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/>
          </p:nvPr>
        </p:nvGraphicFramePr>
        <p:xfrm>
          <a:off x="450947" y="1683252"/>
          <a:ext cx="3830972" cy="2692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0972"/>
              </a:tblGrid>
              <a:tr h="4679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aseline="0" dirty="0" smtClean="0"/>
                        <a:t>if-else</a:t>
                      </a:r>
                      <a:r>
                        <a:rPr lang="zh-TW" altLang="en-US" baseline="0" dirty="0" smtClean="0"/>
                        <a:t>使用方式</a:t>
                      </a:r>
                      <a:endParaRPr lang="zh-TW" altLang="en-US" dirty="0"/>
                    </a:p>
                  </a:txBody>
                  <a:tcPr/>
                </a:tc>
              </a:tr>
              <a:tr h="1086676">
                <a:tc>
                  <a:txBody>
                    <a:bodyPr/>
                    <a:lstStyle/>
                    <a:p>
                      <a:pPr algn="l"/>
                      <a:r>
                        <a:rPr lang="en-US" altLang="zh-TW" sz="2000" dirty="0" smtClean="0"/>
                        <a:t>if</a:t>
                      </a:r>
                      <a:r>
                        <a:rPr lang="en-US" altLang="zh-TW" sz="2000" baseline="0" dirty="0" smtClean="0"/>
                        <a:t> (condition 1)</a:t>
                      </a:r>
                    </a:p>
                    <a:p>
                      <a:pPr algn="l"/>
                      <a:r>
                        <a:rPr lang="en-US" altLang="zh-TW" sz="2000" baseline="0" dirty="0" smtClean="0"/>
                        <a:t>{</a:t>
                      </a:r>
                    </a:p>
                    <a:p>
                      <a:pPr algn="l"/>
                      <a:r>
                        <a:rPr lang="en-US" altLang="zh-TW" sz="2000" baseline="0" dirty="0" smtClean="0"/>
                        <a:t>    statement 1</a:t>
                      </a:r>
                    </a:p>
                    <a:p>
                      <a:pPr algn="l"/>
                      <a:r>
                        <a:rPr lang="en-US" altLang="zh-TW" sz="2000" baseline="0" dirty="0" smtClean="0"/>
                        <a:t>} else</a:t>
                      </a:r>
                    </a:p>
                    <a:p>
                      <a:pPr algn="l"/>
                      <a:r>
                        <a:rPr lang="en-US" altLang="zh-TW" sz="2000" baseline="0" dirty="0" smtClean="0"/>
                        <a:t>{</a:t>
                      </a:r>
                    </a:p>
                    <a:p>
                      <a:pPr algn="l"/>
                      <a:r>
                        <a:rPr lang="en-US" altLang="zh-TW" sz="2000" baseline="0" dirty="0" smtClean="0"/>
                        <a:t>    statement 3</a:t>
                      </a:r>
                    </a:p>
                    <a:p>
                      <a:pPr algn="l"/>
                      <a:r>
                        <a:rPr lang="en-US" altLang="zh-TW" sz="2000" baseline="0" dirty="0" smtClean="0"/>
                        <a:t>}</a:t>
                      </a:r>
                      <a:endParaRPr lang="en-US" altLang="zh-TW" sz="2000" dirty="0" smtClean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9210" y="987927"/>
            <a:ext cx="2333625" cy="1390650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9210" y="3132387"/>
            <a:ext cx="1990725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918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9EAD8-654D-4856-9593-66708A9D23FD}" type="datetime1">
              <a:rPr lang="zh-TW" altLang="en-US" smtClean="0"/>
              <a:t>2018/3/16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320385" y="169784"/>
            <a:ext cx="8172450" cy="621405"/>
          </a:xfrm>
        </p:spPr>
        <p:txBody>
          <a:bodyPr>
            <a:normAutofit/>
          </a:bodyPr>
          <a:lstStyle/>
          <a:p>
            <a:r>
              <a:rPr lang="zh-TW" altLang="en-US" sz="3600" dirty="0" smtClean="0"/>
              <a:t>流程控制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4294967295"/>
          </p:nvPr>
        </p:nvSpPr>
        <p:spPr>
          <a:xfrm>
            <a:off x="1733550" y="1846263"/>
            <a:ext cx="8172450" cy="4022725"/>
          </a:xfrm>
        </p:spPr>
        <p:txBody>
          <a:bodyPr/>
          <a:lstStyle/>
          <a:p>
            <a:r>
              <a:rPr lang="en-US" altLang="zh-TW" dirty="0" smtClean="0"/>
              <a:t> </a:t>
            </a:r>
            <a:endParaRPr lang="zh-TW" altLang="en-US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/>
          </p:nvPr>
        </p:nvGraphicFramePr>
        <p:xfrm>
          <a:off x="450947" y="1516998"/>
          <a:ext cx="3830972" cy="3607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0972"/>
              </a:tblGrid>
              <a:tr h="4679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aseline="0" dirty="0" smtClean="0"/>
                        <a:t>if-</a:t>
                      </a:r>
                      <a:r>
                        <a:rPr lang="en-US" altLang="zh-TW" baseline="0" dirty="0" err="1" smtClean="0"/>
                        <a:t>elseif</a:t>
                      </a:r>
                      <a:r>
                        <a:rPr lang="en-US" altLang="zh-TW" baseline="0" dirty="0" smtClean="0"/>
                        <a:t>-else</a:t>
                      </a:r>
                      <a:r>
                        <a:rPr lang="zh-TW" altLang="en-US" baseline="0" dirty="0" smtClean="0"/>
                        <a:t>使用方式</a:t>
                      </a:r>
                      <a:endParaRPr lang="zh-TW" altLang="en-US" dirty="0"/>
                    </a:p>
                  </a:txBody>
                  <a:tcPr/>
                </a:tc>
              </a:tr>
              <a:tr h="1086676">
                <a:tc>
                  <a:txBody>
                    <a:bodyPr/>
                    <a:lstStyle/>
                    <a:p>
                      <a:pPr algn="l"/>
                      <a:r>
                        <a:rPr lang="en-US" altLang="zh-TW" sz="2000" dirty="0" smtClean="0"/>
                        <a:t>if</a:t>
                      </a:r>
                      <a:r>
                        <a:rPr lang="en-US" altLang="zh-TW" sz="2000" baseline="0" dirty="0" smtClean="0"/>
                        <a:t> (condition 1)</a:t>
                      </a:r>
                    </a:p>
                    <a:p>
                      <a:pPr algn="l"/>
                      <a:r>
                        <a:rPr lang="en-US" altLang="zh-TW" sz="2000" baseline="0" dirty="0" smtClean="0"/>
                        <a:t>{</a:t>
                      </a:r>
                    </a:p>
                    <a:p>
                      <a:pPr algn="l"/>
                      <a:r>
                        <a:rPr lang="en-US" altLang="zh-TW" sz="2000" baseline="0" dirty="0" smtClean="0"/>
                        <a:t>    statement 1</a:t>
                      </a:r>
                    </a:p>
                    <a:p>
                      <a:pPr algn="l"/>
                      <a:r>
                        <a:rPr lang="en-US" altLang="zh-TW" sz="2000" baseline="0" dirty="0" smtClean="0"/>
                        <a:t>} else if (condition 2)</a:t>
                      </a:r>
                    </a:p>
                    <a:p>
                      <a:pPr algn="l"/>
                      <a:r>
                        <a:rPr lang="en-US" altLang="zh-TW" sz="2000" baseline="0" dirty="0" smtClean="0"/>
                        <a:t>{</a:t>
                      </a:r>
                    </a:p>
                    <a:p>
                      <a:pPr algn="l"/>
                      <a:r>
                        <a:rPr lang="en-US" altLang="zh-TW" sz="2000" baseline="0" dirty="0" smtClean="0"/>
                        <a:t>    statement 2</a:t>
                      </a:r>
                    </a:p>
                    <a:p>
                      <a:pPr algn="l"/>
                      <a:r>
                        <a:rPr lang="en-US" altLang="zh-TW" sz="2000" baseline="0" dirty="0" smtClean="0"/>
                        <a:t>} else</a:t>
                      </a:r>
                    </a:p>
                    <a:p>
                      <a:pPr algn="l"/>
                      <a:r>
                        <a:rPr lang="en-US" altLang="zh-TW" sz="2000" baseline="0" dirty="0" smtClean="0"/>
                        <a:t>{</a:t>
                      </a:r>
                    </a:p>
                    <a:p>
                      <a:pPr algn="l"/>
                      <a:r>
                        <a:rPr lang="en-US" altLang="zh-TW" sz="2000" baseline="0" dirty="0" smtClean="0"/>
                        <a:t>    statement 3</a:t>
                      </a:r>
                    </a:p>
                    <a:p>
                      <a:pPr algn="l"/>
                      <a:r>
                        <a:rPr lang="en-US" altLang="zh-TW" sz="2000" baseline="0" dirty="0" smtClean="0"/>
                        <a:t>}</a:t>
                      </a:r>
                      <a:endParaRPr lang="en-US" altLang="zh-TW" sz="2000" dirty="0" smtClean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5647" y="626939"/>
            <a:ext cx="3476625" cy="184785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6548" y="3065588"/>
            <a:ext cx="3314700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118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 smtClean="0"/>
              <a:t>迴圈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91540" y="1845733"/>
            <a:ext cx="8771076" cy="44868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>
                <a:solidFill>
                  <a:srgbClr val="0070C0"/>
                </a:solidFill>
              </a:rPr>
              <a:t> </a:t>
            </a:r>
            <a:r>
              <a:rPr lang="zh-TW" altLang="en-US" dirty="0" smtClean="0">
                <a:solidFill>
                  <a:srgbClr val="0070C0"/>
                </a:solidFill>
              </a:rPr>
              <a:t>什麼是迴圈</a:t>
            </a:r>
            <a:r>
              <a:rPr lang="en-US" altLang="zh-TW" dirty="0" smtClean="0">
                <a:solidFill>
                  <a:srgbClr val="0070C0"/>
                </a:solidFill>
              </a:rPr>
              <a:t>?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0070C0"/>
                </a:solidFill>
              </a:rPr>
              <a:t> </a:t>
            </a:r>
            <a:r>
              <a:rPr lang="zh-TW" altLang="en-US" dirty="0" smtClean="0">
                <a:solidFill>
                  <a:schemeClr val="tx1"/>
                </a:solidFill>
              </a:rPr>
              <a:t>當我們要重複執行相同的動作</a:t>
            </a:r>
            <a:r>
              <a:rPr lang="en-US" altLang="zh-TW" dirty="0" smtClean="0">
                <a:solidFill>
                  <a:schemeClr val="tx1"/>
                </a:solidFill>
              </a:rPr>
              <a:t>, </a:t>
            </a:r>
            <a:r>
              <a:rPr lang="zh-TW" altLang="en-US" dirty="0" smtClean="0">
                <a:solidFill>
                  <a:schemeClr val="tx1"/>
                </a:solidFill>
              </a:rPr>
              <a:t>就需要使用迴圈跟電腦說它該作的事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TW" dirty="0" smtClean="0">
                <a:solidFill>
                  <a:srgbClr val="0070C0"/>
                </a:solidFill>
              </a:rPr>
              <a:t> </a:t>
            </a:r>
          </a:p>
          <a:p>
            <a:pPr marL="0" indent="0">
              <a:buNone/>
            </a:pPr>
            <a:r>
              <a:rPr lang="en-US" altLang="zh-TW" dirty="0" smtClean="0">
                <a:solidFill>
                  <a:srgbClr val="FF0000"/>
                </a:solidFill>
              </a:rPr>
              <a:t>  ex. </a:t>
            </a:r>
            <a:r>
              <a:rPr lang="zh-TW" altLang="en-US" dirty="0" smtClean="0">
                <a:solidFill>
                  <a:srgbClr val="FF0000"/>
                </a:solidFill>
              </a:rPr>
              <a:t>當你去</a:t>
            </a:r>
            <a:r>
              <a:rPr lang="en-US" altLang="zh-TW" dirty="0" smtClean="0">
                <a:solidFill>
                  <a:srgbClr val="FF0000"/>
                </a:solidFill>
              </a:rPr>
              <a:t>7-11</a:t>
            </a:r>
            <a:r>
              <a:rPr lang="zh-TW" altLang="en-US" dirty="0" smtClean="0">
                <a:solidFill>
                  <a:srgbClr val="FF0000"/>
                </a:solidFill>
              </a:rPr>
              <a:t>買</a:t>
            </a:r>
            <a:r>
              <a:rPr lang="en-US" altLang="zh-TW" dirty="0" smtClean="0">
                <a:solidFill>
                  <a:srgbClr val="FF0000"/>
                </a:solidFill>
              </a:rPr>
              <a:t>Java</a:t>
            </a:r>
            <a:r>
              <a:rPr lang="zh-TW" altLang="en-US" dirty="0" smtClean="0">
                <a:solidFill>
                  <a:srgbClr val="FF0000"/>
                </a:solidFill>
              </a:rPr>
              <a:t>咖哩飯的時候</a:t>
            </a:r>
            <a:r>
              <a:rPr lang="en-US" altLang="zh-TW" dirty="0" smtClean="0">
                <a:solidFill>
                  <a:srgbClr val="FF0000"/>
                </a:solidFill>
              </a:rPr>
              <a:t>, </a:t>
            </a:r>
            <a:r>
              <a:rPr lang="zh-TW" altLang="en-US" dirty="0" smtClean="0">
                <a:solidFill>
                  <a:srgbClr val="FF0000"/>
                </a:solidFill>
              </a:rPr>
              <a:t>店員會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        1. </a:t>
            </a:r>
            <a:r>
              <a:rPr lang="zh-TW" altLang="en-US" dirty="0" smtClean="0">
                <a:solidFill>
                  <a:srgbClr val="FF0000"/>
                </a:solidFill>
              </a:rPr>
              <a:t>結帳並找錢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        2. </a:t>
            </a:r>
            <a:r>
              <a:rPr lang="zh-TW" altLang="en-US" dirty="0" smtClean="0">
                <a:solidFill>
                  <a:srgbClr val="FF0000"/>
                </a:solidFill>
              </a:rPr>
              <a:t>放入微波爐加熱 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        3. </a:t>
            </a:r>
            <a:r>
              <a:rPr lang="zh-TW" altLang="en-US" dirty="0" smtClean="0">
                <a:solidFill>
                  <a:srgbClr val="FF0000"/>
                </a:solidFill>
              </a:rPr>
              <a:t>準備提袋</a:t>
            </a:r>
            <a:r>
              <a:rPr lang="en-US" altLang="zh-TW" dirty="0" smtClean="0">
                <a:solidFill>
                  <a:srgbClr val="FF0000"/>
                </a:solidFill>
              </a:rPr>
              <a:t>, </a:t>
            </a:r>
            <a:r>
              <a:rPr lang="zh-TW" altLang="en-US" dirty="0" smtClean="0">
                <a:solidFill>
                  <a:srgbClr val="FF0000"/>
                </a:solidFill>
              </a:rPr>
              <a:t>並放入餐具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        4. </a:t>
            </a:r>
            <a:r>
              <a:rPr lang="zh-TW" altLang="en-US" dirty="0" smtClean="0">
                <a:solidFill>
                  <a:srgbClr val="FF0000"/>
                </a:solidFill>
              </a:rPr>
              <a:t>把咖哩飯從微波爐拿出來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TW" dirty="0" smtClean="0">
                <a:solidFill>
                  <a:srgbClr val="FF0000"/>
                </a:solidFill>
              </a:rPr>
              <a:t>         5. </a:t>
            </a:r>
            <a:r>
              <a:rPr lang="zh-TW" altLang="en-US" dirty="0" smtClean="0">
                <a:solidFill>
                  <a:srgbClr val="FF0000"/>
                </a:solidFill>
              </a:rPr>
              <a:t>打包所有的東西給客人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612B9-DDD1-4F10-885A-7EB250ADC8CF}" type="datetime1">
              <a:rPr lang="zh-TW" altLang="en-US" smtClean="0"/>
              <a:t>2018/3/16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114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 smtClean="0"/>
              <a:t>迴圈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91540" y="1845733"/>
            <a:ext cx="8771076" cy="44868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>
                <a:solidFill>
                  <a:srgbClr val="0070C0"/>
                </a:solidFill>
              </a:rPr>
              <a:t> </a:t>
            </a:r>
            <a:r>
              <a:rPr lang="zh-TW" altLang="en-US" dirty="0" smtClean="0">
                <a:solidFill>
                  <a:srgbClr val="0070C0"/>
                </a:solidFill>
              </a:rPr>
              <a:t>什麼是迴圈</a:t>
            </a:r>
            <a:r>
              <a:rPr lang="en-US" altLang="zh-TW" dirty="0" smtClean="0">
                <a:solidFill>
                  <a:srgbClr val="0070C0"/>
                </a:solidFill>
              </a:rPr>
              <a:t>?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0070C0"/>
                </a:solidFill>
              </a:rPr>
              <a:t> </a:t>
            </a:r>
            <a:r>
              <a:rPr lang="zh-TW" altLang="en-US" dirty="0" smtClean="0">
                <a:solidFill>
                  <a:schemeClr val="tx1"/>
                </a:solidFill>
              </a:rPr>
              <a:t>如果沒有重複的動作寫成迴圈</a:t>
            </a:r>
            <a:r>
              <a:rPr lang="en-US" altLang="zh-TW" dirty="0" smtClean="0">
                <a:solidFill>
                  <a:schemeClr val="tx1"/>
                </a:solidFill>
              </a:rPr>
              <a:t>, </a:t>
            </a:r>
            <a:r>
              <a:rPr lang="zh-TW" altLang="en-US" dirty="0" smtClean="0">
                <a:solidFill>
                  <a:schemeClr val="tx1"/>
                </a:solidFill>
              </a:rPr>
              <a:t>那會讓程式變的非常的亂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chemeClr val="tx1"/>
                </a:solidFill>
              </a:rPr>
              <a:t> </a:t>
            </a:r>
            <a:r>
              <a:rPr lang="en-US" altLang="zh-TW" dirty="0" smtClean="0">
                <a:solidFill>
                  <a:schemeClr val="tx1"/>
                </a:solidFill>
              </a:rPr>
              <a:t>ex, </a:t>
            </a:r>
            <a:r>
              <a:rPr lang="zh-TW" altLang="en-US" dirty="0" smtClean="0">
                <a:solidFill>
                  <a:schemeClr val="tx1"/>
                </a:solidFill>
              </a:rPr>
              <a:t>有人一次買了</a:t>
            </a:r>
            <a:r>
              <a:rPr lang="en-US" altLang="zh-TW" dirty="0" smtClean="0">
                <a:solidFill>
                  <a:schemeClr val="tx1"/>
                </a:solidFill>
              </a:rPr>
              <a:t>10</a:t>
            </a:r>
            <a:r>
              <a:rPr lang="zh-TW" altLang="en-US" dirty="0" smtClean="0">
                <a:solidFill>
                  <a:schemeClr val="tx1"/>
                </a:solidFill>
              </a:rPr>
              <a:t>碗</a:t>
            </a:r>
            <a:r>
              <a:rPr lang="en-US" altLang="zh-TW" dirty="0" smtClean="0">
                <a:solidFill>
                  <a:schemeClr val="tx1"/>
                </a:solidFill>
              </a:rPr>
              <a:t>Java </a:t>
            </a:r>
            <a:r>
              <a:rPr lang="zh-TW" altLang="en-US" dirty="0" smtClean="0">
                <a:solidFill>
                  <a:schemeClr val="tx1"/>
                </a:solidFill>
              </a:rPr>
              <a:t>咖哩飯</a:t>
            </a:r>
            <a:r>
              <a:rPr lang="en-US" altLang="zh-TW" dirty="0" smtClean="0">
                <a:solidFill>
                  <a:schemeClr val="tx1"/>
                </a:solidFill>
              </a:rPr>
              <a:t>…</a:t>
            </a:r>
          </a:p>
          <a:p>
            <a:pPr marL="0" indent="0">
              <a:buNone/>
            </a:pPr>
            <a:r>
              <a:rPr lang="en-US" altLang="zh-TW" dirty="0" smtClean="0">
                <a:solidFill>
                  <a:srgbClr val="0070C0"/>
                </a:solidFill>
              </a:rPr>
              <a:t>         </a:t>
            </a:r>
            <a:r>
              <a:rPr lang="en-US" altLang="zh-TW" dirty="0" smtClean="0">
                <a:solidFill>
                  <a:srgbClr val="00B050"/>
                </a:solidFill>
              </a:rPr>
              <a:t>1. </a:t>
            </a:r>
            <a:r>
              <a:rPr lang="zh-TW" altLang="en-US" dirty="0" smtClean="0">
                <a:solidFill>
                  <a:srgbClr val="00B050"/>
                </a:solidFill>
              </a:rPr>
              <a:t>結帳並找錢</a:t>
            </a:r>
            <a:endParaRPr lang="en-US" altLang="zh-TW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zh-TW" dirty="0" smtClean="0">
                <a:solidFill>
                  <a:srgbClr val="00B050"/>
                </a:solidFill>
              </a:rPr>
              <a:t>         2. </a:t>
            </a:r>
            <a:r>
              <a:rPr lang="zh-TW" altLang="en-US" dirty="0" smtClean="0">
                <a:solidFill>
                  <a:srgbClr val="00B050"/>
                </a:solidFill>
              </a:rPr>
              <a:t>放入微波爐加熱 </a:t>
            </a:r>
            <a:endParaRPr lang="en-US" altLang="zh-TW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zh-TW" dirty="0" smtClean="0">
                <a:solidFill>
                  <a:srgbClr val="00B050"/>
                </a:solidFill>
              </a:rPr>
              <a:t>         3. </a:t>
            </a:r>
            <a:r>
              <a:rPr lang="zh-TW" altLang="en-US" dirty="0" smtClean="0">
                <a:solidFill>
                  <a:srgbClr val="00B050"/>
                </a:solidFill>
              </a:rPr>
              <a:t>準備提袋</a:t>
            </a:r>
            <a:r>
              <a:rPr lang="en-US" altLang="zh-TW" dirty="0" smtClean="0">
                <a:solidFill>
                  <a:srgbClr val="00B050"/>
                </a:solidFill>
              </a:rPr>
              <a:t>, </a:t>
            </a:r>
            <a:r>
              <a:rPr lang="zh-TW" altLang="en-US" dirty="0" smtClean="0">
                <a:solidFill>
                  <a:srgbClr val="00B050"/>
                </a:solidFill>
              </a:rPr>
              <a:t>並放入餐具</a:t>
            </a:r>
            <a:endParaRPr lang="en-US" altLang="zh-TW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zh-TW" dirty="0" smtClean="0">
                <a:solidFill>
                  <a:srgbClr val="00B050"/>
                </a:solidFill>
              </a:rPr>
              <a:t>         4. </a:t>
            </a:r>
            <a:r>
              <a:rPr lang="zh-TW" altLang="en-US" dirty="0" smtClean="0">
                <a:solidFill>
                  <a:srgbClr val="00B050"/>
                </a:solidFill>
              </a:rPr>
              <a:t>把咖哩飯從微波爐拿出來</a:t>
            </a:r>
            <a:endParaRPr lang="en-US" altLang="zh-TW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zh-TW" dirty="0" smtClean="0">
                <a:solidFill>
                  <a:srgbClr val="00B050"/>
                </a:solidFill>
              </a:rPr>
              <a:t>         5. </a:t>
            </a:r>
            <a:r>
              <a:rPr lang="zh-TW" altLang="en-US" dirty="0" smtClean="0">
                <a:solidFill>
                  <a:srgbClr val="00B050"/>
                </a:solidFill>
              </a:rPr>
              <a:t>打包所有的東西給客人</a:t>
            </a:r>
            <a:endParaRPr lang="en-US" altLang="zh-TW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00B050"/>
                </a:solidFill>
              </a:rPr>
              <a:t> </a:t>
            </a:r>
            <a:r>
              <a:rPr lang="en-US" altLang="zh-TW" dirty="0" smtClean="0">
                <a:solidFill>
                  <a:srgbClr val="00B050"/>
                </a:solidFill>
              </a:rPr>
              <a:t>        …1-5</a:t>
            </a:r>
            <a:r>
              <a:rPr lang="zh-TW" altLang="en-US" dirty="0" smtClean="0">
                <a:solidFill>
                  <a:srgbClr val="00B050"/>
                </a:solidFill>
              </a:rPr>
              <a:t>的動作就要</a:t>
            </a:r>
            <a:r>
              <a:rPr lang="en-US" altLang="zh-TW" dirty="0" smtClean="0">
                <a:solidFill>
                  <a:srgbClr val="00B050"/>
                </a:solidFill>
              </a:rPr>
              <a:t>copy and paste </a:t>
            </a:r>
            <a:r>
              <a:rPr lang="zh-TW" altLang="en-US" dirty="0" smtClean="0">
                <a:solidFill>
                  <a:srgbClr val="00B050"/>
                </a:solidFill>
              </a:rPr>
              <a:t>一樣的程式碼</a:t>
            </a:r>
            <a:r>
              <a:rPr lang="en-US" altLang="zh-TW" dirty="0" smtClean="0">
                <a:solidFill>
                  <a:srgbClr val="00B050"/>
                </a:solidFill>
              </a:rPr>
              <a:t>10</a:t>
            </a:r>
            <a:r>
              <a:rPr lang="zh-TW" altLang="en-US" dirty="0" smtClean="0">
                <a:solidFill>
                  <a:srgbClr val="00B050"/>
                </a:solidFill>
              </a:rPr>
              <a:t>次</a:t>
            </a:r>
            <a:r>
              <a:rPr lang="en-US" altLang="zh-TW" dirty="0" smtClean="0">
                <a:solidFill>
                  <a:srgbClr val="00B050"/>
                </a:solidFill>
              </a:rPr>
              <a:t>…</a:t>
            </a:r>
            <a:endParaRPr lang="zh-TW" altLang="en-US" dirty="0">
              <a:solidFill>
                <a:srgbClr val="00B050"/>
              </a:solidFill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612B9-DDD1-4F10-885A-7EB250ADC8CF}" type="datetime1">
              <a:rPr lang="zh-TW" altLang="en-US" smtClean="0"/>
              <a:t>2018/3/16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669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9EAD8-654D-4856-9593-66708A9D23FD}" type="datetime1">
              <a:rPr lang="zh-TW" altLang="en-US" smtClean="0"/>
              <a:t>2018/3/16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325064" y="133142"/>
            <a:ext cx="8172450" cy="660313"/>
          </a:xfrm>
        </p:spPr>
        <p:txBody>
          <a:bodyPr>
            <a:normAutofit/>
          </a:bodyPr>
          <a:lstStyle/>
          <a:p>
            <a:r>
              <a:rPr lang="zh-TW" altLang="en-US" sz="3600" dirty="0" smtClean="0"/>
              <a:t>沒有迴圈的例子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4294967295"/>
          </p:nvPr>
        </p:nvSpPr>
        <p:spPr>
          <a:xfrm>
            <a:off x="1733550" y="1846263"/>
            <a:ext cx="8172450" cy="4022725"/>
          </a:xfrm>
        </p:spPr>
        <p:txBody>
          <a:bodyPr/>
          <a:lstStyle/>
          <a:p>
            <a:r>
              <a:rPr lang="en-US" altLang="zh-TW" dirty="0" smtClean="0"/>
              <a:t> </a:t>
            </a:r>
            <a:endParaRPr lang="zh-TW" altLang="en-US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0201" y="1269244"/>
            <a:ext cx="2162175" cy="1733550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909" y="3188827"/>
            <a:ext cx="8957744" cy="2641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396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9EAD8-654D-4856-9593-66708A9D23FD}" type="datetime1">
              <a:rPr lang="zh-TW" altLang="en-US" smtClean="0"/>
              <a:t>2018/3/16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320385" y="169784"/>
            <a:ext cx="8172450" cy="621405"/>
          </a:xfrm>
        </p:spPr>
        <p:txBody>
          <a:bodyPr>
            <a:normAutofit/>
          </a:bodyPr>
          <a:lstStyle/>
          <a:p>
            <a:r>
              <a:rPr lang="en-US" altLang="zh-TW" sz="3600" dirty="0" smtClean="0"/>
              <a:t>for loop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4294967295"/>
          </p:nvPr>
        </p:nvSpPr>
        <p:spPr>
          <a:xfrm>
            <a:off x="1733550" y="1846263"/>
            <a:ext cx="8172450" cy="4022725"/>
          </a:xfrm>
        </p:spPr>
        <p:txBody>
          <a:bodyPr/>
          <a:lstStyle/>
          <a:p>
            <a:r>
              <a:rPr lang="en-US" altLang="zh-TW" dirty="0" smtClean="0"/>
              <a:t> </a:t>
            </a:r>
            <a:endParaRPr lang="zh-TW" altLang="en-US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7211259"/>
              </p:ext>
            </p:extLst>
          </p:nvPr>
        </p:nvGraphicFramePr>
        <p:xfrm>
          <a:off x="575638" y="2391638"/>
          <a:ext cx="3830972" cy="1778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0972"/>
              </a:tblGrid>
              <a:tr h="4679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for</a:t>
                      </a:r>
                      <a:r>
                        <a:rPr lang="en-US" altLang="zh-TW" baseline="0" dirty="0" smtClean="0"/>
                        <a:t> loop </a:t>
                      </a:r>
                      <a:r>
                        <a:rPr lang="zh-TW" altLang="en-US" baseline="0" dirty="0" smtClean="0"/>
                        <a:t>使用方式</a:t>
                      </a:r>
                      <a:endParaRPr lang="zh-TW" altLang="en-US" dirty="0"/>
                    </a:p>
                  </a:txBody>
                  <a:tcPr/>
                </a:tc>
              </a:tr>
              <a:tr h="1086676">
                <a:tc>
                  <a:txBody>
                    <a:bodyPr/>
                    <a:lstStyle/>
                    <a:p>
                      <a:pPr algn="l"/>
                      <a:r>
                        <a:rPr lang="en-US" altLang="zh-TW" sz="2000" dirty="0" smtClean="0"/>
                        <a:t>fo</a:t>
                      </a:r>
                      <a:r>
                        <a:rPr lang="en-US" altLang="zh-TW" sz="2000" baseline="0" dirty="0" smtClean="0"/>
                        <a:t>r ( </a:t>
                      </a:r>
                      <a:r>
                        <a:rPr lang="zh-TW" altLang="en-US" sz="2000" baseline="0" dirty="0" smtClean="0"/>
                        <a:t>變數基底</a:t>
                      </a:r>
                      <a:r>
                        <a:rPr lang="en-US" altLang="zh-TW" sz="2000" baseline="0" dirty="0" smtClean="0"/>
                        <a:t> in </a:t>
                      </a:r>
                      <a:r>
                        <a:rPr lang="zh-TW" altLang="en-US" sz="2000" baseline="0" dirty="0" smtClean="0"/>
                        <a:t>變數 </a:t>
                      </a:r>
                      <a:r>
                        <a:rPr lang="en-US" altLang="zh-TW" sz="2000" baseline="0" dirty="0" smtClean="0"/>
                        <a:t>)</a:t>
                      </a:r>
                    </a:p>
                    <a:p>
                      <a:pPr algn="l"/>
                      <a:r>
                        <a:rPr lang="en-US" altLang="zh-TW" sz="2000" baseline="0" dirty="0" smtClean="0"/>
                        <a:t>{</a:t>
                      </a:r>
                    </a:p>
                    <a:p>
                      <a:pPr algn="l"/>
                      <a:r>
                        <a:rPr lang="zh-TW" altLang="en-US" sz="2000" baseline="0" dirty="0" smtClean="0"/>
                        <a:t>      要執行的程式</a:t>
                      </a:r>
                      <a:endParaRPr lang="en-US" altLang="zh-TW" sz="2000" baseline="0" dirty="0" smtClean="0"/>
                    </a:p>
                    <a:p>
                      <a:pPr algn="l"/>
                      <a:r>
                        <a:rPr lang="en-US" altLang="zh-TW" sz="2000" baseline="0" dirty="0" smtClean="0"/>
                        <a:t>}</a:t>
                      </a:r>
                      <a:endParaRPr lang="en-US" altLang="zh-TW" sz="2000" dirty="0" smtClean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2585" y="560388"/>
            <a:ext cx="2000250" cy="128587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2585" y="2614612"/>
            <a:ext cx="2276475" cy="345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969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9EAD8-654D-4856-9593-66708A9D23FD}" type="datetime1">
              <a:rPr lang="zh-TW" altLang="en-US" smtClean="0"/>
              <a:t>2018/3/16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320385" y="169784"/>
            <a:ext cx="8172450" cy="621405"/>
          </a:xfrm>
        </p:spPr>
        <p:txBody>
          <a:bodyPr>
            <a:normAutofit/>
          </a:bodyPr>
          <a:lstStyle/>
          <a:p>
            <a:r>
              <a:rPr lang="en-US" altLang="zh-TW" sz="3600" dirty="0" smtClean="0"/>
              <a:t>while loop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4294967295"/>
          </p:nvPr>
        </p:nvSpPr>
        <p:spPr>
          <a:xfrm>
            <a:off x="1733550" y="1846263"/>
            <a:ext cx="8172450" cy="4022725"/>
          </a:xfrm>
        </p:spPr>
        <p:txBody>
          <a:bodyPr/>
          <a:lstStyle/>
          <a:p>
            <a:r>
              <a:rPr lang="en-US" altLang="zh-TW" dirty="0" smtClean="0"/>
              <a:t> </a:t>
            </a:r>
            <a:endParaRPr lang="zh-TW" altLang="en-US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5501188"/>
              </p:ext>
            </p:extLst>
          </p:nvPr>
        </p:nvGraphicFramePr>
        <p:xfrm>
          <a:off x="575638" y="2391638"/>
          <a:ext cx="3830972" cy="1778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0972"/>
              </a:tblGrid>
              <a:tr h="4679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while</a:t>
                      </a:r>
                      <a:r>
                        <a:rPr lang="en-US" altLang="zh-TW" baseline="0" dirty="0" smtClean="0"/>
                        <a:t> loop </a:t>
                      </a:r>
                      <a:r>
                        <a:rPr lang="zh-TW" altLang="en-US" baseline="0" dirty="0" smtClean="0"/>
                        <a:t>使用方式</a:t>
                      </a:r>
                      <a:endParaRPr lang="zh-TW" altLang="en-US" dirty="0"/>
                    </a:p>
                  </a:txBody>
                  <a:tcPr/>
                </a:tc>
              </a:tr>
              <a:tr h="1086676">
                <a:tc>
                  <a:txBody>
                    <a:bodyPr/>
                    <a:lstStyle/>
                    <a:p>
                      <a:pPr algn="l"/>
                      <a:r>
                        <a:rPr lang="en-US" altLang="zh-TW" sz="2000" baseline="0" dirty="0" smtClean="0"/>
                        <a:t>while ( </a:t>
                      </a:r>
                      <a:r>
                        <a:rPr lang="en-US" altLang="zh-TW" sz="2000" baseline="0" dirty="0" err="1" smtClean="0"/>
                        <a:t>boolean</a:t>
                      </a:r>
                      <a:r>
                        <a:rPr lang="en-US" altLang="zh-TW" sz="2000" baseline="0" dirty="0" smtClean="0"/>
                        <a:t> expression)</a:t>
                      </a:r>
                    </a:p>
                    <a:p>
                      <a:pPr algn="l"/>
                      <a:r>
                        <a:rPr lang="en-US" altLang="zh-TW" sz="2000" baseline="0" dirty="0" smtClean="0"/>
                        <a:t>{</a:t>
                      </a:r>
                    </a:p>
                    <a:p>
                      <a:pPr algn="l"/>
                      <a:r>
                        <a:rPr lang="zh-TW" altLang="en-US" sz="2000" baseline="0" dirty="0" smtClean="0"/>
                        <a:t>      要執行的程式</a:t>
                      </a:r>
                      <a:endParaRPr lang="en-US" altLang="zh-TW" sz="2000" baseline="0" dirty="0" smtClean="0"/>
                    </a:p>
                    <a:p>
                      <a:pPr algn="l"/>
                      <a:r>
                        <a:rPr lang="en-US" altLang="zh-TW" sz="2000" baseline="0" dirty="0" smtClean="0"/>
                        <a:t>}</a:t>
                      </a:r>
                      <a:endParaRPr lang="en-US" altLang="zh-TW" sz="2000" dirty="0" smtClean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9235" y="554038"/>
            <a:ext cx="2133600" cy="1485900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0685" y="2391638"/>
            <a:ext cx="1962150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713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自訂 2">
      <a:majorFont>
        <a:latin typeface="Times New Roman"/>
        <a:ea typeface="微軟正黑體"/>
        <a:cs typeface=""/>
      </a:majorFont>
      <a:minorFont>
        <a:latin typeface="Times New Roman"/>
        <a:ea typeface="微軟正黑體"/>
        <a:cs typeface="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16512</TotalTime>
  <Words>469</Words>
  <Application>Microsoft Office PowerPoint</Application>
  <PresentationFormat>A4 紙張 (210x297 公釐)</PresentationFormat>
  <Paragraphs>121</Paragraphs>
  <Slides>13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8" baseType="lpstr">
      <vt:lpstr>微軟正黑體</vt:lpstr>
      <vt:lpstr>新細明體</vt:lpstr>
      <vt:lpstr>Calibri</vt:lpstr>
      <vt:lpstr>Times New Roman</vt:lpstr>
      <vt:lpstr>回顧</vt:lpstr>
      <vt:lpstr>Chapter 4</vt:lpstr>
      <vt:lpstr>條件分支</vt:lpstr>
      <vt:lpstr>流程控制</vt:lpstr>
      <vt:lpstr>流程控制</vt:lpstr>
      <vt:lpstr>迴圈</vt:lpstr>
      <vt:lpstr>迴圈</vt:lpstr>
      <vt:lpstr>沒有迴圈的例子</vt:lpstr>
      <vt:lpstr>for loop</vt:lpstr>
      <vt:lpstr>while loop</vt:lpstr>
      <vt:lpstr>Break (中斷)</vt:lpstr>
      <vt:lpstr>隨堂練習 1</vt:lpstr>
      <vt:lpstr>隨堂練習 2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沒有投影片標題</dc:title>
  <dc:creator>Ko-Wei Huang</dc:creator>
  <cp:lastModifiedBy>user</cp:lastModifiedBy>
  <cp:revision>1383</cp:revision>
  <cp:lastPrinted>1999-12-27T05:13:43Z</cp:lastPrinted>
  <dcterms:created xsi:type="dcterms:W3CDTF">1995-06-17T23:31:02Z</dcterms:created>
  <dcterms:modified xsi:type="dcterms:W3CDTF">2018-03-16T00:51:10Z</dcterms:modified>
</cp:coreProperties>
</file>