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7"/>
  </p:notesMasterIdLst>
  <p:handoutMasterIdLst>
    <p:handoutMasterId r:id="rId18"/>
  </p:handoutMasterIdLst>
  <p:sldIdLst>
    <p:sldId id="534" r:id="rId2"/>
    <p:sldId id="618" r:id="rId3"/>
    <p:sldId id="624" r:id="rId4"/>
    <p:sldId id="625" r:id="rId5"/>
    <p:sldId id="626" r:id="rId6"/>
    <p:sldId id="627" r:id="rId7"/>
    <p:sldId id="629" r:id="rId8"/>
    <p:sldId id="631" r:id="rId9"/>
    <p:sldId id="630" r:id="rId10"/>
    <p:sldId id="632" r:id="rId11"/>
    <p:sldId id="633" r:id="rId12"/>
    <p:sldId id="634" r:id="rId13"/>
    <p:sldId id="635" r:id="rId14"/>
    <p:sldId id="597" r:id="rId15"/>
    <p:sldId id="519" r:id="rId16"/>
  </p:sldIdLst>
  <p:sldSz cx="9906000" cy="6858000" type="A4"/>
  <p:notesSz cx="6858000" cy="987266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94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9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1038C5B5-FD20-4C87-9643-72F7AD52500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9165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3588" y="747713"/>
            <a:ext cx="5330825" cy="36877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89475"/>
            <a:ext cx="5029200" cy="444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第二階層</a:t>
            </a:r>
          </a:p>
          <a:p>
            <a:pPr lvl="2"/>
            <a:r>
              <a:rPr lang="zh-TW" altLang="en-US" smtClean="0"/>
              <a:t>第三階層</a:t>
            </a:r>
          </a:p>
          <a:p>
            <a:pPr lvl="3"/>
            <a:r>
              <a:rPr lang="zh-TW" altLang="en-US" smtClean="0"/>
              <a:t>第四階層</a:t>
            </a:r>
          </a:p>
          <a:p>
            <a:pPr lvl="4"/>
            <a:r>
              <a:rPr lang="zh-TW" altLang="en-US" smtClean="0"/>
              <a:t>第五階層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7BCD5F8D-6D5E-4505-9ECD-8823F9F04B3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8444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3CCF6-4229-42B3-A532-4DE72890726B}" type="slidenum">
              <a:rPr lang="en-CA" altLang="zh-TW"/>
              <a:pPr/>
              <a:t>1</a:t>
            </a:fld>
            <a:endParaRPr lang="en-CA" altLang="zh-TW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5175" y="747713"/>
            <a:ext cx="5327650" cy="3687762"/>
          </a:xfrm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5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91" y="4455621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AE61-1EF2-44BB-BABB-E7EE140B7C33}" type="datetime1">
              <a:rPr lang="zh-TW" altLang="en-US" smtClean="0"/>
              <a:t>2018/4/20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38416B8-C1D9-44BF-8C83-64ED1D41A2C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7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9BC1-0C94-4015-9B65-0DF3D3C31BDB}" type="datetime1">
              <a:rPr lang="zh-TW" altLang="en-US" smtClean="0"/>
              <a:t>2018/4/20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717F7E3-F026-47E0-8224-E944E65FAACE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14780"/>
            <a:ext cx="2135981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14779"/>
            <a:ext cx="6284119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6832-5708-4AFA-9BE7-2D3384440560}" type="datetime1">
              <a:rPr lang="zh-TW" altLang="en-US" smtClean="0"/>
              <a:t>2018/4/20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7718B88-5190-412D-8BF5-B5BE34D378A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8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8F87-8CF3-4BA8-AFE3-A97619FB0912}" type="datetime1">
              <a:rPr lang="zh-TW" altLang="en-US" smtClean="0"/>
              <a:t>2018/4/20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489155D-4E26-44B6-8914-4593F627E62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4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758952"/>
            <a:ext cx="817245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4453128"/>
            <a:ext cx="817245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3A8B-9C47-4E2D-BE49-4BB7A0C2F2B1}" type="datetime1">
              <a:rPr lang="zh-TW" altLang="en-US" smtClean="0"/>
              <a:t>2018/4/20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E8C3516-1F9F-4592-A857-19C399106FD6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55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1845734"/>
            <a:ext cx="401193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2060" y="1845737"/>
            <a:ext cx="401193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F632-4570-4469-B6C4-8B3585D75257}" type="datetime1">
              <a:rPr lang="zh-TW" altLang="en-US" smtClean="0"/>
              <a:t>2018/4/20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9AC2094-2792-4DA4-85D5-2B7BECF99AD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82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206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32C0-579A-4C9C-B827-D544AC29B9DE}" type="datetime1">
              <a:rPr lang="zh-TW" altLang="en-US" smtClean="0"/>
              <a:t>2018/4/20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16F5AD9-7F3E-40BD-97D5-361CC29BBE1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75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FCA5-077C-4129-BC54-054F3DC5FCFA}" type="datetime1">
              <a:rPr lang="zh-TW" altLang="en-US" smtClean="0"/>
              <a:t>2018/4/20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8587FF4-0FCE-43CE-A658-07BE18F17BA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B3EB-E054-404A-8278-1AEB3F1D9578}" type="datetime1">
              <a:rPr lang="zh-TW" altLang="en-US" smtClean="0"/>
              <a:t>2018/4/20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937A16-B908-4AA8-B4A0-B9B2E68A707F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0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4359"/>
            <a:ext cx="260032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591" y="731520"/>
            <a:ext cx="5426842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5" y="2926080"/>
            <a:ext cx="260032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8229" y="6459787"/>
            <a:ext cx="2127540" cy="365125"/>
          </a:xfrm>
        </p:spPr>
        <p:txBody>
          <a:bodyPr/>
          <a:lstStyle>
            <a:lvl1pPr algn="l">
              <a:defRPr/>
            </a:lvl1pPr>
          </a:lstStyle>
          <a:p>
            <a:fld id="{283DE70B-77FC-406F-A52C-EE26F30B7CCC}" type="datetime1">
              <a:rPr lang="zh-TW" altLang="en-US" smtClean="0"/>
              <a:t>2018/4/20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0487" y="6459787"/>
            <a:ext cx="3776663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E2B530C7-57D2-4888-B25A-4406967C2E0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0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90342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5074920"/>
            <a:ext cx="822198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905988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539" y="5907024"/>
            <a:ext cx="822198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308C-A083-43F5-86BC-44B9AADA8BEC}" type="datetime1">
              <a:rPr lang="zh-TW" altLang="en-US" smtClean="0"/>
              <a:t>2018/4/20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4408D10-0B60-4A59-B502-A32B6927C8A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3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906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906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39" y="1845734"/>
            <a:ext cx="81724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2" y="6459787"/>
            <a:ext cx="200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AB07CCE-C2CB-4E12-AA27-F664C8A767A6}" type="datetime1">
              <a:rPr lang="zh-TW" altLang="en-US" smtClean="0"/>
              <a:t>2018/4/20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026" y="6459787"/>
            <a:ext cx="3918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fld id="{49BEFB1C-F18F-4E83-93CD-352AA7EE61D2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4123" y="6459787"/>
            <a:ext cx="106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69745" y="1737845"/>
            <a:ext cx="80981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71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73443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Basic Data </a:t>
            </a:r>
            <a:r>
              <a:rPr lang="en-US" altLang="zh-TW" smtClean="0">
                <a:solidFill>
                  <a:srgbClr val="FF0000"/>
                </a:solidFill>
              </a:rPr>
              <a:t>Processing (2)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F763-94B9-4F4B-B304-3FB4F2F604C2}" type="datetime1">
              <a:rPr lang="zh-TW" altLang="en-US" smtClean="0"/>
              <a:t>2018/4/20</a:t>
            </a:fld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9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2018/4/20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隨機分佈亂數 </a:t>
            </a:r>
            <a:r>
              <a:rPr lang="en-US" altLang="zh-TW" sz="3600" dirty="0" smtClean="0"/>
              <a:t>(</a:t>
            </a:r>
            <a:r>
              <a:rPr lang="en-US" altLang="zh-TW" sz="3600" dirty="0" err="1" smtClean="0"/>
              <a:t>runif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51" y="985664"/>
            <a:ext cx="2438400" cy="31908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906" y="985664"/>
            <a:ext cx="6652714" cy="200416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654" y="2989829"/>
            <a:ext cx="4739217" cy="324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2018/4/20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利用 </a:t>
            </a:r>
            <a:r>
              <a:rPr lang="en-US" altLang="zh-TW" sz="3600" dirty="0" smtClean="0"/>
              <a:t>apply() </a:t>
            </a:r>
            <a:r>
              <a:rPr lang="zh-TW" altLang="en-US" sz="3600" dirty="0" smtClean="0"/>
              <a:t>取代迴圈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054715"/>
              </p:ext>
            </p:extLst>
          </p:nvPr>
        </p:nvGraphicFramePr>
        <p:xfrm>
          <a:off x="249382" y="892992"/>
          <a:ext cx="3623772" cy="111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886"/>
                <a:gridCol w="1811886"/>
              </a:tblGrid>
              <a:tr h="37088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apply(data, MARGIN, FUN)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MARGIN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1: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列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2: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行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FUN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內建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自訂函數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68" y="3009900"/>
            <a:ext cx="3200400" cy="169545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955" y="2609850"/>
            <a:ext cx="28860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2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2018/4/20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利用 </a:t>
            </a:r>
            <a:r>
              <a:rPr lang="en-US" altLang="zh-TW" sz="3600" dirty="0" err="1" smtClean="0"/>
              <a:t>lapply</a:t>
            </a:r>
            <a:r>
              <a:rPr lang="en-US" altLang="zh-TW" sz="3600" dirty="0" smtClean="0"/>
              <a:t>() </a:t>
            </a:r>
            <a:r>
              <a:rPr lang="zh-TW" altLang="en-US" sz="3600" dirty="0" smtClean="0"/>
              <a:t>取代迴圈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5" y="2755928"/>
            <a:ext cx="3038475" cy="7143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410" y="2059218"/>
            <a:ext cx="30194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2018/4/20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利用 </a:t>
            </a:r>
            <a:r>
              <a:rPr lang="en-US" altLang="zh-TW" sz="3600" dirty="0" err="1"/>
              <a:t>s</a:t>
            </a:r>
            <a:r>
              <a:rPr lang="en-US" altLang="zh-TW" sz="3600" dirty="0" err="1" smtClean="0"/>
              <a:t>apply</a:t>
            </a:r>
            <a:r>
              <a:rPr lang="en-US" altLang="zh-TW" sz="3600" dirty="0" smtClean="0"/>
              <a:t>() </a:t>
            </a:r>
            <a:r>
              <a:rPr lang="zh-TW" altLang="en-US" sz="3600" dirty="0" smtClean="0"/>
              <a:t>取代迴圈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5" y="2736619"/>
            <a:ext cx="2867025" cy="9525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198" y="2364883"/>
            <a:ext cx="28289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2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隨堂練習 </a:t>
            </a:r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1. </a:t>
            </a:r>
            <a:r>
              <a:rPr lang="zh-TW" altLang="en-US" dirty="0" smtClean="0"/>
              <a:t>隨機產生</a:t>
            </a:r>
            <a:r>
              <a:rPr lang="en-US" altLang="zh-TW" dirty="0" smtClean="0"/>
              <a:t>50</a:t>
            </a:r>
            <a:r>
              <a:rPr lang="zh-TW" altLang="en-US" dirty="0" smtClean="0"/>
              <a:t>個人的</a:t>
            </a:r>
            <a:r>
              <a:rPr lang="en-US" altLang="zh-TW" dirty="0" smtClean="0"/>
              <a:t>3</a:t>
            </a:r>
            <a:r>
              <a:rPr lang="zh-TW" altLang="en-US" dirty="0" smtClean="0"/>
              <a:t>分球投進與沒投進的次數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並加總投籃次數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2. </a:t>
            </a:r>
            <a:r>
              <a:rPr lang="zh-TW" altLang="en-US" dirty="0" smtClean="0"/>
              <a:t>使用 </a:t>
            </a:r>
            <a:r>
              <a:rPr lang="en-US" altLang="zh-TW" dirty="0" smtClean="0"/>
              <a:t>apply() / </a:t>
            </a:r>
            <a:r>
              <a:rPr lang="en-US" altLang="zh-TW" dirty="0" err="1" smtClean="0"/>
              <a:t>mapply</a:t>
            </a:r>
            <a:r>
              <a:rPr lang="en-US" altLang="zh-TW" dirty="0" smtClean="0"/>
              <a:t>() </a:t>
            </a:r>
            <a:r>
              <a:rPr lang="zh-TW" altLang="en-US" dirty="0" smtClean="0"/>
              <a:t>來計算命中率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2018/4/20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18" y="2465417"/>
            <a:ext cx="1066800" cy="12954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060" y="2465417"/>
            <a:ext cx="1390650" cy="130492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818" y="4811819"/>
            <a:ext cx="12858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3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5F2B-F245-4A38-A1A6-93550486DFB8}" type="datetime1">
              <a:rPr lang="zh-TW" altLang="en-US" smtClean="0"/>
              <a:t>2018/4/20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891542" y="1395887"/>
            <a:ext cx="8172450" cy="4022725"/>
          </a:xfrm>
        </p:spPr>
        <p:txBody>
          <a:bodyPr>
            <a:normAutofit/>
          </a:bodyPr>
          <a:lstStyle/>
          <a:p>
            <a:pPr algn="ctr"/>
            <a:endParaRPr lang="en-US" altLang="zh-TW" sz="8000" dirty="0" smtClean="0"/>
          </a:p>
          <a:p>
            <a:pPr algn="ctr"/>
            <a:r>
              <a:rPr lang="en-US" altLang="zh-TW" sz="6000" dirty="0" smtClean="0"/>
              <a:t>Any Questions !?</a:t>
            </a:r>
          </a:p>
          <a:p>
            <a:pPr algn="ctr"/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297978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2018/4/20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長寬表格轉換 </a:t>
            </a:r>
            <a:r>
              <a:rPr lang="en-US" altLang="zh-TW" sz="3600" dirty="0" smtClean="0"/>
              <a:t>(</a:t>
            </a:r>
            <a:r>
              <a:rPr lang="en-US" altLang="zh-TW" sz="3600" dirty="0" err="1" smtClean="0"/>
              <a:t>tydyverse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196" y="39472"/>
            <a:ext cx="2975783" cy="119189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49" y="984451"/>
            <a:ext cx="4886325" cy="229552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025" y="4291417"/>
            <a:ext cx="4752975" cy="11334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149" y="4141788"/>
            <a:ext cx="27908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9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2018/4/20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結構化查詢 </a:t>
            </a:r>
            <a:r>
              <a:rPr lang="en-US" altLang="zh-TW" sz="3600" dirty="0"/>
              <a:t>(</a:t>
            </a:r>
            <a:r>
              <a:rPr lang="en-US" altLang="zh-TW" sz="3600" dirty="0" err="1"/>
              <a:t>tydyverse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315735"/>
              </p:ext>
            </p:extLst>
          </p:nvPr>
        </p:nvGraphicFramePr>
        <p:xfrm>
          <a:off x="5818909" y="86657"/>
          <a:ext cx="3623772" cy="2596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886"/>
                <a:gridCol w="1811886"/>
              </a:tblGrid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Meaning</a:t>
                      </a:r>
                      <a:endParaRPr lang="zh-TW" altLang="en-US" dirty="0"/>
                    </a:p>
                  </a:txBody>
                  <a:tcPr/>
                </a:tc>
              </a:tr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filter()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00B050"/>
                          </a:solidFill>
                        </a:rPr>
                        <a:t>篩選</a:t>
                      </a:r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rgbClr val="00B050"/>
                          </a:solidFill>
                        </a:rPr>
                        <a:t>過濾</a:t>
                      </a:r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select()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選擇</a:t>
                      </a:r>
                      <a:endParaRPr lang="zh-TW" altLang="en-US" dirty="0"/>
                    </a:p>
                  </a:txBody>
                  <a:tcPr/>
                </a:tc>
              </a:tr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mutate()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新增</a:t>
                      </a:r>
                      <a:endParaRPr lang="zh-TW" altLang="en-US" dirty="0"/>
                    </a:p>
                  </a:txBody>
                  <a:tcPr/>
                </a:tc>
              </a:tr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arrange()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排序</a:t>
                      </a:r>
                      <a:endParaRPr lang="zh-TW" altLang="en-US" dirty="0"/>
                    </a:p>
                  </a:txBody>
                  <a:tcPr/>
                </a:tc>
              </a:tr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summarise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聚合函數</a:t>
                      </a:r>
                      <a:endParaRPr lang="zh-TW" altLang="en-US" dirty="0"/>
                    </a:p>
                  </a:txBody>
                  <a:tcPr/>
                </a:tc>
              </a:tr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group_by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分組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86" y="1846263"/>
            <a:ext cx="5019675" cy="332422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868" y="3542491"/>
            <a:ext cx="4352925" cy="1466850"/>
          </a:xfrm>
          <a:prstGeom prst="rect">
            <a:avLst/>
          </a:prstGeom>
        </p:spPr>
      </p:pic>
      <p:sp>
        <p:nvSpPr>
          <p:cNvPr id="14" name="圓角矩形 13"/>
          <p:cNvSpPr/>
          <p:nvPr/>
        </p:nvSpPr>
        <p:spPr>
          <a:xfrm>
            <a:off x="545430" y="4416120"/>
            <a:ext cx="3087232" cy="75436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12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2018/4/20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結構化查詢 </a:t>
            </a:r>
            <a:r>
              <a:rPr lang="en-US" altLang="zh-TW" sz="3600" dirty="0"/>
              <a:t>(</a:t>
            </a:r>
            <a:r>
              <a:rPr lang="en-US" altLang="zh-TW" sz="3600" dirty="0" err="1"/>
              <a:t>tydyverse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475524"/>
              </p:ext>
            </p:extLst>
          </p:nvPr>
        </p:nvGraphicFramePr>
        <p:xfrm>
          <a:off x="5818909" y="86657"/>
          <a:ext cx="3623772" cy="2596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886"/>
                <a:gridCol w="1811886"/>
              </a:tblGrid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Meaning</a:t>
                      </a:r>
                      <a:endParaRPr lang="zh-TW" altLang="en-US" dirty="0"/>
                    </a:p>
                  </a:txBody>
                  <a:tcPr/>
                </a:tc>
              </a:tr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filter()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篩選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過濾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select()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00B050"/>
                          </a:solidFill>
                        </a:rPr>
                        <a:t>選擇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mutate()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新增</a:t>
                      </a:r>
                      <a:endParaRPr lang="zh-TW" altLang="en-US" dirty="0"/>
                    </a:p>
                  </a:txBody>
                  <a:tcPr/>
                </a:tc>
              </a:tr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arrange()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排序</a:t>
                      </a:r>
                      <a:endParaRPr lang="zh-TW" altLang="en-US" dirty="0"/>
                    </a:p>
                  </a:txBody>
                  <a:tcPr/>
                </a:tc>
              </a:tr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summarise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聚合函數</a:t>
                      </a:r>
                      <a:endParaRPr lang="zh-TW" altLang="en-US" dirty="0"/>
                    </a:p>
                  </a:txBody>
                  <a:tcPr/>
                </a:tc>
              </a:tr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group_by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分組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37" y="1846263"/>
            <a:ext cx="4972050" cy="3324225"/>
          </a:xfrm>
          <a:prstGeom prst="rect">
            <a:avLst/>
          </a:prstGeom>
        </p:spPr>
      </p:pic>
      <p:sp>
        <p:nvSpPr>
          <p:cNvPr id="15" name="圓角矩形 14"/>
          <p:cNvSpPr/>
          <p:nvPr/>
        </p:nvSpPr>
        <p:spPr>
          <a:xfrm>
            <a:off x="453388" y="4503215"/>
            <a:ext cx="2580757" cy="66727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982" y="3737919"/>
            <a:ext cx="30956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2018/4/20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結構化查詢 </a:t>
            </a:r>
            <a:r>
              <a:rPr lang="en-US" altLang="zh-TW" sz="3600" dirty="0"/>
              <a:t>(</a:t>
            </a:r>
            <a:r>
              <a:rPr lang="en-US" altLang="zh-TW" sz="3600" dirty="0" err="1"/>
              <a:t>tydyverse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607961"/>
              </p:ext>
            </p:extLst>
          </p:nvPr>
        </p:nvGraphicFramePr>
        <p:xfrm>
          <a:off x="5818909" y="86657"/>
          <a:ext cx="3623772" cy="2596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886"/>
                <a:gridCol w="1811886"/>
              </a:tblGrid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Meaning</a:t>
                      </a:r>
                      <a:endParaRPr lang="zh-TW" altLang="en-US" dirty="0"/>
                    </a:p>
                  </a:txBody>
                  <a:tcPr/>
                </a:tc>
              </a:tr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filter()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篩選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過濾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select()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選擇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mutate()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00B050"/>
                          </a:solidFill>
                        </a:rPr>
                        <a:t>新增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arrange()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排序</a:t>
                      </a:r>
                      <a:endParaRPr lang="zh-TW" altLang="en-US" dirty="0"/>
                    </a:p>
                  </a:txBody>
                  <a:tcPr/>
                </a:tc>
              </a:tr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summarise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聚合函數</a:t>
                      </a:r>
                      <a:endParaRPr lang="zh-TW" altLang="en-US" dirty="0"/>
                    </a:p>
                  </a:txBody>
                  <a:tcPr/>
                </a:tc>
              </a:tr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group_by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分組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2" y="2036116"/>
            <a:ext cx="5676900" cy="2171700"/>
          </a:xfrm>
          <a:prstGeom prst="rect">
            <a:avLst/>
          </a:prstGeom>
        </p:spPr>
      </p:pic>
      <p:sp>
        <p:nvSpPr>
          <p:cNvPr id="11" name="圓角矩形 10"/>
          <p:cNvSpPr/>
          <p:nvPr/>
        </p:nvSpPr>
        <p:spPr>
          <a:xfrm>
            <a:off x="320385" y="3711487"/>
            <a:ext cx="2755324" cy="4963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569" y="3891689"/>
            <a:ext cx="34575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1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2018/4/20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結構化查詢 </a:t>
            </a:r>
            <a:r>
              <a:rPr lang="en-US" altLang="zh-TW" sz="3600" dirty="0"/>
              <a:t>(</a:t>
            </a:r>
            <a:r>
              <a:rPr lang="en-US" altLang="zh-TW" sz="3600" dirty="0" err="1"/>
              <a:t>tydyverse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115054"/>
              </p:ext>
            </p:extLst>
          </p:nvPr>
        </p:nvGraphicFramePr>
        <p:xfrm>
          <a:off x="5818909" y="86657"/>
          <a:ext cx="3623772" cy="2596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886"/>
                <a:gridCol w="1811886"/>
              </a:tblGrid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Meaning</a:t>
                      </a:r>
                      <a:endParaRPr lang="zh-TW" altLang="en-US" dirty="0"/>
                    </a:p>
                  </a:txBody>
                  <a:tcPr/>
                </a:tc>
              </a:tr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filter()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篩選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過濾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select()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選擇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mutate()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新增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arrange</a:t>
                      </a:r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()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00B050"/>
                          </a:solidFill>
                        </a:rPr>
                        <a:t>排序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summarise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聚合函數</a:t>
                      </a:r>
                      <a:endParaRPr lang="zh-TW" altLang="en-US" dirty="0"/>
                    </a:p>
                  </a:txBody>
                  <a:tcPr/>
                </a:tc>
              </a:tr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group_by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分組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1814"/>
            <a:ext cx="5629275" cy="2809875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>
          <a:xfrm>
            <a:off x="262196" y="3299325"/>
            <a:ext cx="2705448" cy="5923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532" y="3442326"/>
            <a:ext cx="34385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3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2018/4/20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結構化查詢 </a:t>
            </a:r>
            <a:r>
              <a:rPr lang="en-US" altLang="zh-TW" sz="3600" dirty="0"/>
              <a:t>(</a:t>
            </a:r>
            <a:r>
              <a:rPr lang="en-US" altLang="zh-TW" sz="3600" dirty="0" err="1"/>
              <a:t>tydyverse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405322"/>
              </p:ext>
            </p:extLst>
          </p:nvPr>
        </p:nvGraphicFramePr>
        <p:xfrm>
          <a:off x="5818909" y="86657"/>
          <a:ext cx="3623772" cy="2596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886"/>
                <a:gridCol w="1811886"/>
              </a:tblGrid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Meaning</a:t>
                      </a:r>
                      <a:endParaRPr lang="zh-TW" altLang="en-US" dirty="0"/>
                    </a:p>
                  </a:txBody>
                  <a:tcPr/>
                </a:tc>
              </a:tr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filter()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篩選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過濾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select()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選擇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mutate()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新增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arrange()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排序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rgbClr val="00B050"/>
                          </a:solidFill>
                        </a:rPr>
                        <a:t>summarise</a:t>
                      </a:r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()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00B050"/>
                          </a:solidFill>
                        </a:rPr>
                        <a:t>聚合函數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group_by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分組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12" y="1704541"/>
            <a:ext cx="5600700" cy="286702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195" y="3852428"/>
            <a:ext cx="27432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2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2018/4/20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結構化查詢 </a:t>
            </a:r>
            <a:r>
              <a:rPr lang="en-US" altLang="zh-TW" sz="3600" dirty="0"/>
              <a:t>(</a:t>
            </a:r>
            <a:r>
              <a:rPr lang="en-US" altLang="zh-TW" sz="3600" dirty="0" err="1"/>
              <a:t>tydyverse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818909" y="86657"/>
          <a:ext cx="3623772" cy="2596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886"/>
                <a:gridCol w="1811886"/>
              </a:tblGrid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Meaning</a:t>
                      </a:r>
                      <a:endParaRPr lang="zh-TW" altLang="en-US" dirty="0"/>
                    </a:p>
                  </a:txBody>
                  <a:tcPr/>
                </a:tc>
              </a:tr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filter()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篩選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過濾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select()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選擇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mutate()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新增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arrange()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排序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summarise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聚合函數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rgbClr val="00B050"/>
                          </a:solidFill>
                        </a:rPr>
                        <a:t>group_by</a:t>
                      </a:r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()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00B050"/>
                          </a:solidFill>
                        </a:rPr>
                        <a:t>分組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21" y="1543655"/>
            <a:ext cx="4638675" cy="33051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634" y="3918729"/>
            <a:ext cx="1714500" cy="714375"/>
          </a:xfrm>
          <a:prstGeom prst="rect">
            <a:avLst/>
          </a:prstGeom>
        </p:spPr>
      </p:pic>
      <p:sp>
        <p:nvSpPr>
          <p:cNvPr id="11" name="圓角矩形 10"/>
          <p:cNvSpPr/>
          <p:nvPr/>
        </p:nvSpPr>
        <p:spPr>
          <a:xfrm>
            <a:off x="543178" y="3857625"/>
            <a:ext cx="2705448" cy="5923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44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2018/4/20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結構化查詢 </a:t>
            </a:r>
            <a:r>
              <a:rPr lang="en-US" altLang="zh-TW" sz="3600" dirty="0" smtClean="0"/>
              <a:t>(%&gt;%)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997060"/>
              </p:ext>
            </p:extLst>
          </p:nvPr>
        </p:nvGraphicFramePr>
        <p:xfrm>
          <a:off x="5818909" y="86657"/>
          <a:ext cx="3623772" cy="2596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886"/>
                <a:gridCol w="1811886"/>
              </a:tblGrid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Meaning</a:t>
                      </a:r>
                      <a:endParaRPr lang="zh-TW" altLang="en-US" dirty="0"/>
                    </a:p>
                  </a:txBody>
                  <a:tcPr/>
                </a:tc>
              </a:tr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filter()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篩選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過濾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select()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選擇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mutate()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新增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arrange()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排序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summarise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聚合函數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rgbClr val="00B050"/>
                          </a:solidFill>
                        </a:rPr>
                        <a:t>group_by</a:t>
                      </a:r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()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00B050"/>
                          </a:solidFill>
                        </a:rPr>
                        <a:t>分組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5" y="1381988"/>
            <a:ext cx="4552950" cy="340042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195" y="3948892"/>
            <a:ext cx="2743200" cy="1104900"/>
          </a:xfrm>
          <a:prstGeom prst="rect">
            <a:avLst/>
          </a:prstGeom>
        </p:spPr>
      </p:pic>
      <p:sp>
        <p:nvSpPr>
          <p:cNvPr id="14" name="圓角矩形 13"/>
          <p:cNvSpPr/>
          <p:nvPr/>
        </p:nvSpPr>
        <p:spPr>
          <a:xfrm>
            <a:off x="659556" y="4082069"/>
            <a:ext cx="2705448" cy="5923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00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2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28827</TotalTime>
  <Words>353</Words>
  <Application>Microsoft Office PowerPoint</Application>
  <PresentationFormat>A4 紙張 (210x297 公釐)</PresentationFormat>
  <Paragraphs>169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微軟正黑體</vt:lpstr>
      <vt:lpstr>新細明體</vt:lpstr>
      <vt:lpstr>Calibri</vt:lpstr>
      <vt:lpstr>Times New Roman</vt:lpstr>
      <vt:lpstr>回顧</vt:lpstr>
      <vt:lpstr>Chapter 10</vt:lpstr>
      <vt:lpstr>長寬表格轉換 (tydyverse)</vt:lpstr>
      <vt:lpstr>結構化查詢 (tydyverse)</vt:lpstr>
      <vt:lpstr>結構化查詢 (tydyverse)</vt:lpstr>
      <vt:lpstr>結構化查詢 (tydyverse)</vt:lpstr>
      <vt:lpstr>結構化查詢 (tydyverse)</vt:lpstr>
      <vt:lpstr>結構化查詢 (tydyverse)</vt:lpstr>
      <vt:lpstr>結構化查詢 (tydyverse)</vt:lpstr>
      <vt:lpstr>結構化查詢 (%&gt;%)</vt:lpstr>
      <vt:lpstr>隨機分佈亂數 (runif)</vt:lpstr>
      <vt:lpstr>利用 apply() 取代迴圈</vt:lpstr>
      <vt:lpstr>利用 lapply() 取代迴圈</vt:lpstr>
      <vt:lpstr>利用 sapply() 取代迴圈</vt:lpstr>
      <vt:lpstr>隨堂練習 1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沒有投影片標題</dc:title>
  <dc:creator>Ko-Wei Huang</dc:creator>
  <cp:lastModifiedBy>user</cp:lastModifiedBy>
  <cp:revision>1727</cp:revision>
  <cp:lastPrinted>1999-12-27T05:13:43Z</cp:lastPrinted>
  <dcterms:created xsi:type="dcterms:W3CDTF">1995-06-17T23:31:02Z</dcterms:created>
  <dcterms:modified xsi:type="dcterms:W3CDTF">2018-04-20T00:45:41Z</dcterms:modified>
</cp:coreProperties>
</file>