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6"/>
  </p:notesMasterIdLst>
  <p:handoutMasterIdLst>
    <p:handoutMasterId r:id="rId27"/>
  </p:handoutMasterIdLst>
  <p:sldIdLst>
    <p:sldId id="534" r:id="rId2"/>
    <p:sldId id="642" r:id="rId3"/>
    <p:sldId id="644" r:id="rId4"/>
    <p:sldId id="645" r:id="rId5"/>
    <p:sldId id="643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597" r:id="rId17"/>
    <p:sldId id="656" r:id="rId18"/>
    <p:sldId id="657" r:id="rId19"/>
    <p:sldId id="658" r:id="rId20"/>
    <p:sldId id="659" r:id="rId21"/>
    <p:sldId id="660" r:id="rId22"/>
    <p:sldId id="661" r:id="rId23"/>
    <p:sldId id="662" r:id="rId24"/>
    <p:sldId id="519" r:id="rId25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1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620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Data Preprocessing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遺漏值處理</a:t>
            </a:r>
            <a:endParaRPr kumimoji="0" lang="en-US" altLang="zh-TW" dirty="0" smtClean="0"/>
          </a:p>
          <a:p>
            <a:pPr fontAlgn="auto"/>
            <a:r>
              <a:rPr kumimoji="0" lang="en-US" altLang="zh-TW" dirty="0" smtClean="0"/>
              <a:t>2-1. </a:t>
            </a:r>
            <a:r>
              <a:rPr kumimoji="0" lang="zh-TW" altLang="en-US" dirty="0" smtClean="0"/>
              <a:t>刪除法</a:t>
            </a:r>
            <a:r>
              <a:rPr kumimoji="0" lang="en-US" altLang="zh-TW" dirty="0" smtClean="0"/>
              <a:t>: remove</a:t>
            </a:r>
            <a:r>
              <a:rPr kumimoji="0" lang="zh-TW" altLang="en-US" dirty="0" smtClean="0"/>
              <a:t>去有缺值的部份</a:t>
            </a:r>
            <a:endParaRPr kumimoji="0"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5" y="2372036"/>
            <a:ext cx="3124200" cy="2219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1" y="5108431"/>
            <a:ext cx="9639300" cy="7143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458" y="1749381"/>
            <a:ext cx="26860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0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遺漏值處理</a:t>
            </a:r>
            <a:endParaRPr kumimoji="0" lang="en-US" altLang="zh-TW" dirty="0" smtClean="0"/>
          </a:p>
          <a:p>
            <a:pPr fontAlgn="auto"/>
            <a:r>
              <a:rPr kumimoji="0" lang="en-US" altLang="zh-TW" dirty="0" smtClean="0"/>
              <a:t>2-2. </a:t>
            </a:r>
            <a:r>
              <a:rPr kumimoji="0" lang="zh-TW" altLang="en-US" dirty="0" smtClean="0"/>
              <a:t>插補法</a:t>
            </a:r>
            <a:r>
              <a:rPr kumimoji="0" lang="en-US" altLang="zh-TW" dirty="0" smtClean="0"/>
              <a:t>: </a:t>
            </a:r>
            <a:r>
              <a:rPr kumimoji="0" lang="zh-TW" altLang="en-US" dirty="0" smtClean="0"/>
              <a:t>利用統計方法填補缺失值 </a:t>
            </a:r>
            <a:r>
              <a:rPr kumimoji="0" lang="en-US" altLang="zh-TW" dirty="0" smtClean="0"/>
              <a:t>(ex. </a:t>
            </a:r>
            <a:r>
              <a:rPr kumimoji="0" lang="zh-TW" altLang="en-US" dirty="0" smtClean="0"/>
              <a:t>平均值</a:t>
            </a:r>
            <a:r>
              <a:rPr kumimoji="0" lang="en-US" altLang="zh-TW" dirty="0" smtClean="0"/>
              <a:t>)</a:t>
            </a:r>
            <a:r>
              <a:rPr kumimoji="0" lang="zh-TW" altLang="en-US" dirty="0" smtClean="0"/>
              <a:t> </a:t>
            </a:r>
            <a:endParaRPr kumimoji="0" lang="en-US" altLang="zh-TW" dirty="0" smtClean="0"/>
          </a:p>
          <a:p>
            <a:pPr fontAlgn="auto"/>
            <a:r>
              <a:rPr kumimoji="0" lang="en-US" altLang="zh-TW" dirty="0" smtClean="0">
                <a:solidFill>
                  <a:srgbClr val="0070C0"/>
                </a:solidFill>
              </a:rPr>
              <a:t>Step 1. </a:t>
            </a:r>
            <a:r>
              <a:rPr kumimoji="0" lang="zh-TW" altLang="en-US" dirty="0" smtClean="0">
                <a:solidFill>
                  <a:srgbClr val="0070C0"/>
                </a:solidFill>
              </a:rPr>
              <a:t>算出所有非</a:t>
            </a:r>
            <a:r>
              <a:rPr kumimoji="0" lang="en-US" altLang="zh-TW" dirty="0" smtClean="0">
                <a:solidFill>
                  <a:srgbClr val="0070C0"/>
                </a:solidFill>
              </a:rPr>
              <a:t>NA</a:t>
            </a:r>
            <a:r>
              <a:rPr kumimoji="0" lang="zh-TW" altLang="en-US" dirty="0">
                <a:solidFill>
                  <a:srgbClr val="0070C0"/>
                </a:solidFill>
              </a:rPr>
              <a:t>的</a:t>
            </a:r>
            <a:r>
              <a:rPr kumimoji="0" lang="en-US" altLang="zh-TW" dirty="0" err="1" smtClean="0">
                <a:solidFill>
                  <a:srgbClr val="0070C0"/>
                </a:solidFill>
              </a:rPr>
              <a:t>bmi</a:t>
            </a:r>
            <a:r>
              <a:rPr kumimoji="0" lang="zh-TW" altLang="en-US" dirty="0" smtClean="0">
                <a:solidFill>
                  <a:srgbClr val="0070C0"/>
                </a:solidFill>
              </a:rPr>
              <a:t>平均值 </a:t>
            </a:r>
            <a:endParaRPr kumimoji="0" lang="en-US" altLang="zh-TW" dirty="0">
              <a:solidFill>
                <a:srgbClr val="0070C0"/>
              </a:solidFill>
            </a:endParaRPr>
          </a:p>
          <a:p>
            <a:pPr fontAlgn="auto"/>
            <a:r>
              <a:rPr kumimoji="0" lang="en-US" altLang="zh-TW" dirty="0" smtClean="0">
                <a:solidFill>
                  <a:srgbClr val="0070C0"/>
                </a:solidFill>
              </a:rPr>
              <a:t>Step 2. </a:t>
            </a:r>
            <a:r>
              <a:rPr kumimoji="0" lang="zh-TW" altLang="en-US" dirty="0" smtClean="0">
                <a:solidFill>
                  <a:srgbClr val="0070C0"/>
                </a:solidFill>
              </a:rPr>
              <a:t>寫入</a:t>
            </a:r>
            <a:r>
              <a:rPr kumimoji="0" lang="en-US" altLang="zh-TW" dirty="0" smtClean="0">
                <a:solidFill>
                  <a:srgbClr val="0070C0"/>
                </a:solidFill>
              </a:rPr>
              <a:t>BMI</a:t>
            </a:r>
            <a:r>
              <a:rPr kumimoji="0" lang="zh-TW" altLang="en-US" dirty="0" smtClean="0">
                <a:solidFill>
                  <a:srgbClr val="0070C0"/>
                </a:solidFill>
              </a:rPr>
              <a:t>有缺少的欄位</a:t>
            </a:r>
            <a:r>
              <a:rPr kumimoji="0" lang="en-US" altLang="zh-TW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95" y="3000199"/>
            <a:ext cx="3048000" cy="24003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996" y="3000199"/>
            <a:ext cx="2409825" cy="16478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498" y="5009974"/>
            <a:ext cx="2524125" cy="7810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332" y="3052827"/>
            <a:ext cx="2905125" cy="16668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5515" y="4262814"/>
            <a:ext cx="2437315" cy="385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1037" y="4938917"/>
            <a:ext cx="2616236" cy="244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84717" y="3579663"/>
            <a:ext cx="695748" cy="2026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55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雜訊資料處理</a:t>
            </a:r>
            <a:endParaRPr kumimoji="0" lang="en-US" altLang="zh-TW" dirty="0" smtClean="0"/>
          </a:p>
          <a:p>
            <a:pPr fontAlgn="auto"/>
            <a:r>
              <a:rPr kumimoji="0" lang="en-US" altLang="zh-TW" dirty="0" smtClean="0"/>
              <a:t>1. </a:t>
            </a:r>
            <a:r>
              <a:rPr kumimoji="0" lang="zh-TW" altLang="en-US" dirty="0" smtClean="0"/>
              <a:t>找出資料中的例外點</a:t>
            </a:r>
            <a:endParaRPr kumimoji="0" lang="en-US" altLang="zh-TW" dirty="0" smtClean="0"/>
          </a:p>
          <a:p>
            <a:pPr marL="0" indent="0" fontAlgn="auto">
              <a:buNone/>
            </a:pPr>
            <a:endParaRPr kumimoji="0"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858" y="1961803"/>
            <a:ext cx="4820163" cy="318091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6" y="2669140"/>
            <a:ext cx="4143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雜訊資料處理</a:t>
            </a:r>
            <a:endParaRPr kumimoji="0" lang="en-US" altLang="zh-TW" dirty="0" smtClean="0"/>
          </a:p>
          <a:p>
            <a:pPr fontAlgn="auto"/>
            <a:r>
              <a:rPr kumimoji="0" lang="en-US" altLang="zh-TW" dirty="0" smtClean="0"/>
              <a:t>2-1. </a:t>
            </a:r>
            <a:r>
              <a:rPr kumimoji="0" lang="zh-TW" altLang="en-US" dirty="0" smtClean="0"/>
              <a:t>刪除</a:t>
            </a:r>
            <a:r>
              <a:rPr kumimoji="0" lang="zh-TW" altLang="en-US" dirty="0"/>
              <a:t>法</a:t>
            </a:r>
            <a:r>
              <a:rPr kumimoji="0" lang="en-US" altLang="zh-TW" dirty="0"/>
              <a:t>: </a:t>
            </a:r>
            <a:r>
              <a:rPr kumimoji="0" lang="en-US" altLang="zh-TW" dirty="0" smtClean="0"/>
              <a:t>remove</a:t>
            </a:r>
            <a:r>
              <a:rPr kumimoji="0" lang="zh-TW" altLang="en-US" dirty="0"/>
              <a:t> </a:t>
            </a:r>
            <a:r>
              <a:rPr kumimoji="0" lang="zh-TW" altLang="en-US" dirty="0" smtClean="0"/>
              <a:t>例外點</a:t>
            </a:r>
            <a:endParaRPr kumimoji="0" lang="en-US" altLang="zh-TW" dirty="0" smtClean="0"/>
          </a:p>
          <a:p>
            <a:pPr marL="0" indent="0" fontAlgn="auto">
              <a:buNone/>
            </a:pPr>
            <a:endParaRPr kumimoji="0"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3" y="2055495"/>
            <a:ext cx="4219575" cy="32956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08" y="2261838"/>
            <a:ext cx="5219577" cy="34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969" y="17707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雜訊資料處理</a:t>
            </a:r>
            <a:endParaRPr kumimoji="0" lang="en-US" altLang="zh-TW" dirty="0" smtClean="0"/>
          </a:p>
          <a:p>
            <a:pPr fontAlgn="auto"/>
            <a:r>
              <a:rPr kumimoji="0" lang="en-US" altLang="zh-TW" dirty="0" smtClean="0"/>
              <a:t>2-2. </a:t>
            </a:r>
            <a:r>
              <a:rPr kumimoji="0" lang="zh-TW" altLang="en-US" dirty="0" smtClean="0"/>
              <a:t>等寬箱平均值光滑方法</a:t>
            </a:r>
            <a:endParaRPr kumimoji="0" lang="en-US" altLang="zh-TW" dirty="0" smtClean="0"/>
          </a:p>
          <a:p>
            <a:pPr marL="0" indent="0" fontAlgn="auto">
              <a:buNone/>
            </a:pPr>
            <a:endParaRPr kumimoji="0" lang="en-US" altLang="zh-TW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36" y="1803861"/>
            <a:ext cx="3865674" cy="432815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37" y="260783"/>
            <a:ext cx="4494237" cy="230761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941" y="2858633"/>
            <a:ext cx="3869445" cy="32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2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969" y="17707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如何</a:t>
            </a:r>
            <a:r>
              <a:rPr lang="zh-TW" altLang="en-US" sz="3600" smtClean="0"/>
              <a:t>產生</a:t>
            </a:r>
            <a:r>
              <a:rPr lang="zh-TW" altLang="en-US" sz="3600" smtClean="0"/>
              <a:t>缺失資料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TW" altLang="en-US" dirty="0" smtClean="0"/>
              <a:t>使用</a:t>
            </a:r>
            <a:r>
              <a:rPr lang="en-US" altLang="zh-TW" dirty="0" err="1"/>
              <a:t>prodNA</a:t>
            </a:r>
            <a:r>
              <a:rPr lang="zh-TW" altLang="en-US" dirty="0"/>
              <a:t>函數產生 </a:t>
            </a:r>
            <a:r>
              <a:rPr lang="en-US" altLang="zh-TW" dirty="0"/>
              <a:t>15% IRIS data </a:t>
            </a:r>
            <a:r>
              <a:rPr lang="zh-TW" altLang="en-US" dirty="0"/>
              <a:t>的 </a:t>
            </a:r>
            <a:r>
              <a:rPr lang="en-US" altLang="zh-TW" dirty="0"/>
              <a:t>miss </a:t>
            </a:r>
            <a:r>
              <a:rPr lang="en-US" altLang="zh-TW" dirty="0" smtClean="0"/>
              <a:t>value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088" y="177074"/>
            <a:ext cx="2759002" cy="202761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9" y="1796847"/>
            <a:ext cx="3857625" cy="12858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69" y="3685568"/>
            <a:ext cx="5286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1.</a:t>
            </a:r>
            <a:r>
              <a:rPr lang="zh-TW" altLang="en-US" dirty="0" smtClean="0"/>
              <a:t>利用平均方法來填補所有數值的 </a:t>
            </a:r>
            <a:r>
              <a:rPr lang="en-US" altLang="zh-TW" dirty="0" smtClean="0"/>
              <a:t>missing </a:t>
            </a:r>
            <a:r>
              <a:rPr lang="en-US" altLang="zh-TW" dirty="0" smtClean="0"/>
              <a:t>value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2.</a:t>
            </a:r>
            <a:r>
              <a:rPr lang="zh-TW" altLang="en-US" dirty="0"/>
              <a:t>利用最近鄰居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(KNN)</a:t>
            </a:r>
            <a:r>
              <a:rPr lang="zh-TW" altLang="en-US" dirty="0" smtClean="0"/>
              <a:t>來</a:t>
            </a:r>
            <a:r>
              <a:rPr lang="zh-TW" altLang="en-US" dirty="0"/>
              <a:t>填補所有的 </a:t>
            </a:r>
            <a:r>
              <a:rPr lang="en-US" altLang="zh-TW" dirty="0" smtClean="0"/>
              <a:t>missing </a:t>
            </a:r>
            <a:r>
              <a:rPr lang="en-US" altLang="zh-TW" dirty="0" smtClean="0"/>
              <a:t>value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dirty="0" smtClean="0">
                <a:solidFill>
                  <a:srgbClr val="FF0000"/>
                </a:solidFill>
              </a:rPr>
              <a:t>hint: </a:t>
            </a:r>
            <a:r>
              <a:rPr lang="zh-TW" altLang="en-US" dirty="0" smtClean="0">
                <a:solidFill>
                  <a:srgbClr val="FF0000"/>
                </a:solidFill>
              </a:rPr>
              <a:t>需要安裝</a:t>
            </a:r>
            <a:r>
              <a:rPr lang="en-US" altLang="zh-TW" dirty="0" err="1" smtClean="0">
                <a:solidFill>
                  <a:srgbClr val="FF0000"/>
                </a:solidFill>
              </a:rPr>
              <a:t>DMwR</a:t>
            </a:r>
            <a:r>
              <a:rPr lang="zh-TW" altLang="en-US" dirty="0" smtClean="0">
                <a:solidFill>
                  <a:srgbClr val="FF0000"/>
                </a:solidFill>
              </a:rPr>
              <a:t>套件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969" y="17707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資料整合</a:t>
            </a:r>
            <a:endParaRPr kumimoji="0" lang="en-US" altLang="zh-TW" dirty="0" smtClean="0"/>
          </a:p>
          <a:p>
            <a:pPr fontAlgn="auto"/>
            <a:r>
              <a:rPr kumimoji="0" lang="zh-TW" altLang="en-US" dirty="0" smtClean="0"/>
              <a:t>資料整合是將多個來源中的資料合併並儲存</a:t>
            </a:r>
            <a:r>
              <a:rPr kumimoji="0" lang="en-US" altLang="zh-TW" dirty="0" smtClean="0"/>
              <a:t>, </a:t>
            </a:r>
            <a:r>
              <a:rPr kumimoji="0" lang="zh-TW" altLang="en-US" dirty="0" smtClean="0"/>
              <a:t>整合前要先進行比對的動作 </a:t>
            </a:r>
            <a:r>
              <a:rPr kumimoji="0" lang="en-US" altLang="zh-TW" dirty="0" smtClean="0"/>
              <a:t>(ex t-test, </a:t>
            </a:r>
            <a:r>
              <a:rPr kumimoji="0" lang="zh-TW" altLang="en-US" dirty="0" smtClean="0"/>
              <a:t>卡方檢定 </a:t>
            </a:r>
            <a:r>
              <a:rPr kumimoji="0" lang="en-US" altLang="zh-TW" dirty="0" err="1" smtClean="0"/>
              <a:t>chisq.test</a:t>
            </a:r>
            <a:r>
              <a:rPr kumimoji="0" lang="en-US" altLang="zh-TW" dirty="0" smtClean="0"/>
              <a:t>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69" y="2867577"/>
            <a:ext cx="2952750" cy="2095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61" y="1853739"/>
            <a:ext cx="3473662" cy="42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969" y="17707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資料整合</a:t>
            </a:r>
            <a:endParaRPr kumimoji="0" lang="en-US" altLang="zh-TW" dirty="0" smtClean="0"/>
          </a:p>
          <a:p>
            <a:pPr fontAlgn="auto"/>
            <a:r>
              <a:rPr kumimoji="0" lang="zh-TW" altLang="en-US" dirty="0" smtClean="0"/>
              <a:t>資料整合是將多個來源中的資料合併並儲存</a:t>
            </a:r>
            <a:r>
              <a:rPr kumimoji="0" lang="en-US" altLang="zh-TW" dirty="0" smtClean="0"/>
              <a:t>, </a:t>
            </a:r>
            <a:r>
              <a:rPr kumimoji="0" lang="zh-TW" altLang="en-US" dirty="0" smtClean="0"/>
              <a:t>整合前要先進行比對的動作 </a:t>
            </a:r>
            <a:r>
              <a:rPr kumimoji="0" lang="en-US" altLang="zh-TW" dirty="0" smtClean="0"/>
              <a:t>(ex t-test, </a:t>
            </a:r>
            <a:r>
              <a:rPr kumimoji="0" lang="zh-TW" altLang="en-US" dirty="0" smtClean="0"/>
              <a:t>卡方檢定 </a:t>
            </a:r>
            <a:r>
              <a:rPr kumimoji="0" lang="en-US" altLang="zh-TW" dirty="0" err="1" smtClean="0"/>
              <a:t>chisq.test</a:t>
            </a:r>
            <a:r>
              <a:rPr kumimoji="0" lang="en-US" altLang="zh-TW" dirty="0" smtClean="0"/>
              <a:t>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27" y="3021565"/>
            <a:ext cx="2419350" cy="18573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82" y="2069064"/>
            <a:ext cx="4283337" cy="40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969" y="17707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資料整合</a:t>
            </a:r>
            <a:endParaRPr kumimoji="0"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" y="1496290"/>
            <a:ext cx="3990472" cy="47226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32" y="2073967"/>
            <a:ext cx="2064431" cy="299616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169" y="2041228"/>
            <a:ext cx="3481907" cy="302890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73328" y="1688758"/>
            <a:ext cx="2245181" cy="1744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204968" y="2041228"/>
            <a:ext cx="1755257" cy="2206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5874" y="3551759"/>
            <a:ext cx="1790250" cy="5792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97931" y="4325697"/>
            <a:ext cx="2003363" cy="7444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35902" y="4594975"/>
            <a:ext cx="3079887" cy="9240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348370" y="3915295"/>
            <a:ext cx="1532095" cy="115483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79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資料集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除了一些內建的資料集</a:t>
            </a:r>
            <a:endParaRPr kumimoji="0" lang="en-US" altLang="zh-TW" dirty="0" smtClean="0"/>
          </a:p>
          <a:p>
            <a:pPr fontAlgn="auto"/>
            <a:r>
              <a:rPr kumimoji="0" lang="zh-TW" altLang="en-US" dirty="0" smtClean="0"/>
              <a:t>可使用 </a:t>
            </a:r>
            <a:r>
              <a:rPr kumimoji="0" lang="en-US" altLang="zh-TW" dirty="0" smtClean="0">
                <a:solidFill>
                  <a:srgbClr val="FF0000"/>
                </a:solidFill>
              </a:rPr>
              <a:t>”datasets”</a:t>
            </a:r>
            <a:r>
              <a:rPr kumimoji="0" lang="zh-TW" altLang="en-US" dirty="0" smtClean="0">
                <a:solidFill>
                  <a:srgbClr val="FF0000"/>
                </a:solidFill>
              </a:rPr>
              <a:t> </a:t>
            </a:r>
            <a:r>
              <a:rPr kumimoji="0" lang="zh-TW" altLang="en-US" dirty="0" smtClean="0"/>
              <a:t>這個套件取得更多</a:t>
            </a:r>
            <a:r>
              <a:rPr kumimoji="0" lang="en-US" altLang="zh-TW" dirty="0" smtClean="0"/>
              <a:t>dataset</a:t>
            </a:r>
            <a:endParaRPr kumimoji="0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10" y="1965877"/>
            <a:ext cx="3048000" cy="20002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23" y="2442610"/>
            <a:ext cx="6324600" cy="14097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23" y="4020655"/>
            <a:ext cx="6515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969" y="17707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資料轉換</a:t>
            </a:r>
            <a:endParaRPr kumimoji="0" lang="en-US" altLang="zh-TW" dirty="0" smtClean="0"/>
          </a:p>
          <a:p>
            <a:pPr fontAlgn="auto"/>
            <a:r>
              <a:rPr kumimoji="0" lang="zh-TW" altLang="en-US" dirty="0" smtClean="0"/>
              <a:t>資料整合是將資料轉換成接下來要探勘的樣式</a:t>
            </a:r>
            <a:r>
              <a:rPr kumimoji="0" lang="en-US" altLang="zh-TW" dirty="0" smtClean="0"/>
              <a:t>(</a:t>
            </a:r>
            <a:r>
              <a:rPr kumimoji="0" lang="zh-TW" altLang="en-US" dirty="0" smtClean="0"/>
              <a:t>如之前介紹的光滑方法</a:t>
            </a:r>
            <a:r>
              <a:rPr kumimoji="0" lang="en-US" altLang="zh-TW" dirty="0" smtClean="0"/>
              <a:t>)</a:t>
            </a:r>
          </a:p>
          <a:p>
            <a:pPr fontAlgn="auto"/>
            <a:r>
              <a:rPr kumimoji="0" lang="zh-TW" altLang="en-US" dirty="0" smtClean="0">
                <a:solidFill>
                  <a:srgbClr val="FF0000"/>
                </a:solidFill>
              </a:rPr>
              <a:t>現在用將</a:t>
            </a:r>
            <a:r>
              <a:rPr kumimoji="0" lang="en-US" altLang="zh-TW" dirty="0" err="1" smtClean="0">
                <a:solidFill>
                  <a:srgbClr val="FF0000"/>
                </a:solidFill>
              </a:rPr>
              <a:t>uci</a:t>
            </a:r>
            <a:r>
              <a:rPr kumimoji="0" lang="zh-TW" altLang="en-US" dirty="0" smtClean="0">
                <a:solidFill>
                  <a:srgbClr val="FF0000"/>
                </a:solidFill>
              </a:rPr>
              <a:t>資料集</a:t>
            </a:r>
            <a:r>
              <a:rPr kumimoji="0" lang="en-US" altLang="zh-TW" dirty="0" smtClean="0">
                <a:solidFill>
                  <a:srgbClr val="FF0000"/>
                </a:solidFill>
              </a:rPr>
              <a:t>(wine)</a:t>
            </a:r>
            <a:r>
              <a:rPr kumimoji="0" lang="zh-TW" altLang="en-US" dirty="0" smtClean="0">
                <a:solidFill>
                  <a:srgbClr val="FF0000"/>
                </a:solidFill>
              </a:rPr>
              <a:t>的正規化來當成另一個例子</a:t>
            </a:r>
            <a:endParaRPr kumimoji="0" lang="en-US" altLang="zh-TW" dirty="0" smtClean="0">
              <a:solidFill>
                <a:srgbClr val="FF0000"/>
              </a:solidFill>
            </a:endParaRPr>
          </a:p>
          <a:p>
            <a:pPr fontAlgn="auto"/>
            <a:r>
              <a:rPr kumimoji="0" lang="en-US" altLang="zh-TW" dirty="0">
                <a:solidFill>
                  <a:srgbClr val="00B050"/>
                </a:solidFill>
              </a:rPr>
              <a:t>https://archive.ics.uci.edu/ml/datasets/wine</a:t>
            </a:r>
            <a:endParaRPr kumimoji="0" lang="en-US" altLang="zh-TW" dirty="0" smtClean="0">
              <a:solidFill>
                <a:srgbClr val="00B050"/>
              </a:solidFill>
            </a:endParaRPr>
          </a:p>
          <a:p>
            <a:pPr fontAlgn="auto"/>
            <a:endParaRPr kumimoji="0"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21" y="2689251"/>
            <a:ext cx="5743402" cy="337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1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969" y="17707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資料轉換</a:t>
            </a:r>
            <a:endParaRPr kumimoji="0" lang="en-US" altLang="zh-TW" dirty="0" smtClean="0"/>
          </a:p>
          <a:p>
            <a:pPr fontAlgn="auto"/>
            <a:r>
              <a:rPr kumimoji="0" lang="zh-TW" altLang="en-US" dirty="0" smtClean="0">
                <a:solidFill>
                  <a:srgbClr val="FF0000"/>
                </a:solidFill>
              </a:rPr>
              <a:t>現在用將</a:t>
            </a:r>
            <a:r>
              <a:rPr kumimoji="0" lang="en-US" altLang="zh-TW" dirty="0" err="1" smtClean="0">
                <a:solidFill>
                  <a:srgbClr val="FF0000"/>
                </a:solidFill>
              </a:rPr>
              <a:t>uci</a:t>
            </a:r>
            <a:r>
              <a:rPr kumimoji="0" lang="zh-TW" altLang="en-US" dirty="0" smtClean="0">
                <a:solidFill>
                  <a:srgbClr val="FF0000"/>
                </a:solidFill>
              </a:rPr>
              <a:t>資料集</a:t>
            </a:r>
            <a:r>
              <a:rPr kumimoji="0" lang="en-US" altLang="zh-TW" dirty="0" smtClean="0">
                <a:solidFill>
                  <a:srgbClr val="FF0000"/>
                </a:solidFill>
              </a:rPr>
              <a:t>(wine)</a:t>
            </a:r>
            <a:r>
              <a:rPr kumimoji="0" lang="zh-TW" altLang="en-US" dirty="0" smtClean="0">
                <a:solidFill>
                  <a:srgbClr val="FF0000"/>
                </a:solidFill>
              </a:rPr>
              <a:t>的正規化來當成另一個例子</a:t>
            </a:r>
            <a:endParaRPr kumimoji="0" lang="en-US" altLang="zh-TW" dirty="0" smtClean="0">
              <a:solidFill>
                <a:srgbClr val="FF0000"/>
              </a:solidFill>
            </a:endParaRPr>
          </a:p>
          <a:p>
            <a:pPr fontAlgn="auto"/>
            <a:r>
              <a:rPr kumimoji="0" lang="en-US" altLang="zh-TW" dirty="0" smtClean="0">
                <a:solidFill>
                  <a:srgbClr val="00B050"/>
                </a:solidFill>
              </a:rPr>
              <a:t>https</a:t>
            </a:r>
            <a:r>
              <a:rPr kumimoji="0" lang="en-US" altLang="zh-TW" dirty="0">
                <a:solidFill>
                  <a:srgbClr val="00B050"/>
                </a:solidFill>
              </a:rPr>
              <a:t>://archive.ics.uci.edu/ml/datasets/wine</a:t>
            </a:r>
            <a:endParaRPr kumimoji="0" lang="en-US" altLang="zh-TW" dirty="0" smtClean="0">
              <a:solidFill>
                <a:srgbClr val="00B050"/>
              </a:solidFill>
            </a:endParaRPr>
          </a:p>
          <a:p>
            <a:pPr fontAlgn="auto"/>
            <a:endParaRPr kumimoji="0"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31" y="2436971"/>
            <a:ext cx="5210175" cy="1590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19" y="4027646"/>
            <a:ext cx="7162800" cy="2209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21284" y="4189615"/>
            <a:ext cx="572135" cy="2047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7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969" y="17707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資料轉換</a:t>
            </a:r>
            <a:endParaRPr kumimoji="0" lang="en-US" altLang="zh-TW" dirty="0" smtClean="0"/>
          </a:p>
          <a:p>
            <a:pPr fontAlgn="auto"/>
            <a:r>
              <a:rPr kumimoji="0" lang="zh-TW" altLang="en-US" dirty="0" smtClean="0">
                <a:solidFill>
                  <a:srgbClr val="FF0000"/>
                </a:solidFill>
              </a:rPr>
              <a:t>正規化</a:t>
            </a:r>
            <a:endParaRPr kumimoji="0" lang="en-US" altLang="zh-TW" dirty="0" smtClean="0">
              <a:solidFill>
                <a:srgbClr val="FF0000"/>
              </a:solidFill>
            </a:endParaRPr>
          </a:p>
          <a:p>
            <a:pPr fontAlgn="auto"/>
            <a:endParaRPr kumimoji="0"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59" y="1481717"/>
            <a:ext cx="5796264" cy="242731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329" y="4276223"/>
            <a:ext cx="3009900" cy="762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319" y="5197506"/>
            <a:ext cx="7362825" cy="10001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14194" y="1671460"/>
            <a:ext cx="4476562" cy="2820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269619" y="5357888"/>
            <a:ext cx="915945" cy="83974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833393" y="4459069"/>
            <a:ext cx="1270622" cy="2043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1. </a:t>
            </a:r>
            <a:r>
              <a:rPr lang="zh-TW" altLang="en-US" dirty="0" smtClean="0"/>
              <a:t>讀取 </a:t>
            </a:r>
            <a:r>
              <a:rPr lang="en-US" altLang="zh-TW" dirty="0" smtClean="0"/>
              <a:t>IRIS data, Wine data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2.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IRIS</a:t>
            </a:r>
            <a:r>
              <a:rPr lang="zh-TW" altLang="en-US" dirty="0" smtClean="0"/>
              <a:t>的資料集和</a:t>
            </a:r>
            <a:r>
              <a:rPr lang="en-US" altLang="zh-TW" dirty="0" smtClean="0"/>
              <a:t>Wine data</a:t>
            </a:r>
            <a:r>
              <a:rPr lang="zh-TW" altLang="en-US" dirty="0" smtClean="0"/>
              <a:t>合併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Hint: </a:t>
            </a:r>
            <a:r>
              <a:rPr lang="zh-TW" altLang="en-US" dirty="0" smtClean="0">
                <a:solidFill>
                  <a:srgbClr val="FF0000"/>
                </a:solidFill>
              </a:rPr>
              <a:t>將</a:t>
            </a:r>
            <a:r>
              <a:rPr lang="en-US" altLang="zh-TW" dirty="0" smtClean="0">
                <a:solidFill>
                  <a:srgbClr val="FF0000"/>
                </a:solidFill>
              </a:rPr>
              <a:t>IRIS</a:t>
            </a:r>
            <a:r>
              <a:rPr lang="zh-TW" altLang="en-US" dirty="0" smtClean="0">
                <a:solidFill>
                  <a:srgbClr val="FF0000"/>
                </a:solidFill>
              </a:rPr>
              <a:t>增加</a:t>
            </a:r>
            <a:r>
              <a:rPr lang="zh-TW" altLang="en-US" dirty="0">
                <a:solidFill>
                  <a:srgbClr val="FF0000"/>
                </a:solidFill>
              </a:rPr>
              <a:t>維度並</a:t>
            </a:r>
            <a:r>
              <a:rPr lang="zh-TW" altLang="en-US" dirty="0" smtClean="0">
                <a:solidFill>
                  <a:srgbClr val="FF0000"/>
                </a:solidFill>
              </a:rPr>
              <a:t>補足</a:t>
            </a:r>
            <a:r>
              <a:rPr lang="en-US" altLang="zh-TW" dirty="0" smtClean="0">
                <a:solidFill>
                  <a:srgbClr val="FF0000"/>
                </a:solidFill>
              </a:rPr>
              <a:t>NA</a:t>
            </a:r>
            <a:r>
              <a:rPr lang="zh-TW" altLang="en-US" dirty="0" smtClean="0">
                <a:solidFill>
                  <a:srgbClr val="FF0000"/>
                </a:solidFill>
              </a:rPr>
              <a:t>的資料後再合併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資料集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也可使用 </a:t>
            </a:r>
            <a:r>
              <a:rPr kumimoji="0" lang="en-US" altLang="zh-TW" dirty="0" smtClean="0">
                <a:solidFill>
                  <a:srgbClr val="FF0000"/>
                </a:solidFill>
              </a:rPr>
              <a:t>”.package(</a:t>
            </a:r>
            <a:r>
              <a:rPr kumimoji="0" lang="en-US" altLang="zh-TW" dirty="0" err="1" smtClean="0">
                <a:solidFill>
                  <a:srgbClr val="FF0000"/>
                </a:solidFill>
              </a:rPr>
              <a:t>all.available</a:t>
            </a:r>
            <a:r>
              <a:rPr kumimoji="0" lang="en-US" altLang="zh-TW" dirty="0" smtClean="0">
                <a:solidFill>
                  <a:srgbClr val="FF0000"/>
                </a:solidFill>
              </a:rPr>
              <a:t> =TRUE) </a:t>
            </a:r>
            <a:r>
              <a:rPr kumimoji="0" lang="zh-TW" altLang="en-US" dirty="0" smtClean="0">
                <a:solidFill>
                  <a:srgbClr val="00B050"/>
                </a:solidFill>
              </a:rPr>
              <a:t>找到其他套件中的資料集</a:t>
            </a:r>
            <a:endParaRPr kumimoji="0" lang="zh-TW" altLang="en-US" dirty="0">
              <a:solidFill>
                <a:srgbClr val="00B05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97" y="2167489"/>
            <a:ext cx="6315075" cy="1400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197" y="3686728"/>
            <a:ext cx="6962775" cy="18478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272" y="1393075"/>
            <a:ext cx="3876675" cy="3714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56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資料集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使用 </a:t>
            </a:r>
            <a:r>
              <a:rPr kumimoji="0" lang="en-US" altLang="zh-TW" dirty="0" smtClean="0">
                <a:solidFill>
                  <a:srgbClr val="00B050"/>
                </a:solidFill>
              </a:rPr>
              <a:t>?+</a:t>
            </a:r>
            <a:r>
              <a:rPr kumimoji="0" lang="zh-TW" altLang="en-US" dirty="0" smtClean="0">
                <a:solidFill>
                  <a:srgbClr val="00B050"/>
                </a:solidFill>
              </a:rPr>
              <a:t>資料集名稱</a:t>
            </a:r>
            <a:r>
              <a:rPr kumimoji="0" lang="zh-TW" altLang="en-US" dirty="0" smtClean="0"/>
              <a:t> 可以看到說明文件</a:t>
            </a:r>
            <a:endParaRPr kumimoji="0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45" y="1446213"/>
            <a:ext cx="619125" cy="4000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95" y="1956324"/>
            <a:ext cx="7524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接下來我們要以</a:t>
            </a:r>
            <a:r>
              <a:rPr kumimoji="0" lang="en-US" altLang="zh-TW" dirty="0" smtClean="0"/>
              <a:t>mice</a:t>
            </a:r>
            <a:r>
              <a:rPr kumimoji="0" lang="zh-TW" altLang="en-US" dirty="0" smtClean="0"/>
              <a:t>套件中的</a:t>
            </a:r>
            <a:r>
              <a:rPr kumimoji="0" lang="en-US" altLang="zh-TW" dirty="0" smtClean="0">
                <a:solidFill>
                  <a:srgbClr val="00B050"/>
                </a:solidFill>
              </a:rPr>
              <a:t>nhanes2</a:t>
            </a:r>
            <a:r>
              <a:rPr kumimoji="0" lang="zh-TW" altLang="en-US" dirty="0" smtClean="0">
                <a:solidFill>
                  <a:srgbClr val="00B050"/>
                </a:solidFill>
              </a:rPr>
              <a:t>資料集</a:t>
            </a:r>
            <a:r>
              <a:rPr kumimoji="0" lang="zh-TW" altLang="en-US" dirty="0" smtClean="0"/>
              <a:t>來進行資料前置處理</a:t>
            </a:r>
            <a:endParaRPr kumimoji="0" lang="en-US" altLang="zh-TW" dirty="0" smtClean="0"/>
          </a:p>
          <a:p>
            <a:pPr fontAlgn="auto"/>
            <a:r>
              <a:rPr kumimoji="0" lang="en-US" altLang="zh-TW" dirty="0" smtClean="0"/>
              <a:t>1. </a:t>
            </a:r>
            <a:r>
              <a:rPr kumimoji="0" lang="zh-TW" altLang="en-US" dirty="0" smtClean="0"/>
              <a:t>安裝並讀取以下四個套件</a:t>
            </a:r>
            <a:endParaRPr kumimoji="0" lang="en-US" altLang="zh-TW" dirty="0" smtClean="0"/>
          </a:p>
          <a:p>
            <a:pPr fontAlgn="auto"/>
            <a:r>
              <a:rPr kumimoji="0" lang="en-US" altLang="zh-TW" dirty="0" smtClean="0"/>
              <a:t>2. </a:t>
            </a:r>
            <a:r>
              <a:rPr kumimoji="0" lang="zh-TW" altLang="en-US" dirty="0" smtClean="0"/>
              <a:t>得到 </a:t>
            </a:r>
            <a:r>
              <a:rPr kumimoji="0" lang="en-US" altLang="zh-TW" dirty="0" smtClean="0"/>
              <a:t>nhanes2 dataset</a:t>
            </a:r>
            <a:r>
              <a:rPr kumimoji="0" lang="zh-TW" altLang="en-US" dirty="0" smtClean="0"/>
              <a:t>的值</a:t>
            </a:r>
            <a:endParaRPr kumimoji="0" lang="en-US" altLang="zh-TW" dirty="0" smtClean="0"/>
          </a:p>
          <a:p>
            <a:pPr marL="0" indent="0" fontAlgn="auto">
              <a:buNone/>
            </a:pPr>
            <a:endParaRPr kumimoji="0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5" y="2681598"/>
            <a:ext cx="2847975" cy="26860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323" y="2372036"/>
            <a:ext cx="2667000" cy="33051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64" y="2657786"/>
            <a:ext cx="2714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解析</a:t>
            </a:r>
            <a:r>
              <a:rPr kumimoji="0" lang="en-US" altLang="zh-TW" dirty="0" smtClean="0">
                <a:solidFill>
                  <a:srgbClr val="00B050"/>
                </a:solidFill>
              </a:rPr>
              <a:t>nhanes2</a:t>
            </a:r>
            <a:r>
              <a:rPr kumimoji="0" lang="zh-TW" altLang="en-US" dirty="0" smtClean="0">
                <a:solidFill>
                  <a:srgbClr val="00B050"/>
                </a:solidFill>
              </a:rPr>
              <a:t>資料集</a:t>
            </a:r>
            <a:endParaRPr kumimoji="0"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96888"/>
              </p:ext>
            </p:extLst>
          </p:nvPr>
        </p:nvGraphicFramePr>
        <p:xfrm>
          <a:off x="749724" y="3999848"/>
          <a:ext cx="3790186" cy="195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093"/>
                <a:gridCol w="1895093"/>
              </a:tblGrid>
              <a:tr h="39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Factor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9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年齡</a:t>
                      </a:r>
                      <a:endParaRPr lang="zh-TW" altLang="en-US" dirty="0"/>
                    </a:p>
                  </a:txBody>
                  <a:tcPr/>
                </a:tc>
              </a:tr>
              <a:tr h="39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bmi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BMI</a:t>
                      </a:r>
                      <a:r>
                        <a:rPr lang="zh-TW" altLang="en-US" dirty="0" smtClean="0"/>
                        <a:t>指數</a:t>
                      </a:r>
                      <a:endParaRPr lang="zh-TW" altLang="en-US" dirty="0"/>
                    </a:p>
                  </a:txBody>
                  <a:tcPr/>
                </a:tc>
              </a:tr>
              <a:tr h="39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hyp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高血壓 </a:t>
                      </a:r>
                      <a:r>
                        <a:rPr lang="en-US" altLang="zh-TW" dirty="0" smtClean="0"/>
                        <a:t>0/1</a:t>
                      </a:r>
                      <a:endParaRPr lang="zh-TW" altLang="en-US" dirty="0"/>
                    </a:p>
                  </a:txBody>
                  <a:tcPr/>
                </a:tc>
              </a:tr>
              <a:tr h="39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chl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膽固醇 </a:t>
                      </a:r>
                      <a:r>
                        <a:rPr lang="en-US" altLang="zh-TW" dirty="0" smtClean="0"/>
                        <a:t>mg/</a:t>
                      </a:r>
                      <a:r>
                        <a:rPr lang="en-US" altLang="zh-TW" dirty="0" err="1" smtClean="0"/>
                        <a:t>dL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311192" y="1458731"/>
            <a:ext cx="4667250" cy="2239600"/>
            <a:chOff x="320385" y="2256752"/>
            <a:chExt cx="4667250" cy="223960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9252" y="2256752"/>
              <a:ext cx="1409700" cy="43815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385" y="2867577"/>
              <a:ext cx="4667250" cy="1628775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6670411" y="2595165"/>
            <a:ext cx="2028825" cy="2206332"/>
            <a:chOff x="7658360" y="1681422"/>
            <a:chExt cx="2028825" cy="2206332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123" y="1681422"/>
              <a:ext cx="1257300" cy="55245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8360" y="2230404"/>
              <a:ext cx="2028825" cy="1657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95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遺漏值處理</a:t>
            </a:r>
            <a:endParaRPr kumimoji="0" lang="en-US" altLang="zh-TW" dirty="0" smtClean="0"/>
          </a:p>
          <a:p>
            <a:pPr fontAlgn="auto"/>
            <a:r>
              <a:rPr kumimoji="0" lang="en-US" altLang="zh-TW" dirty="0" smtClean="0"/>
              <a:t>1. </a:t>
            </a:r>
            <a:r>
              <a:rPr kumimoji="0" lang="zh-TW" altLang="en-US" dirty="0" smtClean="0"/>
              <a:t>檢測資料缺失的情況</a:t>
            </a:r>
            <a:endParaRPr kumimoji="0" lang="en-US" altLang="zh-TW" dirty="0" smtClean="0"/>
          </a:p>
          <a:p>
            <a:pPr marL="0" indent="0" fontAlgn="auto">
              <a:buNone/>
            </a:pPr>
            <a:endParaRPr kumimoji="0" lang="en-US" altLang="zh-TW" dirty="0" smtClean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02" y="2146588"/>
            <a:ext cx="3048000" cy="174307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9" y="4045433"/>
            <a:ext cx="2663276" cy="179706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829" y="1981337"/>
            <a:ext cx="2667000" cy="330517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270" y="2267087"/>
            <a:ext cx="2714625" cy="30194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30337" y="4300588"/>
            <a:ext cx="2528360" cy="2464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981796" y="2884516"/>
            <a:ext cx="166254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981796" y="3550797"/>
            <a:ext cx="166254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983437" y="3995833"/>
            <a:ext cx="166254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981796" y="4210777"/>
            <a:ext cx="166254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981796" y="4425721"/>
            <a:ext cx="166254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905635" y="2344436"/>
            <a:ext cx="166254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6906756" y="2580938"/>
            <a:ext cx="166254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905635" y="3230490"/>
            <a:ext cx="166254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6903994" y="3445434"/>
            <a:ext cx="166254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903994" y="3660378"/>
            <a:ext cx="166254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903994" y="4342594"/>
            <a:ext cx="166254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902353" y="4557538"/>
            <a:ext cx="166254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6902353" y="4980356"/>
            <a:ext cx="166254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41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遺漏值處理</a:t>
            </a:r>
            <a:endParaRPr kumimoji="0" lang="en-US" altLang="zh-TW" dirty="0" smtClean="0"/>
          </a:p>
          <a:p>
            <a:pPr fontAlgn="auto"/>
            <a:r>
              <a:rPr kumimoji="0" lang="en-US" altLang="zh-TW" dirty="0" smtClean="0"/>
              <a:t>1. </a:t>
            </a:r>
            <a:r>
              <a:rPr kumimoji="0" lang="zh-TW" altLang="en-US" dirty="0" smtClean="0"/>
              <a:t>檢測資料缺失的情況</a:t>
            </a:r>
            <a:endParaRPr kumimoji="0" lang="en-US" altLang="zh-TW" dirty="0" smtClean="0"/>
          </a:p>
          <a:p>
            <a:pPr marL="0" indent="0" fontAlgn="auto">
              <a:buNone/>
            </a:pPr>
            <a:endParaRPr kumimoji="0" lang="en-US" altLang="zh-TW" dirty="0" smtClean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02" y="2146588"/>
            <a:ext cx="3048000" cy="174307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9" y="4045433"/>
            <a:ext cx="2663276" cy="179706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829" y="1981337"/>
            <a:ext cx="2667000" cy="330517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270" y="2267087"/>
            <a:ext cx="2714625" cy="30194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20385" y="4557538"/>
            <a:ext cx="2528360" cy="246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981796" y="3112726"/>
            <a:ext cx="166254" cy="1662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45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資料前處理</a:t>
            </a:r>
            <a:endParaRPr lang="zh-TW" altLang="en-US" sz="3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4683" y="856215"/>
            <a:ext cx="817245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TW" altLang="en-US" dirty="0" smtClean="0"/>
              <a:t>遺漏值處理</a:t>
            </a:r>
            <a:endParaRPr kumimoji="0" lang="en-US" altLang="zh-TW" dirty="0" smtClean="0"/>
          </a:p>
          <a:p>
            <a:pPr fontAlgn="auto"/>
            <a:r>
              <a:rPr kumimoji="0" lang="en-US" altLang="zh-TW" dirty="0" smtClean="0"/>
              <a:t>1. </a:t>
            </a:r>
            <a:r>
              <a:rPr kumimoji="0" lang="zh-TW" altLang="en-US" dirty="0" smtClean="0"/>
              <a:t>檢測資料缺失的情況</a:t>
            </a:r>
            <a:endParaRPr kumimoji="0" lang="en-US" altLang="zh-TW" dirty="0" smtClean="0"/>
          </a:p>
          <a:p>
            <a:pPr marL="0" indent="0" fontAlgn="auto">
              <a:buNone/>
            </a:pPr>
            <a:endParaRPr kumimoji="0" lang="en-US" altLang="zh-TW" dirty="0" smtClean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02" y="2146588"/>
            <a:ext cx="3048000" cy="174307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9" y="4045433"/>
            <a:ext cx="2663276" cy="179706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829" y="1981337"/>
            <a:ext cx="2667000" cy="330517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270" y="2267087"/>
            <a:ext cx="2714625" cy="30194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301469" y="5534676"/>
            <a:ext cx="302887" cy="2426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5696254" y="2684067"/>
            <a:ext cx="166254" cy="1662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706132" y="3310292"/>
            <a:ext cx="166254" cy="1662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696254" y="3737829"/>
            <a:ext cx="166254" cy="1662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706132" y="4639247"/>
            <a:ext cx="166254" cy="1662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706132" y="4843327"/>
            <a:ext cx="166254" cy="1662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5706132" y="5056044"/>
            <a:ext cx="166254" cy="1662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8619867" y="3018125"/>
            <a:ext cx="166254" cy="1662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619867" y="4103046"/>
            <a:ext cx="166254" cy="1662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37988</TotalTime>
  <Words>533</Words>
  <Application>Microsoft Office PowerPoint</Application>
  <PresentationFormat>A4 紙張 (210x297 公釐)</PresentationFormat>
  <Paragraphs>140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微軟正黑體</vt:lpstr>
      <vt:lpstr>新細明體</vt:lpstr>
      <vt:lpstr>Calibri</vt:lpstr>
      <vt:lpstr>Times New Roman</vt:lpstr>
      <vt:lpstr>回顧</vt:lpstr>
      <vt:lpstr>Chapter 13</vt:lpstr>
      <vt:lpstr>資料集</vt:lpstr>
      <vt:lpstr>資料集</vt:lpstr>
      <vt:lpstr>資料集</vt:lpstr>
      <vt:lpstr>資料前處理</vt:lpstr>
      <vt:lpstr>資料前處理</vt:lpstr>
      <vt:lpstr>資料前處理</vt:lpstr>
      <vt:lpstr>資料前處理</vt:lpstr>
      <vt:lpstr>資料前處理</vt:lpstr>
      <vt:lpstr>資料前處理</vt:lpstr>
      <vt:lpstr>資料前處理</vt:lpstr>
      <vt:lpstr>資料前處理</vt:lpstr>
      <vt:lpstr>資料前處理</vt:lpstr>
      <vt:lpstr>資料前處理</vt:lpstr>
      <vt:lpstr>如何產生缺失資料</vt:lpstr>
      <vt:lpstr>隨堂練習 1</vt:lpstr>
      <vt:lpstr>資料前處理</vt:lpstr>
      <vt:lpstr>資料前處理</vt:lpstr>
      <vt:lpstr>資料前處理</vt:lpstr>
      <vt:lpstr>資料前處理</vt:lpstr>
      <vt:lpstr>資料前處理</vt:lpstr>
      <vt:lpstr>資料前處理</vt:lpstr>
      <vt:lpstr>隨堂練習 2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1965</cp:revision>
  <cp:lastPrinted>1999-12-27T05:13:43Z</cp:lastPrinted>
  <dcterms:created xsi:type="dcterms:W3CDTF">1995-06-17T23:31:02Z</dcterms:created>
  <dcterms:modified xsi:type="dcterms:W3CDTF">2018-03-23T00:14:13Z</dcterms:modified>
</cp:coreProperties>
</file>