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4"/>
  </p:notesMasterIdLst>
  <p:handoutMasterIdLst>
    <p:handoutMasterId r:id="rId35"/>
  </p:handoutMasterIdLst>
  <p:sldIdLst>
    <p:sldId id="534" r:id="rId2"/>
    <p:sldId id="523" r:id="rId3"/>
    <p:sldId id="565" r:id="rId4"/>
    <p:sldId id="566" r:id="rId5"/>
    <p:sldId id="567" r:id="rId6"/>
    <p:sldId id="569" r:id="rId7"/>
    <p:sldId id="568" r:id="rId8"/>
    <p:sldId id="570" r:id="rId9"/>
    <p:sldId id="467" r:id="rId10"/>
    <p:sldId id="571" r:id="rId11"/>
    <p:sldId id="572" r:id="rId12"/>
    <p:sldId id="575" r:id="rId13"/>
    <p:sldId id="573" r:id="rId14"/>
    <p:sldId id="577" r:id="rId15"/>
    <p:sldId id="574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91" r:id="rId28"/>
    <p:sldId id="593" r:id="rId29"/>
    <p:sldId id="590" r:id="rId30"/>
    <p:sldId id="594" r:id="rId31"/>
    <p:sldId id="596" r:id="rId32"/>
    <p:sldId id="519" r:id="rId33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7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893791" y="4455620"/>
            <a:ext cx="8172450" cy="128016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rgbClr val="FF0000"/>
                </a:solidFill>
              </a:rPr>
              <a:t>Association Rules (1)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關聯規則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關聯規則 </a:t>
            </a:r>
            <a:r>
              <a:rPr lang="en-US" altLang="zh-TW" dirty="0" smtClean="0">
                <a:solidFill>
                  <a:srgbClr val="0070C0"/>
                </a:solidFill>
              </a:rPr>
              <a:t>(Association Rule)</a:t>
            </a:r>
          </a:p>
          <a:p>
            <a:r>
              <a:rPr lang="zh-TW" altLang="en-US" dirty="0" smtClean="0"/>
              <a:t>給定一條</a:t>
            </a:r>
            <a:r>
              <a:rPr lang="en-US" altLang="zh-TW" dirty="0" smtClean="0"/>
              <a:t>Rule : X-&gt;Y,  X</a:t>
            </a:r>
            <a:r>
              <a:rPr lang="zh-TW" altLang="en-US" dirty="0" smtClean="0"/>
              <a:t>稱為先決條件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</a:t>
            </a:r>
            <a:r>
              <a:rPr lang="en-US" altLang="zh-TW" dirty="0" smtClean="0"/>
              <a:t>Y</a:t>
            </a:r>
            <a:r>
              <a:rPr lang="zh-TW" altLang="en-US" dirty="0" smtClean="0"/>
              <a:t>稱為對應的關聯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舉例來說</a:t>
            </a:r>
            <a:r>
              <a:rPr lang="en-US" altLang="zh-TW" dirty="0"/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啤酒 </a:t>
            </a:r>
            <a:r>
              <a:rPr lang="en-US" altLang="zh-TW" dirty="0" smtClean="0">
                <a:solidFill>
                  <a:srgbClr val="00B050"/>
                </a:solidFill>
              </a:rPr>
              <a:t>-&gt; </a:t>
            </a:r>
            <a:r>
              <a:rPr lang="zh-TW" altLang="en-US" dirty="0" smtClean="0">
                <a:solidFill>
                  <a:srgbClr val="00B050"/>
                </a:solidFill>
              </a:rPr>
              <a:t>尿布</a:t>
            </a:r>
            <a:r>
              <a:rPr lang="zh-TW" altLang="en-US" dirty="0" smtClean="0"/>
              <a:t>代表的就是</a:t>
            </a:r>
            <a:r>
              <a:rPr lang="zh-TW" altLang="en-US" dirty="0" smtClean="0">
                <a:solidFill>
                  <a:srgbClr val="00B050"/>
                </a:solidFill>
              </a:rPr>
              <a:t>買啤酒的人就會一起買尿布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而一條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是否具有可性度</a:t>
            </a:r>
            <a:r>
              <a:rPr lang="en-US" altLang="zh-TW" dirty="0" smtClean="0"/>
              <a:t>, </a:t>
            </a:r>
            <a:r>
              <a:rPr lang="zh-TW" altLang="en-US" dirty="0" smtClean="0"/>
              <a:t>基本上是由以下二個指標來衡量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支持度 </a:t>
            </a:r>
            <a:r>
              <a:rPr lang="en-US" altLang="zh-TW" dirty="0" smtClean="0">
                <a:solidFill>
                  <a:srgbClr val="FF0000"/>
                </a:solidFill>
              </a:rPr>
              <a:t>(Support)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信心度 </a:t>
            </a:r>
            <a:r>
              <a:rPr lang="en-US" altLang="zh-TW" dirty="0" smtClean="0">
                <a:solidFill>
                  <a:srgbClr val="FF0000"/>
                </a:solidFill>
              </a:rPr>
              <a:t>(Confidence)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B378-F5D7-430B-A3F2-C8A3B054D473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支持度 </a:t>
            </a:r>
            <a:r>
              <a:rPr lang="en-US" altLang="zh-TW" dirty="0" smtClean="0">
                <a:solidFill>
                  <a:srgbClr val="0070C0"/>
                </a:solidFill>
              </a:rPr>
              <a:t>(support)</a:t>
            </a:r>
          </a:p>
          <a:p>
            <a:r>
              <a:rPr lang="en-US" altLang="zh-TW" sz="2000" dirty="0" smtClean="0"/>
              <a:t>Fraction </a:t>
            </a:r>
            <a:r>
              <a:rPr lang="en-US" altLang="zh-TW" sz="2000" dirty="0"/>
              <a:t>of the transactions that contain both </a:t>
            </a:r>
            <a:r>
              <a:rPr lang="en-US" altLang="zh-TW" sz="2000" i="1" dirty="0"/>
              <a:t>A</a:t>
            </a:r>
            <a:r>
              <a:rPr lang="en-US" altLang="zh-TW" sz="2000" dirty="0"/>
              <a:t> and </a:t>
            </a:r>
            <a:r>
              <a:rPr lang="en-US" altLang="zh-TW" sz="2000" i="1" dirty="0" smtClean="0"/>
              <a:t>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指的該項目集是同時出現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r>
              <a:rPr lang="zh-TW" altLang="en-US" dirty="0" smtClean="0">
                <a:solidFill>
                  <a:srgbClr val="FF0000"/>
                </a:solidFill>
              </a:rPr>
              <a:t>的機率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B378-F5D7-430B-A3F2-C8A3B054D473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75434"/>
              </p:ext>
            </p:extLst>
          </p:nvPr>
        </p:nvGraphicFramePr>
        <p:xfrm>
          <a:off x="891539" y="3517538"/>
          <a:ext cx="3654335" cy="214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488"/>
                <a:gridCol w="2424847"/>
              </a:tblGrid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c, d, f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c, d, f, g, h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1" lang="it-IT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a,c, d, e, f</a:t>
                      </a:r>
                      <a:endParaRPr kumimoji="1" lang="it-IT" altLang="zh-TW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c, e, f, g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26644"/>
              </p:ext>
            </p:extLst>
          </p:nvPr>
        </p:nvGraphicFramePr>
        <p:xfrm>
          <a:off x="5516769" y="3739785"/>
          <a:ext cx="3409517" cy="184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374"/>
                <a:gridCol w="2177143"/>
              </a:tblGrid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3/4 =75%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2/4 = 50%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acd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2/4 = 50%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最小支持度 </a:t>
            </a:r>
            <a:r>
              <a:rPr lang="en-US" altLang="zh-TW" dirty="0" smtClean="0">
                <a:solidFill>
                  <a:srgbClr val="0070C0"/>
                </a:solidFill>
              </a:rPr>
              <a:t>(minimum support, </a:t>
            </a:r>
            <a:r>
              <a:rPr lang="en-US" altLang="zh-TW" dirty="0" err="1" smtClean="0">
                <a:solidFill>
                  <a:srgbClr val="0070C0"/>
                </a:solidFill>
              </a:rPr>
              <a:t>min_sup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sz="2000" dirty="0" err="1" smtClean="0"/>
              <a:t>Min_sup</a:t>
            </a:r>
            <a:r>
              <a:rPr lang="zh-TW" altLang="en-US" sz="2000" dirty="0" smtClean="0"/>
              <a:t>是一個門檻值</a:t>
            </a:r>
            <a:r>
              <a:rPr lang="en-US" altLang="zh-TW" dirty="0" smtClean="0"/>
              <a:t>(threshold), </a:t>
            </a:r>
            <a:r>
              <a:rPr lang="zh-TW" altLang="en-US" dirty="0" smtClean="0"/>
              <a:t>用來將支持度較低的</a:t>
            </a:r>
            <a:r>
              <a:rPr lang="en-US" altLang="zh-TW" dirty="0" err="1" smtClean="0"/>
              <a:t>itemset</a:t>
            </a:r>
            <a:r>
              <a:rPr lang="zh-TW" altLang="en-US" dirty="0" smtClean="0"/>
              <a:t>過濾掉</a:t>
            </a:r>
            <a:endParaRPr lang="en-US" altLang="zh-TW" sz="2000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而留下來的項目集係為頻繁項目集</a:t>
            </a:r>
            <a:r>
              <a:rPr lang="en-US" altLang="zh-TW" dirty="0" smtClean="0">
                <a:solidFill>
                  <a:srgbClr val="FF0000"/>
                </a:solidFill>
              </a:rPr>
              <a:t>, frequent pattern, frequent </a:t>
            </a:r>
            <a:r>
              <a:rPr lang="en-US" altLang="zh-TW" dirty="0" err="1" smtClean="0">
                <a:solidFill>
                  <a:srgbClr val="FF0000"/>
                </a:solidFill>
              </a:rPr>
              <a:t>itemset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B378-F5D7-430B-A3F2-C8A3B054D473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96782"/>
              </p:ext>
            </p:extLst>
          </p:nvPr>
        </p:nvGraphicFramePr>
        <p:xfrm>
          <a:off x="229843" y="3386910"/>
          <a:ext cx="4046067" cy="214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99"/>
                <a:gridCol w="1613884"/>
                <a:gridCol w="1613884"/>
              </a:tblGrid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Min_sup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c, d, f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60%</a:t>
                      </a: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c, d, f, g, h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1" lang="it-IT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a,c, d, e, f</a:t>
                      </a:r>
                      <a:endParaRPr kumimoji="1" lang="it-IT" altLang="zh-TW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c, e, f, g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66256"/>
              </p:ext>
            </p:extLst>
          </p:nvPr>
        </p:nvGraphicFramePr>
        <p:xfrm>
          <a:off x="5063113" y="3683001"/>
          <a:ext cx="4342143" cy="184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843"/>
                <a:gridCol w="1692150"/>
                <a:gridCol w="1692150"/>
              </a:tblGrid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Frequent?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3/4 =75%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2/4 = 50%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acd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2/4 = 50%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3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信心度 </a:t>
            </a:r>
            <a:r>
              <a:rPr lang="en-US" altLang="zh-TW" dirty="0" smtClean="0">
                <a:solidFill>
                  <a:srgbClr val="0070C0"/>
                </a:solidFill>
              </a:rPr>
              <a:t>(confidence)</a:t>
            </a:r>
          </a:p>
          <a:p>
            <a:r>
              <a:rPr lang="en-US" altLang="zh-TW" dirty="0"/>
              <a:t>Fraction of </a:t>
            </a:r>
            <a:r>
              <a:rPr lang="en-US" altLang="zh-TW" dirty="0" smtClean="0"/>
              <a:t>the transactions </a:t>
            </a:r>
            <a:r>
              <a:rPr lang="en-US" altLang="zh-TW" dirty="0"/>
              <a:t>contain A also contain </a:t>
            </a:r>
            <a:r>
              <a:rPr lang="en-US" altLang="zh-TW" dirty="0" smtClean="0"/>
              <a:t>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(A</a:t>
            </a:r>
            <a:r>
              <a:rPr lang="zh-TW" altLang="en-US" dirty="0" smtClean="0">
                <a:solidFill>
                  <a:srgbClr val="FF0000"/>
                </a:solidFill>
              </a:rPr>
              <a:t>先發生的情況下</a:t>
            </a:r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r>
              <a:rPr lang="zh-TW" altLang="en-US" dirty="0" smtClean="0">
                <a:solidFill>
                  <a:srgbClr val="FF0000"/>
                </a:solidFill>
              </a:rPr>
              <a:t>發生的機率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B378-F5D7-430B-A3F2-C8A3B054D473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7743"/>
              </p:ext>
            </p:extLst>
          </p:nvPr>
        </p:nvGraphicFramePr>
        <p:xfrm>
          <a:off x="891539" y="3517538"/>
          <a:ext cx="3654335" cy="214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488"/>
                <a:gridCol w="2424847"/>
              </a:tblGrid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c, d, f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b, c, d, f, g, h</a:t>
                      </a:r>
                      <a:endParaRPr kumimoji="1" lang="it-IT" altLang="zh-TW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1" lang="it-IT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a,c, d, e, f</a:t>
                      </a:r>
                      <a:endParaRPr kumimoji="1" lang="it-IT" altLang="zh-TW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c, e, f, g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20140"/>
              </p:ext>
            </p:extLst>
          </p:nvPr>
        </p:nvGraphicFramePr>
        <p:xfrm>
          <a:off x="5111492" y="3687445"/>
          <a:ext cx="4141037" cy="184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481"/>
                <a:gridCol w="1613778"/>
                <a:gridCol w="1613778"/>
              </a:tblGrid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Rule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Confidence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a-&gt;b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a(2), ab(1)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1/2 = 50%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c-&gt;a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c(4), ac(2)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2/4 = 50%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c-&gt;d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c(4), cd(3)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3/4 = 75%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2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最小信心度 </a:t>
            </a:r>
            <a:r>
              <a:rPr lang="en-US" altLang="zh-TW" dirty="0" smtClean="0">
                <a:solidFill>
                  <a:srgbClr val="0070C0"/>
                </a:solidFill>
              </a:rPr>
              <a:t>(minimum confidence, </a:t>
            </a:r>
            <a:r>
              <a:rPr lang="en-US" altLang="zh-TW" dirty="0" err="1" smtClean="0">
                <a:solidFill>
                  <a:srgbClr val="0070C0"/>
                </a:solidFill>
              </a:rPr>
              <a:t>min_conf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 smtClean="0"/>
              <a:t>Min_conf</a:t>
            </a:r>
            <a:r>
              <a:rPr lang="en-US" altLang="zh-TW" dirty="0" smtClean="0"/>
              <a:t> </a:t>
            </a:r>
            <a:r>
              <a:rPr lang="zh-TW" altLang="en-US" dirty="0" smtClean="0"/>
              <a:t>也是</a:t>
            </a:r>
            <a:r>
              <a:rPr lang="zh-TW" altLang="en-US" dirty="0"/>
              <a:t>一個門檻值</a:t>
            </a:r>
            <a:r>
              <a:rPr lang="en-US" altLang="zh-TW" dirty="0"/>
              <a:t>(threshold), </a:t>
            </a:r>
            <a:r>
              <a:rPr lang="zh-TW" altLang="en-US" dirty="0"/>
              <a:t>用來將信心度較低的</a:t>
            </a:r>
            <a:r>
              <a:rPr lang="en-US" altLang="zh-TW" dirty="0"/>
              <a:t>Rule</a:t>
            </a:r>
            <a:r>
              <a:rPr lang="zh-TW" altLang="en-US" dirty="0"/>
              <a:t>過濾掉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而留下來的</a:t>
            </a:r>
            <a:r>
              <a:rPr lang="zh-TW" altLang="en-US" dirty="0" smtClean="0">
                <a:solidFill>
                  <a:srgbClr val="FF0000"/>
                </a:solidFill>
              </a:rPr>
              <a:t>規則為</a:t>
            </a:r>
            <a:r>
              <a:rPr lang="zh-TW" altLang="en-US" dirty="0">
                <a:solidFill>
                  <a:srgbClr val="FF0000"/>
                </a:solidFill>
              </a:rPr>
              <a:t>強關聯規則</a:t>
            </a:r>
            <a:r>
              <a:rPr lang="en-US" altLang="zh-TW" dirty="0">
                <a:solidFill>
                  <a:srgbClr val="FF0000"/>
                </a:solidFill>
              </a:rPr>
              <a:t>, Strongly Rules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B378-F5D7-430B-A3F2-C8A3B054D473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2103"/>
              </p:ext>
            </p:extLst>
          </p:nvPr>
        </p:nvGraphicFramePr>
        <p:xfrm>
          <a:off x="247104" y="3413035"/>
          <a:ext cx="4063639" cy="214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853"/>
                <a:gridCol w="1620893"/>
                <a:gridCol w="1620893"/>
              </a:tblGrid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Min_conf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c, d, f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60%</a:t>
                      </a: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b, c, d, f, g, h</a:t>
                      </a:r>
                      <a:endParaRPr kumimoji="1" lang="it-IT" altLang="zh-TW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1" lang="it-IT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c, d, e, f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c, e, f, g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86184"/>
              </p:ext>
            </p:extLst>
          </p:nvPr>
        </p:nvGraphicFramePr>
        <p:xfrm>
          <a:off x="5111492" y="3687445"/>
          <a:ext cx="4141037" cy="184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481"/>
                <a:gridCol w="1613778"/>
                <a:gridCol w="1613778"/>
              </a:tblGrid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Rule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Confidence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Strongly?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a-&gt;b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1/2 = 50%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c-&gt;a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2/4 = 50%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c-&gt;d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3/4 = 75%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提升度 </a:t>
            </a:r>
            <a:r>
              <a:rPr lang="en-US" altLang="zh-TW" dirty="0" smtClean="0">
                <a:solidFill>
                  <a:srgbClr val="0070C0"/>
                </a:solidFill>
              </a:rPr>
              <a:t>(lift)</a:t>
            </a:r>
          </a:p>
          <a:p>
            <a:r>
              <a:rPr lang="en-US" altLang="zh-TW" dirty="0" smtClean="0"/>
              <a:t>Fraction </a:t>
            </a:r>
            <a:r>
              <a:rPr lang="en-US" altLang="zh-TW" dirty="0"/>
              <a:t>of the transactions that contain both </a:t>
            </a:r>
            <a:r>
              <a:rPr lang="en-US" altLang="zh-TW" dirty="0" smtClean="0">
                <a:solidFill>
                  <a:srgbClr val="00B050"/>
                </a:solidFill>
              </a:rPr>
              <a:t>Rule(A-&gt;B) </a:t>
            </a:r>
            <a:r>
              <a:rPr lang="en-US" altLang="zh-TW" dirty="0">
                <a:solidFill>
                  <a:srgbClr val="00B050"/>
                </a:solidFill>
              </a:rPr>
              <a:t>and 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(A-&gt;B rule</a:t>
            </a:r>
            <a:r>
              <a:rPr lang="zh-TW" altLang="en-US" dirty="0" smtClean="0">
                <a:solidFill>
                  <a:srgbClr val="FF0000"/>
                </a:solidFill>
              </a:rPr>
              <a:t>的機率</a:t>
            </a:r>
            <a:r>
              <a:rPr lang="en-US" altLang="zh-TW" dirty="0" smtClean="0">
                <a:solidFill>
                  <a:srgbClr val="FF0000"/>
                </a:solidFill>
              </a:rPr>
              <a:t>/B</a:t>
            </a:r>
            <a:r>
              <a:rPr lang="zh-TW" altLang="en-US" dirty="0" smtClean="0">
                <a:solidFill>
                  <a:srgbClr val="FF0000"/>
                </a:solidFill>
              </a:rPr>
              <a:t>發生的機率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越大越好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B378-F5D7-430B-A3F2-C8A3B054D473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91539" y="3517538"/>
          <a:ext cx="3654335" cy="214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488"/>
                <a:gridCol w="2424847"/>
              </a:tblGrid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c, d, f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b, c, d, f, g, h</a:t>
                      </a:r>
                      <a:endParaRPr kumimoji="1" lang="it-IT" altLang="zh-TW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1" lang="it-IT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a,c, d, e, f</a:t>
                      </a:r>
                      <a:endParaRPr kumimoji="1" lang="it-IT" altLang="zh-TW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c, e, f, g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80023"/>
              </p:ext>
            </p:extLst>
          </p:nvPr>
        </p:nvGraphicFramePr>
        <p:xfrm>
          <a:off x="5111490" y="3687445"/>
          <a:ext cx="4380852" cy="138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382"/>
                <a:gridCol w="1707235"/>
                <a:gridCol w="1707235"/>
              </a:tblGrid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Rule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Confidence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lift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a-&gt;b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1/2 = 50%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50%/25% = 2</a:t>
                      </a: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c-&gt;a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2/4 = 50%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50%/50% = 1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2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關聯規則探勘演算法 </a:t>
            </a:r>
            <a:r>
              <a:rPr lang="en-US" altLang="zh-TW" dirty="0" smtClean="0">
                <a:solidFill>
                  <a:srgbClr val="0070C0"/>
                </a:solidFill>
              </a:rPr>
              <a:t>(Association Rule Mining Algorithm)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Step 1: </a:t>
            </a:r>
            <a:r>
              <a:rPr lang="zh-TW" altLang="en-US" dirty="0" smtClean="0">
                <a:solidFill>
                  <a:srgbClr val="FF0000"/>
                </a:solidFill>
              </a:rPr>
              <a:t>選出支持度大於最小支持度的項目集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也就是頻繁項目集</a:t>
            </a:r>
            <a:r>
              <a:rPr lang="en-US" altLang="zh-TW" dirty="0" smtClean="0">
                <a:solidFill>
                  <a:srgbClr val="FF0000"/>
                </a:solidFill>
              </a:rPr>
              <a:t>(FP)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 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Step 2: </a:t>
            </a:r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FP</a:t>
            </a:r>
            <a:r>
              <a:rPr lang="zh-TW" altLang="en-US" dirty="0" smtClean="0">
                <a:solidFill>
                  <a:srgbClr val="FF0000"/>
                </a:solidFill>
              </a:rPr>
              <a:t>當中找出滿足最小信心度的所有規則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Note : </a:t>
            </a:r>
            <a:r>
              <a:rPr lang="en-US" altLang="zh-TW" dirty="0" err="1" smtClean="0">
                <a:solidFill>
                  <a:schemeClr val="tx1"/>
                </a:solidFill>
              </a:rPr>
              <a:t>Minsup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通常不會太大 </a:t>
            </a:r>
            <a:r>
              <a:rPr lang="en-US" altLang="zh-TW" dirty="0" smtClean="0">
                <a:solidFill>
                  <a:schemeClr val="tx1"/>
                </a:solidFill>
              </a:rPr>
              <a:t>( ex 5-10%)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       </a:t>
            </a:r>
            <a:r>
              <a:rPr lang="en-US" altLang="zh-TW" dirty="0" err="1" smtClean="0">
                <a:solidFill>
                  <a:schemeClr val="tx1"/>
                </a:solidFill>
              </a:rPr>
              <a:t>Minsup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通常不會</a:t>
            </a:r>
            <a:r>
              <a:rPr lang="zh-TW" altLang="en-US" dirty="0" smtClean="0">
                <a:solidFill>
                  <a:schemeClr val="tx1"/>
                </a:solidFill>
              </a:rPr>
              <a:t>太小 </a:t>
            </a:r>
            <a:r>
              <a:rPr lang="en-US" altLang="zh-TW" dirty="0">
                <a:solidFill>
                  <a:schemeClr val="tx1"/>
                </a:solidFill>
              </a:rPr>
              <a:t>( </a:t>
            </a:r>
            <a:r>
              <a:rPr lang="en-US" altLang="zh-TW" dirty="0" smtClean="0">
                <a:solidFill>
                  <a:schemeClr val="tx1"/>
                </a:solidFill>
              </a:rPr>
              <a:t>ex 50-75%)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B378-F5D7-430B-A3F2-C8A3B054D473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</a:t>
            </a:r>
            <a:r>
              <a:rPr lang="zh-TW" altLang="en-US" dirty="0" smtClean="0"/>
              <a:t>利用逐層搜尋的疊代法 </a:t>
            </a:r>
            <a:r>
              <a:rPr lang="en-US" altLang="zh-TW" dirty="0" smtClean="0"/>
              <a:t>(Level-Wise Search)</a:t>
            </a:r>
            <a:r>
              <a:rPr lang="zh-TW" altLang="en-US" dirty="0" smtClean="0"/>
              <a:t>來找出頻繁項目集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再以最小信心度為條件計算出所有的關聯規則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Apriori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有個重要的特性</a:t>
            </a:r>
            <a:r>
              <a:rPr lang="en-US" altLang="zh-TW" dirty="0" smtClean="0">
                <a:solidFill>
                  <a:schemeClr val="tx1"/>
                </a:solidFill>
              </a:rPr>
              <a:t>: </a:t>
            </a:r>
            <a:r>
              <a:rPr lang="zh-TW" altLang="en-US" dirty="0" smtClean="0">
                <a:solidFill>
                  <a:srgbClr val="00B050"/>
                </a:solidFill>
              </a:rPr>
              <a:t>反</a:t>
            </a:r>
            <a:r>
              <a:rPr lang="zh-TW" altLang="en-US" dirty="0">
                <a:solidFill>
                  <a:srgbClr val="00B050"/>
                </a:solidFill>
              </a:rPr>
              <a:t>單調性 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en-US" altLang="zh-TW" dirty="0" smtClean="0">
                <a:solidFill>
                  <a:srgbClr val="00B050"/>
                </a:solidFill>
              </a:rPr>
              <a:t>anti-monotonicity)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如果一個子集合無法滿足最小支持度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則</a:t>
            </a:r>
            <a:r>
              <a:rPr lang="zh-TW" altLang="en-US" dirty="0">
                <a:solidFill>
                  <a:schemeClr val="tx1"/>
                </a:solidFill>
              </a:rPr>
              <a:t>它所有的超集合 </a:t>
            </a:r>
            <a:r>
              <a:rPr lang="en-US" altLang="zh-TW" dirty="0">
                <a:solidFill>
                  <a:schemeClr val="tx1"/>
                </a:solidFill>
              </a:rPr>
              <a:t>(super set) </a:t>
            </a:r>
            <a:r>
              <a:rPr lang="zh-TW" altLang="en-US" dirty="0">
                <a:solidFill>
                  <a:schemeClr val="tx1"/>
                </a:solidFill>
              </a:rPr>
              <a:t>也</a:t>
            </a:r>
            <a:r>
              <a:rPr lang="zh-TW" altLang="en-US" dirty="0" smtClean="0">
                <a:solidFill>
                  <a:schemeClr val="tx1"/>
                </a:solidFill>
              </a:rPr>
              <a:t>不會滿足最小支持度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45734"/>
            <a:ext cx="8609512" cy="402336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Apriori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完整演算法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Step 1: </a:t>
            </a:r>
            <a:r>
              <a:rPr lang="zh-TW" altLang="en-US" dirty="0" smtClean="0">
                <a:solidFill>
                  <a:schemeClr val="tx1"/>
                </a:solidFill>
              </a:rPr>
              <a:t>掃瞄第一次交易資料庫找出頻繁項目集 </a:t>
            </a:r>
            <a:r>
              <a:rPr lang="en-US" altLang="zh-TW" i="1" dirty="0" smtClean="0">
                <a:solidFill>
                  <a:srgbClr val="00B050"/>
                </a:solidFill>
              </a:rPr>
              <a:t>L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Step 2: </a:t>
            </a:r>
            <a:r>
              <a:rPr lang="zh-TW" altLang="en-US" dirty="0" smtClean="0">
                <a:solidFill>
                  <a:schemeClr val="tx1"/>
                </a:solidFill>
              </a:rPr>
              <a:t>利用</a:t>
            </a:r>
            <a:r>
              <a:rPr lang="zh-TW" altLang="en-US" dirty="0" smtClean="0">
                <a:solidFill>
                  <a:srgbClr val="FF0000"/>
                </a:solidFill>
              </a:rPr>
              <a:t>結合法</a:t>
            </a:r>
            <a:r>
              <a:rPr lang="en-US" altLang="zh-TW" dirty="0" smtClean="0">
                <a:solidFill>
                  <a:srgbClr val="FF0000"/>
                </a:solidFill>
              </a:rPr>
              <a:t>(join step)</a:t>
            </a:r>
            <a:r>
              <a:rPr lang="zh-TW" altLang="en-US" dirty="0" smtClean="0">
                <a:solidFill>
                  <a:schemeClr val="tx1"/>
                </a:solidFill>
              </a:rPr>
              <a:t>將兩兩一組的</a:t>
            </a:r>
            <a:r>
              <a:rPr lang="en-US" altLang="zh-TW" i="1" dirty="0" smtClean="0">
                <a:solidFill>
                  <a:srgbClr val="00B050"/>
                </a:solidFill>
              </a:rPr>
              <a:t>L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k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產生新的候選項目集</a:t>
            </a:r>
            <a:r>
              <a:rPr lang="en-US" altLang="zh-TW" i="1" dirty="0" smtClean="0">
                <a:solidFill>
                  <a:srgbClr val="00B050"/>
                </a:solidFill>
              </a:rPr>
              <a:t>C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k+1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, </a:t>
            </a:r>
            <a:r>
              <a:rPr lang="en-US" altLang="zh-TW" dirty="0" smtClean="0">
                <a:solidFill>
                  <a:schemeClr val="tx1"/>
                </a:solidFill>
              </a:rPr>
              <a:t>(k&gt;=1)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Step 3: </a:t>
            </a:r>
            <a:r>
              <a:rPr lang="zh-TW" altLang="en-US" dirty="0" smtClean="0">
                <a:solidFill>
                  <a:schemeClr val="tx1"/>
                </a:solidFill>
              </a:rPr>
              <a:t>利用反單調性將 </a:t>
            </a:r>
            <a:r>
              <a:rPr lang="en-US" altLang="zh-TW" i="1" dirty="0" smtClean="0">
                <a:solidFill>
                  <a:srgbClr val="00B050"/>
                </a:solidFill>
              </a:rPr>
              <a:t>C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k+1</a:t>
            </a:r>
            <a:r>
              <a:rPr lang="en-US" altLang="zh-TW" i="1" baseline="-25000" dirty="0" smtClean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進行第一次</a:t>
            </a:r>
            <a:r>
              <a:rPr lang="zh-TW" altLang="en-US" dirty="0" smtClean="0">
                <a:solidFill>
                  <a:schemeClr val="tx1"/>
                </a:solidFill>
              </a:rPr>
              <a:t>候選項目集</a:t>
            </a:r>
            <a:r>
              <a:rPr lang="zh-TW" altLang="en-US" dirty="0" smtClean="0">
                <a:solidFill>
                  <a:srgbClr val="FF0000"/>
                </a:solidFill>
              </a:rPr>
              <a:t>修剪</a:t>
            </a:r>
            <a:r>
              <a:rPr lang="en-US" altLang="zh-TW" dirty="0" smtClean="0">
                <a:solidFill>
                  <a:srgbClr val="FF0000"/>
                </a:solidFill>
              </a:rPr>
              <a:t>(prune step)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Step 4: </a:t>
            </a:r>
            <a:r>
              <a:rPr lang="zh-TW" altLang="en-US" dirty="0" smtClean="0">
                <a:solidFill>
                  <a:schemeClr val="tx1"/>
                </a:solidFill>
              </a:rPr>
              <a:t>計算每一個候選項目集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i="1" dirty="0" smtClean="0">
                <a:solidFill>
                  <a:srgbClr val="00B050"/>
                </a:solidFill>
              </a:rPr>
              <a:t>C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k+1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的支持度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Step 5</a:t>
            </a:r>
            <a:r>
              <a:rPr lang="en-US" altLang="zh-TW" dirty="0" smtClean="0">
                <a:solidFill>
                  <a:schemeClr val="tx1"/>
                </a:solidFill>
              </a:rPr>
              <a:t>: </a:t>
            </a:r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k+1</a:t>
            </a:r>
            <a:r>
              <a:rPr lang="zh-TW" altLang="en-US" dirty="0" smtClean="0">
                <a:solidFill>
                  <a:schemeClr val="tx1"/>
                </a:solidFill>
              </a:rPr>
              <a:t>進行第二次修剪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留下滿足最小支持度的頻繁項目集 </a:t>
            </a:r>
            <a:r>
              <a:rPr lang="en-US" altLang="zh-TW" i="1" dirty="0" smtClean="0">
                <a:solidFill>
                  <a:srgbClr val="00B050"/>
                </a:solidFill>
              </a:rPr>
              <a:t>L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k</a:t>
            </a: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Step 6: </a:t>
            </a:r>
            <a:r>
              <a:rPr lang="zh-TW" altLang="en-US" dirty="0" smtClean="0">
                <a:solidFill>
                  <a:schemeClr val="tx1"/>
                </a:solidFill>
              </a:rPr>
              <a:t>重覆 </a:t>
            </a:r>
            <a:r>
              <a:rPr lang="en-US" altLang="zh-TW" dirty="0" smtClean="0">
                <a:solidFill>
                  <a:schemeClr val="tx1"/>
                </a:solidFill>
              </a:rPr>
              <a:t>Step 2 to Step 4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直到無任何頻繁項目集產生</a:t>
            </a:r>
            <a:endParaRPr lang="en-US" altLang="zh-TW" i="1" baseline="-25000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45734"/>
            <a:ext cx="8609512" cy="4023360"/>
          </a:xfrm>
        </p:spPr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j</a:t>
            </a:r>
            <a:r>
              <a:rPr lang="en-US" altLang="zh-TW" dirty="0" smtClean="0">
                <a:solidFill>
                  <a:srgbClr val="0070C0"/>
                </a:solidFill>
              </a:rPr>
              <a:t>oin Step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利用</a:t>
            </a:r>
            <a:r>
              <a:rPr lang="zh-TW" altLang="en-US" dirty="0">
                <a:solidFill>
                  <a:srgbClr val="FF0000"/>
                </a:solidFill>
              </a:rPr>
              <a:t>結合法</a:t>
            </a:r>
            <a:r>
              <a:rPr lang="en-US" altLang="zh-TW" dirty="0">
                <a:solidFill>
                  <a:srgbClr val="FF0000"/>
                </a:solidFill>
              </a:rPr>
              <a:t>(join step)</a:t>
            </a:r>
            <a:r>
              <a:rPr lang="zh-TW" altLang="en-US" dirty="0">
                <a:solidFill>
                  <a:schemeClr val="tx1"/>
                </a:solidFill>
              </a:rPr>
              <a:t>將兩兩一組的</a:t>
            </a:r>
            <a:r>
              <a:rPr lang="en-US" altLang="zh-TW" i="1" dirty="0">
                <a:solidFill>
                  <a:srgbClr val="00B050"/>
                </a:solidFill>
              </a:rPr>
              <a:t>L</a:t>
            </a:r>
            <a:r>
              <a:rPr lang="en-US" altLang="zh-TW" i="1" baseline="-25000" dirty="0">
                <a:solidFill>
                  <a:srgbClr val="00B050"/>
                </a:solidFill>
              </a:rPr>
              <a:t>k</a:t>
            </a:r>
            <a:r>
              <a:rPr lang="en-US" altLang="zh-TW" baseline="-25000" dirty="0">
                <a:solidFill>
                  <a:srgbClr val="00B050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產生新的候選項目集</a:t>
            </a:r>
            <a:r>
              <a:rPr lang="en-US" altLang="zh-TW" i="1" dirty="0" smtClean="0">
                <a:solidFill>
                  <a:srgbClr val="00B050"/>
                </a:solidFill>
              </a:rPr>
              <a:t>C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k+1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Case 1. </a:t>
            </a:r>
            <a:r>
              <a:rPr lang="en-US" altLang="zh-TW" i="1" dirty="0" smtClean="0">
                <a:solidFill>
                  <a:srgbClr val="00B050"/>
                </a:solidFill>
              </a:rPr>
              <a:t>L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的所有項目集可以直接</a:t>
            </a:r>
            <a:r>
              <a:rPr lang="zh-TW" altLang="en-US" dirty="0" smtClean="0">
                <a:solidFill>
                  <a:srgbClr val="00B050"/>
                </a:solidFill>
              </a:rPr>
              <a:t>兩兩結合成</a:t>
            </a:r>
            <a:r>
              <a:rPr lang="en-US" altLang="zh-TW" i="1" dirty="0" smtClean="0">
                <a:solidFill>
                  <a:srgbClr val="00B050"/>
                </a:solidFill>
              </a:rPr>
              <a:t>C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2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Case 2. (k&gt;1) </a:t>
            </a:r>
            <a:r>
              <a:rPr lang="zh-TW" altLang="en-US" dirty="0" smtClean="0">
                <a:solidFill>
                  <a:schemeClr val="tx1"/>
                </a:solidFill>
              </a:rPr>
              <a:t>若任二個 </a:t>
            </a:r>
            <a:r>
              <a:rPr lang="en-US" altLang="zh-TW" i="1" dirty="0" smtClean="0">
                <a:solidFill>
                  <a:srgbClr val="00B050"/>
                </a:solidFill>
              </a:rPr>
              <a:t>L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k </a:t>
            </a:r>
            <a:r>
              <a:rPr lang="zh-TW" altLang="en-US" dirty="0" smtClean="0">
                <a:solidFill>
                  <a:schemeClr val="tx1"/>
                </a:solidFill>
              </a:rPr>
              <a:t>前 </a:t>
            </a:r>
            <a:r>
              <a:rPr lang="en-US" altLang="zh-TW" i="1" dirty="0" smtClean="0">
                <a:solidFill>
                  <a:srgbClr val="00B050"/>
                </a:solidFill>
              </a:rPr>
              <a:t>k-1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項都一樣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最後一項不同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則可結合產生</a:t>
            </a:r>
            <a:r>
              <a:rPr lang="en-US" altLang="zh-TW" i="1" dirty="0">
                <a:solidFill>
                  <a:srgbClr val="00B050"/>
                </a:solidFill>
              </a:rPr>
              <a:t>C</a:t>
            </a:r>
            <a:r>
              <a:rPr lang="en-US" altLang="zh-TW" i="1" baseline="-25000" dirty="0">
                <a:solidFill>
                  <a:srgbClr val="00B050"/>
                </a:solidFill>
              </a:rPr>
              <a:t>k+1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90874"/>
              </p:ext>
            </p:extLst>
          </p:nvPr>
        </p:nvGraphicFramePr>
        <p:xfrm>
          <a:off x="1912253" y="3918129"/>
          <a:ext cx="2755542" cy="195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514"/>
                <a:gridCol w="918514"/>
                <a:gridCol w="918514"/>
              </a:tblGrid>
              <a:tr h="390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L</a:t>
                      </a:r>
                      <a:r>
                        <a:rPr lang="en-US" altLang="zh-TW" i="1" baseline="-25000" dirty="0" smtClean="0"/>
                        <a:t>1</a:t>
                      </a:r>
                      <a:endParaRPr lang="zh-TW" altLang="en-US" i="1" baseline="-25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i="1" baseline="0" dirty="0" smtClean="0"/>
                        <a:t>C</a:t>
                      </a:r>
                      <a:r>
                        <a:rPr lang="en-US" altLang="zh-TW" i="1" baseline="-25000" dirty="0" smtClean="0"/>
                        <a:t>2</a:t>
                      </a:r>
                      <a:endParaRPr lang="zh-TW" altLang="en-US" i="1" baseline="-25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1" baseline="-25000" dirty="0" smtClean="0"/>
                    </a:p>
                  </a:txBody>
                  <a:tcPr/>
                </a:tc>
              </a:tr>
              <a:tr h="390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BD</a:t>
                      </a:r>
                      <a:endParaRPr lang="zh-TW" altLang="en-US" dirty="0"/>
                    </a:p>
                  </a:txBody>
                  <a:tcPr/>
                </a:tc>
              </a:tr>
              <a:tr h="390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CD</a:t>
                      </a:r>
                      <a:endParaRPr lang="zh-TW" altLang="en-US" dirty="0"/>
                    </a:p>
                  </a:txBody>
                  <a:tcPr/>
                </a:tc>
              </a:tr>
              <a:tr h="390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90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64036"/>
              </p:ext>
            </p:extLst>
          </p:nvPr>
        </p:nvGraphicFramePr>
        <p:xfrm>
          <a:off x="5521956" y="3918128"/>
          <a:ext cx="1837028" cy="195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514"/>
                <a:gridCol w="918514"/>
              </a:tblGrid>
              <a:tr h="390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L</a:t>
                      </a:r>
                      <a:r>
                        <a:rPr lang="en-US" altLang="zh-TW" i="1" baseline="-25000" dirty="0" smtClean="0"/>
                        <a:t>2</a:t>
                      </a:r>
                      <a:endParaRPr lang="zh-TW" alt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baseline="0" dirty="0" smtClean="0"/>
                        <a:t>C</a:t>
                      </a:r>
                      <a:r>
                        <a:rPr lang="en-US" altLang="zh-TW" i="1" baseline="-25000" dirty="0" smtClean="0"/>
                        <a:t>3</a:t>
                      </a:r>
                      <a:endParaRPr lang="zh-TW" altLang="en-US" i="1" baseline="-25000" dirty="0" smtClean="0"/>
                    </a:p>
                  </a:txBody>
                  <a:tcPr/>
                </a:tc>
              </a:tr>
              <a:tr h="390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ABC</a:t>
                      </a:r>
                      <a:endParaRPr lang="zh-TW" altLang="en-US" dirty="0"/>
                    </a:p>
                  </a:txBody>
                  <a:tcPr/>
                </a:tc>
              </a:tr>
              <a:tr h="390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BCE</a:t>
                      </a:r>
                      <a:endParaRPr lang="zh-TW" altLang="en-US" dirty="0"/>
                    </a:p>
                  </a:txBody>
                  <a:tcPr/>
                </a:tc>
              </a:tr>
              <a:tr h="390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90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0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背景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啤酒與尿布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56" y="2705070"/>
            <a:ext cx="3709543" cy="31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16633"/>
              </p:ext>
            </p:extLst>
          </p:nvPr>
        </p:nvGraphicFramePr>
        <p:xfrm>
          <a:off x="345868" y="1255464"/>
          <a:ext cx="251860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95"/>
                <a:gridCol w="1748012"/>
              </a:tblGrid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C, D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E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B,C,E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44983" y="24965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min_sup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70074" y="928279"/>
            <a:ext cx="4025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Scan TDB to get support of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C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1 </a:t>
            </a:r>
            <a:r>
              <a:rPr lang="en-US" altLang="zh-TW" sz="2000" i="1" dirty="0" smtClean="0"/>
              <a:t>and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L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1</a:t>
            </a:r>
            <a:endParaRPr lang="zh-TW" altLang="en-US" sz="2000" i="1" baseline="-25000" dirty="0">
              <a:solidFill>
                <a:srgbClr val="00B05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3349868" y="2209053"/>
            <a:ext cx="452846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17732"/>
              </p:ext>
            </p:extLst>
          </p:nvPr>
        </p:nvGraphicFramePr>
        <p:xfrm>
          <a:off x="4570074" y="1471067"/>
          <a:ext cx="471326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709"/>
                <a:gridCol w="1836777"/>
                <a:gridCol w="1836777"/>
              </a:tblGrid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Frequent?</a:t>
                      </a: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47420"/>
              </p:ext>
            </p:extLst>
          </p:nvPr>
        </p:nvGraphicFramePr>
        <p:xfrm>
          <a:off x="4570074" y="4195512"/>
          <a:ext cx="264933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604"/>
                <a:gridCol w="1691728"/>
              </a:tblGrid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6" name="向右箭號 15"/>
          <p:cNvSpPr/>
          <p:nvPr/>
        </p:nvSpPr>
        <p:spPr>
          <a:xfrm rot="8308933">
            <a:off x="7941022" y="4286519"/>
            <a:ext cx="452846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92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3843"/>
              </p:ext>
            </p:extLst>
          </p:nvPr>
        </p:nvGraphicFramePr>
        <p:xfrm>
          <a:off x="259330" y="4194929"/>
          <a:ext cx="1866108" cy="212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956"/>
                <a:gridCol w="1295152"/>
              </a:tblGrid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C, D</a:t>
                      </a:r>
                      <a:endParaRPr kumimoji="1" lang="en-US" altLang="zh-TW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</a:t>
                      </a:r>
                      <a:endParaRPr kumimoji="1" lang="it-IT" altLang="zh-TW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</a:t>
                      </a:r>
                      <a:endParaRPr kumimoji="1" lang="it-IT" altLang="zh-TW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E</a:t>
                      </a:r>
                      <a:endParaRPr kumimoji="1" lang="it-IT" altLang="zh-TW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B,C,E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44983" y="24965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min_sup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4233" y="1022896"/>
            <a:ext cx="269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To generate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C</a:t>
            </a:r>
            <a:r>
              <a:rPr lang="en-US" altLang="zh-TW" sz="2000" i="1" baseline="-25000" dirty="0">
                <a:solidFill>
                  <a:srgbClr val="00B050"/>
                </a:solidFill>
              </a:rPr>
              <a:t>2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  </a:t>
            </a:r>
            <a:r>
              <a:rPr lang="en-US" altLang="zh-TW" sz="2000" i="1" dirty="0" smtClean="0"/>
              <a:t>from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L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1</a:t>
            </a:r>
            <a:endParaRPr lang="zh-TW" altLang="en-US" sz="2000" i="1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46829"/>
              </p:ext>
            </p:extLst>
          </p:nvPr>
        </p:nvGraphicFramePr>
        <p:xfrm>
          <a:off x="259330" y="1584523"/>
          <a:ext cx="246645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207"/>
                <a:gridCol w="1367246"/>
              </a:tblGrid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6" name="向右箭號 15"/>
          <p:cNvSpPr/>
          <p:nvPr/>
        </p:nvSpPr>
        <p:spPr>
          <a:xfrm>
            <a:off x="2978638" y="2389931"/>
            <a:ext cx="339327" cy="370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01036"/>
              </p:ext>
            </p:extLst>
          </p:nvPr>
        </p:nvGraphicFramePr>
        <p:xfrm>
          <a:off x="3485856" y="1584523"/>
          <a:ext cx="246645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207"/>
                <a:gridCol w="1367246"/>
              </a:tblGrid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AE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304587" y="1022896"/>
            <a:ext cx="269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To get </a:t>
            </a:r>
            <a:r>
              <a:rPr lang="en-US" altLang="zh-TW" sz="2000" i="1" dirty="0">
                <a:solidFill>
                  <a:srgbClr val="00B050"/>
                </a:solidFill>
              </a:rPr>
              <a:t>L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2  </a:t>
            </a:r>
            <a:r>
              <a:rPr lang="en-US" altLang="zh-TW" sz="2000" i="1" dirty="0" smtClean="0"/>
              <a:t>from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C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1</a:t>
            </a:r>
            <a:endParaRPr lang="zh-TW" altLang="en-US" sz="2000" i="1" baseline="-25000" dirty="0">
              <a:solidFill>
                <a:srgbClr val="00B050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6304587" y="2389931"/>
            <a:ext cx="339327" cy="370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39285"/>
              </p:ext>
            </p:extLst>
          </p:nvPr>
        </p:nvGraphicFramePr>
        <p:xfrm>
          <a:off x="6811805" y="1584523"/>
          <a:ext cx="246645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207"/>
                <a:gridCol w="1367246"/>
              </a:tblGrid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" name="向右箭號 20"/>
          <p:cNvSpPr/>
          <p:nvPr/>
        </p:nvSpPr>
        <p:spPr>
          <a:xfrm rot="5400000">
            <a:off x="7757643" y="4454592"/>
            <a:ext cx="339327" cy="370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305496" y="3981438"/>
            <a:ext cx="269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To generate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C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3  </a:t>
            </a:r>
            <a:r>
              <a:rPr lang="en-US" altLang="zh-TW" sz="2000" i="1" dirty="0" smtClean="0"/>
              <a:t>from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L</a:t>
            </a:r>
            <a:r>
              <a:rPr lang="en-US" altLang="zh-TW" sz="2000" i="1" baseline="-25000" dirty="0">
                <a:solidFill>
                  <a:srgbClr val="00B050"/>
                </a:solidFill>
              </a:rPr>
              <a:t>2</a:t>
            </a:r>
            <a:endParaRPr lang="zh-TW" altLang="en-US" sz="2000" i="1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03062"/>
              </p:ext>
            </p:extLst>
          </p:nvPr>
        </p:nvGraphicFramePr>
        <p:xfrm>
          <a:off x="6811805" y="4908418"/>
          <a:ext cx="246645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207"/>
                <a:gridCol w="1367246"/>
              </a:tblGrid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BCE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4406610" y="4376044"/>
            <a:ext cx="2405195" cy="111035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 rot="1561371">
            <a:off x="4587693" y="4871706"/>
            <a:ext cx="184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Anti-monotone</a:t>
            </a:r>
            <a:endParaRPr lang="zh-TW" altLang="en-US" sz="2000" i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 animBg="1"/>
      <p:bldP spid="21" grpId="0" animBg="1"/>
      <p:bldP spid="22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30781"/>
              </p:ext>
            </p:extLst>
          </p:nvPr>
        </p:nvGraphicFramePr>
        <p:xfrm>
          <a:off x="1181891" y="2093577"/>
          <a:ext cx="251860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95"/>
                <a:gridCol w="1748012"/>
              </a:tblGrid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C, D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E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B,C,E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44983" y="24965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min_sup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406097" y="1766392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All Frequent Pattern</a:t>
            </a:r>
            <a:endParaRPr lang="zh-TW" altLang="en-US" sz="2000" i="1" baseline="-25000" dirty="0">
              <a:solidFill>
                <a:srgbClr val="00B05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185891" y="3047166"/>
            <a:ext cx="452846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48028"/>
              </p:ext>
            </p:extLst>
          </p:nvPr>
        </p:nvGraphicFramePr>
        <p:xfrm>
          <a:off x="5406097" y="2309180"/>
          <a:ext cx="287648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709"/>
                <a:gridCol w="1836777"/>
              </a:tblGrid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L</a:t>
                      </a:r>
                      <a:r>
                        <a:rPr kumimoji="1" lang="en-US" altLang="zh-TW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1" lang="en-US" altLang="zh-TW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r>
                        <a:rPr kumimoji="1" lang="en-US" altLang="zh-TW" sz="2000" i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zh-TW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BE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4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00850"/>
              </p:ext>
            </p:extLst>
          </p:nvPr>
        </p:nvGraphicFramePr>
        <p:xfrm>
          <a:off x="598417" y="1527520"/>
          <a:ext cx="251860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95"/>
                <a:gridCol w="1748012"/>
              </a:tblGrid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C, D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E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B,C,E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44983" y="249653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min_conf</a:t>
            </a:r>
            <a:r>
              <a:rPr lang="en-US" altLang="zh-TW" dirty="0" smtClean="0"/>
              <a:t> = 60%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69775" y="1200335"/>
            <a:ext cx="203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To generate Rules</a:t>
            </a:r>
            <a:endParaRPr lang="zh-TW" altLang="en-US" sz="2000" i="1" baseline="-25000" dirty="0">
              <a:solidFill>
                <a:srgbClr val="00B05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3602417" y="2481109"/>
            <a:ext cx="452846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91071"/>
              </p:ext>
            </p:extLst>
          </p:nvPr>
        </p:nvGraphicFramePr>
        <p:xfrm>
          <a:off x="4369775" y="1714316"/>
          <a:ext cx="460005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922"/>
                <a:gridCol w="1275904"/>
                <a:gridCol w="2264228"/>
              </a:tblGrid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r>
                        <a:rPr kumimoji="1" lang="en-US" altLang="zh-TW" sz="2000" i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zh-TW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Confidence</a:t>
                      </a: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A-&gt;C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C-&gt;A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(AC)/A=2/3=66%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(AC)/C=2/4=50%</a:t>
                      </a: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B-&gt;C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C-&gt;B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(BC)/B=2/3=66%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(BC)/C=2/4=50%</a:t>
                      </a: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BE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B-&gt;E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E-&gt;B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(BE)/B=2/3=66%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(BE)/E=2/2=100%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3602417" y="5327708"/>
            <a:ext cx="452846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50696"/>
              </p:ext>
            </p:extLst>
          </p:nvPr>
        </p:nvGraphicFramePr>
        <p:xfrm>
          <a:off x="4369775" y="4612253"/>
          <a:ext cx="287648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59"/>
                <a:gridCol w="1420227"/>
              </a:tblGrid>
              <a:tr h="360306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Rules</a:t>
                      </a:r>
                      <a:endParaRPr kumimoji="1" lang="en-US" altLang="zh-TW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A-&gt;C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C-&gt;A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B-&gt;C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B-&gt;E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6030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E-&gt;B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4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Frequent Pattern-Growth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FP-growth </a:t>
            </a:r>
            <a:r>
              <a:rPr lang="zh-TW" altLang="en-US" dirty="0" smtClean="0"/>
              <a:t>演算法則不需要產生候選項目集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而是將資料集壓縮成頻繁樣式樹的格式</a:t>
            </a:r>
            <a:r>
              <a:rPr lang="en-US" altLang="zh-TW" dirty="0" smtClean="0">
                <a:solidFill>
                  <a:srgbClr val="FF0000"/>
                </a:solidFill>
              </a:rPr>
              <a:t>(frequent-pattern tree)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接著再接壓縮過後的資料集切割成數個條件資料庫</a:t>
            </a:r>
            <a:r>
              <a:rPr lang="en-US" altLang="zh-TW" dirty="0" smtClean="0">
                <a:solidFill>
                  <a:schemeClr val="tx1"/>
                </a:solidFill>
              </a:rPr>
              <a:t>(conditional databases)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每一個條件資料庫對應到一個頻繁項目或樣式片段</a:t>
            </a:r>
            <a:r>
              <a:rPr lang="en-US" altLang="zh-TW" dirty="0" smtClean="0">
                <a:solidFill>
                  <a:schemeClr val="tx1"/>
                </a:solidFill>
              </a:rPr>
              <a:t>(pattern fragment)</a:t>
            </a: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Frequent Pattern-Growth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45734"/>
            <a:ext cx="8609512" cy="402336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FP-Growth </a:t>
            </a:r>
            <a:r>
              <a:rPr lang="zh-TW" altLang="en-US" dirty="0" smtClean="0">
                <a:solidFill>
                  <a:srgbClr val="0070C0"/>
                </a:solidFill>
              </a:rPr>
              <a:t>完整演算法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Step 1: </a:t>
            </a:r>
            <a:r>
              <a:rPr lang="zh-TW" altLang="en-US" dirty="0" smtClean="0">
                <a:solidFill>
                  <a:schemeClr val="tx1"/>
                </a:solidFill>
              </a:rPr>
              <a:t>掃瞄第一次交易資料庫找出頻繁項目集 </a:t>
            </a:r>
            <a:r>
              <a:rPr lang="en-US" altLang="zh-TW" i="1" dirty="0" smtClean="0">
                <a:solidFill>
                  <a:srgbClr val="00B050"/>
                </a:solidFill>
              </a:rPr>
              <a:t>L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TW" i="1" dirty="0" smtClean="0">
                <a:solidFill>
                  <a:srgbClr val="00B05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並由支持度大到小儲存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Step 2:</a:t>
            </a:r>
            <a:r>
              <a:rPr lang="zh-TW" altLang="en-US" dirty="0">
                <a:solidFill>
                  <a:schemeClr val="tx1"/>
                </a:solidFill>
              </a:rPr>
              <a:t>掃瞄第二次交易</a:t>
            </a:r>
            <a:r>
              <a:rPr lang="zh-TW" altLang="en-US" dirty="0" smtClean="0">
                <a:solidFill>
                  <a:schemeClr val="tx1"/>
                </a:solidFill>
              </a:rPr>
              <a:t>資料庫依照</a:t>
            </a:r>
            <a:r>
              <a:rPr lang="en-US" altLang="zh-TW" i="1" dirty="0" smtClean="0">
                <a:solidFill>
                  <a:srgbClr val="00B050"/>
                </a:solidFill>
              </a:rPr>
              <a:t>L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1 </a:t>
            </a:r>
            <a:r>
              <a:rPr lang="zh-TW" altLang="en-US" dirty="0" smtClean="0">
                <a:solidFill>
                  <a:schemeClr val="tx1"/>
                </a:solidFill>
              </a:rPr>
              <a:t>順序來將所有項目</a:t>
            </a:r>
            <a:r>
              <a:rPr lang="zh-TW" altLang="en-US" dirty="0" smtClean="0">
                <a:solidFill>
                  <a:srgbClr val="FF0000"/>
                </a:solidFill>
              </a:rPr>
              <a:t>建立分支</a:t>
            </a:r>
            <a:r>
              <a:rPr lang="en-US" altLang="zh-TW" dirty="0" smtClean="0">
                <a:solidFill>
                  <a:srgbClr val="FF0000"/>
                </a:solidFill>
              </a:rPr>
              <a:t>(branch)</a:t>
            </a: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Step 3: </a:t>
            </a:r>
            <a:r>
              <a:rPr lang="zh-TW" altLang="en-US" dirty="0" smtClean="0">
                <a:solidFill>
                  <a:schemeClr val="tx1"/>
                </a:solidFill>
              </a:rPr>
              <a:t>從每一個</a:t>
            </a:r>
            <a:r>
              <a:rPr lang="en-US" altLang="zh-TW" i="1" dirty="0">
                <a:solidFill>
                  <a:srgbClr val="00B050"/>
                </a:solidFill>
              </a:rPr>
              <a:t>L</a:t>
            </a:r>
            <a:r>
              <a:rPr lang="en-US" altLang="zh-TW" i="1" baseline="-25000" dirty="0">
                <a:solidFill>
                  <a:srgbClr val="00B050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開始建立條件樣式集與條件</a:t>
            </a:r>
            <a:r>
              <a:rPr lang="en-US" altLang="zh-TW" dirty="0" smtClean="0">
                <a:solidFill>
                  <a:schemeClr val="tx1"/>
                </a:solidFill>
              </a:rPr>
              <a:t>FP-tree </a:t>
            </a:r>
            <a:r>
              <a:rPr lang="en-US" altLang="zh-TW" dirty="0" smtClean="0">
                <a:solidFill>
                  <a:srgbClr val="FF0000"/>
                </a:solidFill>
              </a:rPr>
              <a:t>(conditional FP-tree)</a:t>
            </a: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Step 4: </a:t>
            </a:r>
            <a:r>
              <a:rPr lang="zh-TW" altLang="en-US" dirty="0" smtClean="0">
                <a:solidFill>
                  <a:schemeClr val="tx1"/>
                </a:solidFill>
              </a:rPr>
              <a:t>遞迴此</a:t>
            </a:r>
            <a:r>
              <a:rPr lang="en-US" altLang="zh-TW" dirty="0" smtClean="0">
                <a:solidFill>
                  <a:schemeClr val="tx1"/>
                </a:solidFill>
              </a:rPr>
              <a:t>FP-tree</a:t>
            </a:r>
            <a:r>
              <a:rPr lang="zh-TW" altLang="en-US" dirty="0" smtClean="0">
                <a:solidFill>
                  <a:schemeClr val="tx1"/>
                </a:solidFill>
              </a:rPr>
              <a:t>直到條件</a:t>
            </a:r>
            <a:r>
              <a:rPr lang="en-US" altLang="zh-TW" dirty="0" smtClean="0">
                <a:solidFill>
                  <a:schemeClr val="tx1"/>
                </a:solidFill>
              </a:rPr>
              <a:t>FP</a:t>
            </a:r>
            <a:r>
              <a:rPr lang="zh-TW" altLang="en-US" dirty="0" smtClean="0">
                <a:solidFill>
                  <a:schemeClr val="tx1"/>
                </a:solidFill>
              </a:rPr>
              <a:t>樹僅包含單一路徑為止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FP- Growth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45868" y="1255464"/>
          <a:ext cx="251860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95"/>
                <a:gridCol w="1748012"/>
              </a:tblGrid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C, D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E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B,C,E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70074" y="24965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min_sup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70074" y="928279"/>
            <a:ext cx="3759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 smtClean="0"/>
              <a:t>Scan TDB to get support of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L</a:t>
            </a:r>
            <a:r>
              <a:rPr lang="en-US" altLang="zh-TW" sz="2000" i="1" baseline="-25000" dirty="0" smtClean="0">
                <a:solidFill>
                  <a:srgbClr val="00B050"/>
                </a:solidFill>
              </a:rPr>
              <a:t>1</a:t>
            </a:r>
          </a:p>
          <a:p>
            <a:pPr marL="457200" indent="-457200">
              <a:buAutoNum type="arabicPeriod"/>
            </a:pPr>
            <a:r>
              <a:rPr lang="en-US" altLang="zh-TW" sz="2000" dirty="0" smtClean="0"/>
              <a:t>Build branch of FP-tree</a:t>
            </a:r>
            <a:endParaRPr lang="en-US" altLang="zh-TW" sz="2000" baseline="-25000" dirty="0" smtClean="0"/>
          </a:p>
        </p:txBody>
      </p:sp>
      <p:sp>
        <p:nvSpPr>
          <p:cNvPr id="13" name="向右箭號 12"/>
          <p:cNvSpPr/>
          <p:nvPr/>
        </p:nvSpPr>
        <p:spPr>
          <a:xfrm>
            <a:off x="3349868" y="2209053"/>
            <a:ext cx="452846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07" y="1596662"/>
            <a:ext cx="5324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FP- Growth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0074" y="24965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min_sup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50" y="984068"/>
            <a:ext cx="7755631" cy="506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7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ECLAT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ECLAT </a:t>
            </a:r>
            <a:r>
              <a:rPr lang="zh-TW" altLang="en-US" dirty="0" smtClean="0"/>
              <a:t>演算法是將</a:t>
            </a:r>
            <a:r>
              <a:rPr lang="en-US" altLang="zh-TW" dirty="0" smtClean="0"/>
              <a:t>TID</a:t>
            </a:r>
            <a:r>
              <a:rPr lang="zh-TW" altLang="en-US" dirty="0" smtClean="0"/>
              <a:t>為索引的資料庫轉成以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為索引的資料庫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也就是說 </a:t>
            </a:r>
            <a:r>
              <a:rPr lang="en-US" altLang="zh-TW" dirty="0" smtClean="0">
                <a:solidFill>
                  <a:srgbClr val="FF0000"/>
                </a:solidFill>
              </a:rPr>
              <a:t>item</a:t>
            </a:r>
            <a:r>
              <a:rPr lang="zh-TW" altLang="en-US" dirty="0" smtClean="0">
                <a:solidFill>
                  <a:srgbClr val="FF0000"/>
                </a:solidFill>
              </a:rPr>
              <a:t>會變成 鍵</a:t>
            </a:r>
            <a:r>
              <a:rPr lang="en-US" altLang="zh-TW" dirty="0" smtClean="0">
                <a:solidFill>
                  <a:srgbClr val="FF0000"/>
                </a:solidFill>
              </a:rPr>
              <a:t>(key), </a:t>
            </a:r>
            <a:r>
              <a:rPr lang="zh-TW" altLang="en-US" dirty="0" smtClean="0">
                <a:solidFill>
                  <a:srgbClr val="FF0000"/>
                </a:solidFill>
              </a:rPr>
              <a:t>而資料庫中的每一個</a:t>
            </a:r>
            <a:r>
              <a:rPr lang="en-US" altLang="zh-TW" dirty="0" smtClean="0">
                <a:solidFill>
                  <a:srgbClr val="FF0000"/>
                </a:solidFill>
              </a:rPr>
              <a:t>item</a:t>
            </a:r>
            <a:r>
              <a:rPr lang="zh-TW" altLang="en-US" dirty="0" smtClean="0">
                <a:solidFill>
                  <a:srgbClr val="FF0000"/>
                </a:solidFill>
              </a:rPr>
              <a:t>會找到對應的</a:t>
            </a:r>
            <a:r>
              <a:rPr lang="en-US" altLang="zh-TW" dirty="0" smtClean="0">
                <a:solidFill>
                  <a:srgbClr val="FF0000"/>
                </a:solidFill>
              </a:rPr>
              <a:t>TID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ECLAT</a:t>
            </a:r>
            <a:r>
              <a:rPr lang="zh-TW" altLang="en-US" dirty="0" smtClean="0">
                <a:solidFill>
                  <a:schemeClr val="tx1"/>
                </a:solidFill>
              </a:rPr>
              <a:t>的好處就是對於資料庫的掃瞄只會有一次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接下來只要進行集合交集的動作就可以算出所有的</a:t>
            </a:r>
            <a:r>
              <a:rPr lang="en-US" altLang="zh-TW" dirty="0" smtClean="0">
                <a:solidFill>
                  <a:schemeClr val="tx1"/>
                </a:solidFill>
              </a:rPr>
              <a:t>support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ECLAT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44983" y="24965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min_sup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50727"/>
              </p:ext>
            </p:extLst>
          </p:nvPr>
        </p:nvGraphicFramePr>
        <p:xfrm>
          <a:off x="381655" y="1302117"/>
          <a:ext cx="251860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95"/>
                <a:gridCol w="1748012"/>
              </a:tblGrid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C, D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E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54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B,C,E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4990"/>
              </p:ext>
            </p:extLst>
          </p:nvPr>
        </p:nvGraphicFramePr>
        <p:xfrm>
          <a:off x="3818052" y="1706944"/>
          <a:ext cx="3608980" cy="156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96"/>
                <a:gridCol w="721796"/>
                <a:gridCol w="721796"/>
                <a:gridCol w="721796"/>
                <a:gridCol w="721796"/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</a:tr>
              <a:tr h="11988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  <a:p>
                      <a:pPr algn="ctr"/>
                      <a:r>
                        <a:rPr lang="en-US" altLang="zh-TW" dirty="0" smtClean="0"/>
                        <a:t>2</a:t>
                      </a:r>
                    </a:p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</a:p>
                    <a:p>
                      <a:pPr algn="ctr"/>
                      <a:r>
                        <a:rPr lang="en-US" altLang="zh-TW" dirty="0" smtClean="0"/>
                        <a:t>4</a:t>
                      </a:r>
                    </a:p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  <a:p>
                      <a:pPr algn="ctr"/>
                      <a:r>
                        <a:rPr lang="en-US" altLang="zh-TW" dirty="0" smtClean="0"/>
                        <a:t>2</a:t>
                      </a:r>
                    </a:p>
                    <a:p>
                      <a:pPr algn="ctr"/>
                      <a:r>
                        <a:rPr lang="en-US" altLang="zh-TW" dirty="0" smtClean="0"/>
                        <a:t>3</a:t>
                      </a:r>
                    </a:p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  <a:p>
                      <a:pPr algn="ctr"/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</a:p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67092"/>
              </p:ext>
            </p:extLst>
          </p:nvPr>
        </p:nvGraphicFramePr>
        <p:xfrm>
          <a:off x="3818052" y="4190485"/>
          <a:ext cx="203537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223"/>
                <a:gridCol w="1071155"/>
              </a:tblGrid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4" name="向右箭號 23"/>
          <p:cNvSpPr/>
          <p:nvPr/>
        </p:nvSpPr>
        <p:spPr>
          <a:xfrm>
            <a:off x="3166583" y="2183801"/>
            <a:ext cx="452846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818052" y="1198462"/>
            <a:ext cx="3343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Horizontal database to Vertical</a:t>
            </a:r>
          </a:p>
        </p:txBody>
      </p:sp>
      <p:sp>
        <p:nvSpPr>
          <p:cNvPr id="26" name="向右箭號 25"/>
          <p:cNvSpPr/>
          <p:nvPr/>
        </p:nvSpPr>
        <p:spPr>
          <a:xfrm rot="8203696">
            <a:off x="6488903" y="4326963"/>
            <a:ext cx="452846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818051" y="3829124"/>
            <a:ext cx="2887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Support counting to get </a:t>
            </a:r>
            <a:r>
              <a:rPr lang="en-US" altLang="zh-TW" sz="2000" i="1" dirty="0" smtClean="0"/>
              <a:t>L</a:t>
            </a:r>
            <a:r>
              <a:rPr lang="en-US" altLang="zh-TW" sz="2000" i="1" baseline="-250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38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背景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都市傳說</a:t>
            </a:r>
            <a:r>
              <a:rPr lang="en-US" altLang="zh-TW" dirty="0" smtClean="0"/>
              <a:t>, 90</a:t>
            </a:r>
            <a:r>
              <a:rPr lang="zh-TW" altLang="en-US" dirty="0" smtClean="0"/>
              <a:t>年代一名</a:t>
            </a:r>
            <a:r>
              <a:rPr lang="en-US" altLang="zh-TW" dirty="0" smtClean="0"/>
              <a:t>Walmart</a:t>
            </a:r>
            <a:r>
              <a:rPr lang="zh-TW" altLang="en-US" dirty="0" smtClean="0"/>
              <a:t>的主管在分析報表的時候發現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00B050"/>
                </a:solidFill>
              </a:rPr>
              <a:t>啤酒和尿布這二個沒有任何關係的物品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在特定的日期會出現在同一筆購物明細中</a:t>
            </a:r>
            <a:r>
              <a:rPr lang="en-US" altLang="zh-TW" dirty="0" smtClean="0">
                <a:solidFill>
                  <a:srgbClr val="00B050"/>
                </a:solidFill>
              </a:rPr>
              <a:t>!!!</a:t>
            </a:r>
          </a:p>
          <a:p>
            <a:endParaRPr lang="en-US" altLang="zh-TW" dirty="0"/>
          </a:p>
          <a:p>
            <a:r>
              <a:rPr lang="zh-TW" altLang="en-US" dirty="0" smtClean="0"/>
              <a:t>進一步的分析後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通常是</a:t>
            </a:r>
            <a:r>
              <a:rPr lang="zh-TW" altLang="en-US" dirty="0"/>
              <a:t>年青爸爸會這樣一起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Why !? ~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5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ECLAT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44983" y="24965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min_sup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20385" y="1690415"/>
          <a:ext cx="3608980" cy="156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96"/>
                <a:gridCol w="721796"/>
                <a:gridCol w="721796"/>
                <a:gridCol w="721796"/>
                <a:gridCol w="721796"/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</a:tr>
              <a:tr h="11988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  <a:p>
                      <a:pPr algn="ctr"/>
                      <a:r>
                        <a:rPr lang="en-US" altLang="zh-TW" dirty="0" smtClean="0"/>
                        <a:t>2</a:t>
                      </a:r>
                    </a:p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</a:p>
                    <a:p>
                      <a:pPr algn="ctr"/>
                      <a:r>
                        <a:rPr lang="en-US" altLang="zh-TW" dirty="0" smtClean="0"/>
                        <a:t>4</a:t>
                      </a:r>
                    </a:p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  <a:p>
                      <a:pPr algn="ctr"/>
                      <a:r>
                        <a:rPr lang="en-US" altLang="zh-TW" dirty="0" smtClean="0"/>
                        <a:t>2</a:t>
                      </a:r>
                    </a:p>
                    <a:p>
                      <a:pPr algn="ctr"/>
                      <a:r>
                        <a:rPr lang="en-US" altLang="zh-TW" dirty="0" smtClean="0"/>
                        <a:t>3</a:t>
                      </a:r>
                    </a:p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  <a:p>
                      <a:pPr algn="ctr"/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</a:p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769468" y="1682659"/>
          <a:ext cx="429642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354"/>
                <a:gridCol w="2261075"/>
              </a:tblGrid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 vector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11100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01011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11101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00011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20385" y="1181933"/>
            <a:ext cx="3343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Horizontal database to Vertical</a:t>
            </a:r>
          </a:p>
        </p:txBody>
      </p:sp>
      <p:sp>
        <p:nvSpPr>
          <p:cNvPr id="18" name="向右箭號 17"/>
          <p:cNvSpPr/>
          <p:nvPr/>
        </p:nvSpPr>
        <p:spPr>
          <a:xfrm>
            <a:off x="4180187" y="2438128"/>
            <a:ext cx="452846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769467" y="4077564"/>
          <a:ext cx="429642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354"/>
                <a:gridCol w="2261075"/>
              </a:tblGrid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Support Counting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AB (A and B)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01000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AC ( A and C)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11100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BC (B and C)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01001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85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 (C and E)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00001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0" name="向右箭號 19"/>
          <p:cNvSpPr/>
          <p:nvPr/>
        </p:nvSpPr>
        <p:spPr>
          <a:xfrm>
            <a:off x="4180187" y="4833033"/>
            <a:ext cx="452846" cy="47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02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隨</a:t>
            </a:r>
            <a:r>
              <a:rPr lang="zh-TW" altLang="en-US" sz="3600" dirty="0"/>
              <a:t>堂練習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7731" y="1047834"/>
            <a:ext cx="7385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+mj-lt"/>
                <a:ea typeface="+mj-ea"/>
              </a:rPr>
              <a:t>1</a:t>
            </a:r>
            <a:r>
              <a:rPr lang="en-US" altLang="zh-TW" sz="2000" dirty="0">
                <a:latin typeface="+mj-lt"/>
                <a:ea typeface="+mj-ea"/>
              </a:rPr>
              <a:t>. </a:t>
            </a:r>
            <a:r>
              <a:rPr lang="zh-TW" altLang="en-US" sz="2000" dirty="0">
                <a:latin typeface="+mj-lt"/>
                <a:ea typeface="+mj-ea"/>
              </a:rPr>
              <a:t>給定一個交易庫如下表所示</a:t>
            </a:r>
            <a:r>
              <a:rPr lang="en-US" altLang="zh-TW" sz="2000" dirty="0" smtClean="0">
                <a:latin typeface="+mj-lt"/>
                <a:ea typeface="+mj-ea"/>
              </a:rPr>
              <a:t>: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zh-TW" sz="2000" dirty="0" smtClean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zh-TW" sz="2000" dirty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zh-TW" sz="2000" dirty="0" smtClean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zh-TW" sz="2000" dirty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zh-TW" sz="2000" dirty="0" smtClean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zh-TW" sz="2000" dirty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zh-TW" sz="2000" dirty="0" smtClean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zh-TW" sz="2000" dirty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zh-TW" sz="2000" smtClean="0"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zh-TW" sz="2000" smtClean="0">
                <a:latin typeface="+mj-lt"/>
                <a:ea typeface="+mj-ea"/>
              </a:rPr>
              <a:t>2</a:t>
            </a:r>
            <a:r>
              <a:rPr lang="en-US" altLang="zh-TW" sz="2000" dirty="0" smtClean="0">
                <a:latin typeface="+mj-lt"/>
                <a:ea typeface="+mj-ea"/>
              </a:rPr>
              <a:t>. </a:t>
            </a:r>
            <a:r>
              <a:rPr lang="zh-TW" altLang="en-US" sz="2000" dirty="0" smtClean="0">
                <a:latin typeface="+mj-lt"/>
                <a:ea typeface="+mj-ea"/>
              </a:rPr>
              <a:t>利用 </a:t>
            </a:r>
            <a:r>
              <a:rPr lang="en-US" altLang="zh-TW" sz="2000" dirty="0" err="1" smtClean="0">
                <a:latin typeface="+mj-lt"/>
                <a:ea typeface="+mj-ea"/>
              </a:rPr>
              <a:t>Apriori</a:t>
            </a:r>
            <a:r>
              <a:rPr lang="en-US" altLang="zh-TW" sz="2000" dirty="0" smtClean="0">
                <a:latin typeface="+mj-lt"/>
                <a:ea typeface="+mj-ea"/>
              </a:rPr>
              <a:t> </a:t>
            </a:r>
            <a:r>
              <a:rPr lang="zh-TW" altLang="en-US" sz="2000" dirty="0" smtClean="0">
                <a:latin typeface="+mj-lt"/>
                <a:ea typeface="+mj-ea"/>
              </a:rPr>
              <a:t>演算找出 </a:t>
            </a:r>
            <a:r>
              <a:rPr lang="en-US" altLang="zh-TW" sz="2000" dirty="0" smtClean="0">
                <a:latin typeface="+mj-lt"/>
                <a:ea typeface="+mj-ea"/>
              </a:rPr>
              <a:t>frequent pattern (</a:t>
            </a:r>
            <a:r>
              <a:rPr lang="zh-TW" altLang="en-US" sz="2000" dirty="0" smtClean="0">
                <a:latin typeface="+mj-lt"/>
                <a:ea typeface="+mj-ea"/>
              </a:rPr>
              <a:t>假設 </a:t>
            </a:r>
            <a:r>
              <a:rPr lang="en-US" altLang="zh-TW" sz="2000" dirty="0" err="1" smtClean="0">
                <a:latin typeface="+mj-lt"/>
                <a:ea typeface="+mj-ea"/>
              </a:rPr>
              <a:t>min_sup</a:t>
            </a:r>
            <a:r>
              <a:rPr lang="en-US" altLang="zh-TW" sz="2000" dirty="0" smtClean="0">
                <a:latin typeface="+mj-lt"/>
                <a:ea typeface="+mj-ea"/>
              </a:rPr>
              <a:t> =2)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lt"/>
                <a:ea typeface="+mj-ea"/>
              </a:rPr>
              <a:t>3</a:t>
            </a:r>
            <a:r>
              <a:rPr lang="en-US" altLang="zh-TW" sz="2000" dirty="0">
                <a:latin typeface="+mj-lt"/>
                <a:ea typeface="+mj-ea"/>
              </a:rPr>
              <a:t>. </a:t>
            </a:r>
            <a:r>
              <a:rPr lang="zh-TW" altLang="en-US" sz="2000" dirty="0">
                <a:latin typeface="+mj-lt"/>
                <a:ea typeface="+mj-ea"/>
              </a:rPr>
              <a:t>找出所有的關聯規則</a:t>
            </a:r>
            <a:endParaRPr lang="zh-TW" altLang="en-US" sz="2000" i="1" baseline="-25000" dirty="0">
              <a:solidFill>
                <a:srgbClr val="00B050"/>
              </a:solidFill>
              <a:latin typeface="+mj-lt"/>
              <a:ea typeface="+mj-ea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71076"/>
              </p:ext>
            </p:extLst>
          </p:nvPr>
        </p:nvGraphicFramePr>
        <p:xfrm>
          <a:off x="3942308" y="440289"/>
          <a:ext cx="1866108" cy="353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956"/>
                <a:gridCol w="1295152"/>
              </a:tblGrid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1, 2, 5</a:t>
                      </a:r>
                      <a:endParaRPr kumimoji="1" lang="en-US" altLang="zh-TW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2, 4</a:t>
                      </a:r>
                      <a:endParaRPr kumimoji="1" lang="it-IT" altLang="zh-TW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2, 3</a:t>
                      </a:r>
                      <a:endParaRPr kumimoji="1" lang="it-IT" altLang="zh-TW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1, 2, 4</a:t>
                      </a:r>
                      <a:endParaRPr kumimoji="1" lang="it-IT" altLang="zh-TW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1, 3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2, 3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1, 3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1, 2, 3, 5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539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1, 2, 3</a:t>
                      </a:r>
                      <a:endParaRPr kumimoji="1" lang="it-IT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2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背景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在美國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一般是媽媽在家顧小孩</a:t>
            </a:r>
            <a:r>
              <a:rPr lang="en-US" altLang="zh-TW" dirty="0" smtClean="0"/>
              <a:t>, </a:t>
            </a:r>
            <a:r>
              <a:rPr lang="zh-TW" altLang="en-US" dirty="0" smtClean="0"/>
              <a:t>年輕的爸爸去</a:t>
            </a:r>
            <a:r>
              <a:rPr lang="zh-TW" altLang="en-US" dirty="0"/>
              <a:t>超</a:t>
            </a:r>
            <a:r>
              <a:rPr lang="zh-TW" altLang="en-US" dirty="0" smtClean="0"/>
              <a:t>市買尿布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購買尿布的</a:t>
            </a:r>
            <a:r>
              <a:rPr lang="zh-TW" altLang="en-US" dirty="0" smtClean="0"/>
              <a:t>同時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通常會順便買啤酒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賣場中若只</a:t>
            </a:r>
            <a:r>
              <a:rPr lang="zh-TW" altLang="en-US" dirty="0"/>
              <a:t>能買到兩件商品之</a:t>
            </a:r>
            <a:r>
              <a:rPr lang="zh-TW" altLang="en-US" dirty="0" smtClean="0"/>
              <a:t>一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爸爸會直接到可以同時</a:t>
            </a:r>
            <a:r>
              <a:rPr lang="zh-TW" altLang="en-US" dirty="0"/>
              <a:t>買到啤酒與</a:t>
            </a:r>
            <a:r>
              <a:rPr lang="zh-TW" altLang="en-US" dirty="0" smtClean="0"/>
              <a:t>尿布的超市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關聯規則探勘演算法首先在</a:t>
            </a:r>
            <a:r>
              <a:rPr lang="en-US" altLang="zh-TW" dirty="0" smtClean="0"/>
              <a:t>1993</a:t>
            </a:r>
            <a:r>
              <a:rPr lang="zh-TW" altLang="en-US" dirty="0" smtClean="0"/>
              <a:t>年被</a:t>
            </a:r>
            <a:r>
              <a:rPr lang="en-US" altLang="zh-TW" dirty="0" smtClean="0"/>
              <a:t>IBM</a:t>
            </a:r>
            <a:r>
              <a:rPr lang="zh-TW" altLang="en-US" dirty="0" smtClean="0"/>
              <a:t>所提出</a:t>
            </a:r>
            <a:endParaRPr lang="en-US" altLang="zh-TW" dirty="0" smtClean="0"/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目的就是要從大量的資料中找出有趣或相關的規則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/>
              <a:t>而該研究中心隔年所提出的 </a:t>
            </a:r>
            <a:r>
              <a:rPr lang="en-US" altLang="zh-TW" dirty="0" err="1"/>
              <a:t>Apriori</a:t>
            </a:r>
            <a:r>
              <a:rPr lang="en-US" altLang="zh-TW" dirty="0"/>
              <a:t> </a:t>
            </a:r>
            <a:r>
              <a:rPr lang="zh-TW" altLang="en-US" dirty="0"/>
              <a:t>演算法到現今</a:t>
            </a:r>
            <a:r>
              <a:rPr lang="zh-TW" altLang="en-US" dirty="0" smtClean="0"/>
              <a:t>仍有大量的應用</a:t>
            </a:r>
            <a:endParaRPr lang="en-US" altLang="zh-TW" dirty="0"/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PCHOME 24h (https</a:t>
            </a:r>
            <a:r>
              <a:rPr lang="en-US" altLang="zh-TW" dirty="0"/>
              <a:t>://24h.pchome.com.tw/)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9" y="2719739"/>
            <a:ext cx="2628900" cy="2667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80" y="2824514"/>
            <a:ext cx="3667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Amazon </a:t>
            </a:r>
            <a:r>
              <a:rPr lang="en-US" altLang="zh-TW" dirty="0"/>
              <a:t>Japan (https://</a:t>
            </a:r>
            <a:r>
              <a:rPr lang="en-US" altLang="zh-TW" dirty="0" smtClean="0"/>
              <a:t>www.amazon.co.jp)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2" y="2508067"/>
            <a:ext cx="2830169" cy="37513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626" y="2864950"/>
            <a:ext cx="4382364" cy="27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博客來</a:t>
            </a:r>
            <a:r>
              <a:rPr lang="en-US" altLang="zh-TW" dirty="0" smtClean="0"/>
              <a:t> </a:t>
            </a:r>
            <a:r>
              <a:rPr lang="en-US" altLang="zh-TW" dirty="0"/>
              <a:t>(http://www.books.com.tw/)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7" y="2750817"/>
            <a:ext cx="5490075" cy="26048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16" y="2953102"/>
            <a:ext cx="30194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簡介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項目集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</a:rPr>
              <a:t>itemset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r>
              <a:rPr lang="zh-TW" altLang="en-US" dirty="0" smtClean="0"/>
              <a:t>在一個購物籃中一件商品就代表一個</a:t>
            </a:r>
            <a:r>
              <a:rPr lang="en-US" altLang="zh-TW" dirty="0" smtClean="0"/>
              <a:t>item</a:t>
            </a:r>
          </a:p>
          <a:p>
            <a:r>
              <a:rPr lang="zh-TW" altLang="en-US" dirty="0" smtClean="0"/>
              <a:t>所多商品</a:t>
            </a:r>
            <a:r>
              <a:rPr lang="en-US" altLang="zh-TW" dirty="0" smtClean="0"/>
              <a:t>(k)</a:t>
            </a:r>
            <a:r>
              <a:rPr lang="zh-TW" altLang="en-US" dirty="0" smtClean="0"/>
              <a:t>就購成一個 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itemset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B378-F5D7-430B-A3F2-C8A3B054D473}" type="datetime1">
              <a:rPr lang="zh-TW" altLang="en-US" smtClean="0"/>
              <a:t>2018/3/29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15719"/>
              </p:ext>
            </p:extLst>
          </p:nvPr>
        </p:nvGraphicFramePr>
        <p:xfrm>
          <a:off x="891539" y="3517538"/>
          <a:ext cx="3654335" cy="214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488"/>
                <a:gridCol w="2424847"/>
              </a:tblGrid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b, c, d, f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b, c, d, f, g, h</a:t>
                      </a:r>
                      <a:endParaRPr kumimoji="1" lang="it-IT" altLang="zh-TW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1" lang="it-IT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a,c, d, e, f</a:t>
                      </a:r>
                      <a:endParaRPr kumimoji="1" lang="it-IT" altLang="zh-TW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286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c, e, f, g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07678"/>
              </p:ext>
            </p:extLst>
          </p:nvPr>
        </p:nvGraphicFramePr>
        <p:xfrm>
          <a:off x="5516769" y="3739785"/>
          <a:ext cx="3409517" cy="184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19"/>
                <a:gridCol w="2262398"/>
              </a:tblGrid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c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61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it-IT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t-IT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a, c, d</a:t>
                      </a:r>
                      <a:endParaRPr kumimoji="1" lang="it-IT" altLang="zh-TW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17968</TotalTime>
  <Words>2041</Words>
  <Application>Microsoft Office PowerPoint</Application>
  <PresentationFormat>A4 紙張 (210x297 公釐)</PresentationFormat>
  <Paragraphs>652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微軟正黑體</vt:lpstr>
      <vt:lpstr>新細明體</vt:lpstr>
      <vt:lpstr>Calibri</vt:lpstr>
      <vt:lpstr>Times New Roman</vt:lpstr>
      <vt:lpstr>回顧</vt:lpstr>
      <vt:lpstr>Chapter 14</vt:lpstr>
      <vt:lpstr>背景</vt:lpstr>
      <vt:lpstr>背景</vt:lpstr>
      <vt:lpstr>背景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簡介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Frequent Pattern-Growth Algorithm</vt:lpstr>
      <vt:lpstr>Frequent Pattern-Growth Algorithm</vt:lpstr>
      <vt:lpstr>FP- Growth Algorithm</vt:lpstr>
      <vt:lpstr>FP- Growth Algorithm</vt:lpstr>
      <vt:lpstr>ECLAT Algorithm</vt:lpstr>
      <vt:lpstr>ECLAT Algorithm</vt:lpstr>
      <vt:lpstr>ECLAT Algorithm</vt:lpstr>
      <vt:lpstr>隨堂練習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1391</cp:revision>
  <cp:lastPrinted>1999-12-27T05:13:43Z</cp:lastPrinted>
  <dcterms:created xsi:type="dcterms:W3CDTF">1995-06-17T23:31:02Z</dcterms:created>
  <dcterms:modified xsi:type="dcterms:W3CDTF">2018-03-29T09:45:28Z</dcterms:modified>
</cp:coreProperties>
</file>