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3"/>
  </p:notesMasterIdLst>
  <p:handoutMasterIdLst>
    <p:handoutMasterId r:id="rId24"/>
  </p:handoutMasterIdLst>
  <p:sldIdLst>
    <p:sldId id="534" r:id="rId2"/>
    <p:sldId id="618" r:id="rId3"/>
    <p:sldId id="631" r:id="rId4"/>
    <p:sldId id="632" r:id="rId5"/>
    <p:sldId id="633" r:id="rId6"/>
    <p:sldId id="634" r:id="rId7"/>
    <p:sldId id="635" r:id="rId8"/>
    <p:sldId id="636" r:id="rId9"/>
    <p:sldId id="637" r:id="rId10"/>
    <p:sldId id="638" r:id="rId11"/>
    <p:sldId id="639" r:id="rId12"/>
    <p:sldId id="640" r:id="rId13"/>
    <p:sldId id="641" r:id="rId14"/>
    <p:sldId id="642" r:id="rId15"/>
    <p:sldId id="643" r:id="rId16"/>
    <p:sldId id="597" r:id="rId17"/>
    <p:sldId id="644" r:id="rId18"/>
    <p:sldId id="645" r:id="rId19"/>
    <p:sldId id="646" r:id="rId20"/>
    <p:sldId id="647" r:id="rId21"/>
    <p:sldId id="519" r:id="rId22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74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893791" y="4455620"/>
            <a:ext cx="8172450" cy="12746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Association Rules </a:t>
            </a:r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關聯規則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將關聯規則視覺化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385" y="96300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產生互動式散佈圖</a:t>
            </a:r>
            <a:endParaRPr kumimoji="0" lang="zh-TW" altLang="en-US" sz="20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2" y="1737706"/>
            <a:ext cx="5410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將關聯規則視覺化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385" y="96300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產生互動式散佈圖</a:t>
            </a:r>
            <a:endParaRPr kumimoji="0" lang="zh-TW" altLang="en-US" sz="20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9" y="1534927"/>
            <a:ext cx="6372484" cy="42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將關聯規則視覺化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385" y="96300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產生互動式散佈圖</a:t>
            </a:r>
            <a:endParaRPr kumimoji="0" lang="zh-TW" altLang="en-US" sz="20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62" y="3092878"/>
            <a:ext cx="4847892" cy="31233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57" y="1406372"/>
            <a:ext cx="7136387" cy="1643247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3458094" y="5980958"/>
            <a:ext cx="532015" cy="25193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9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將關聯規則視覺化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385" y="96300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產生互動式散佈圖</a:t>
            </a:r>
            <a:endParaRPr kumimoji="0" lang="zh-TW" altLang="en-US" sz="20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02" y="1734293"/>
            <a:ext cx="6058378" cy="3968238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3549534" y="5407851"/>
            <a:ext cx="532015" cy="25193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099068" y="2006638"/>
            <a:ext cx="945055" cy="32303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將關聯規則視覺化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385" y="963003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TW" sz="2000" dirty="0" smtClean="0">
                <a:solidFill>
                  <a:srgbClr val="0070C0"/>
                </a:solidFill>
                <a:latin typeface="+mj-lt"/>
                <a:ea typeface="+mj-ea"/>
              </a:rPr>
              <a:t>Two-key point plot</a:t>
            </a:r>
          </a:p>
          <a:p>
            <a:r>
              <a:rPr kumimoji="0"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顏色愈深代表規則的數量愈多</a:t>
            </a:r>
            <a:endParaRPr kumimoji="0" lang="zh-TW" altLang="en-US" sz="20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82" y="1872149"/>
            <a:ext cx="5638800" cy="2762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2381698"/>
            <a:ext cx="5638367" cy="38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ECLAT algorithm using R package (</a:t>
            </a:r>
            <a:r>
              <a:rPr lang="en-US" altLang="zh-TW" sz="3600" dirty="0" err="1" smtClean="0"/>
              <a:t>arules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1" y="2274395"/>
            <a:ext cx="4438650" cy="2076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092" y="1846263"/>
            <a:ext cx="5180332" cy="4009776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320385" y="963003"/>
            <a:ext cx="3716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TW" sz="2000" dirty="0" err="1">
                <a:solidFill>
                  <a:srgbClr val="0070C0"/>
                </a:solidFill>
                <a:latin typeface="+mj-lt"/>
                <a:ea typeface="+mj-ea"/>
              </a:rPr>
              <a:t>e</a:t>
            </a:r>
            <a:r>
              <a:rPr kumimoji="0" lang="en-US" altLang="zh-TW" sz="2000" dirty="0" err="1" smtClean="0">
                <a:solidFill>
                  <a:srgbClr val="0070C0"/>
                </a:solidFill>
                <a:latin typeface="+mj-lt"/>
                <a:ea typeface="+mj-ea"/>
              </a:rPr>
              <a:t>clat</a:t>
            </a:r>
            <a:r>
              <a:rPr kumimoji="0" lang="en-US" altLang="zh-TW" sz="2000" dirty="0" smtClean="0">
                <a:solidFill>
                  <a:srgbClr val="0070C0"/>
                </a:solidFill>
                <a:latin typeface="+mj-lt"/>
                <a:ea typeface="+mj-ea"/>
              </a:rPr>
              <a:t>(…) </a:t>
            </a:r>
          </a:p>
          <a:p>
            <a:r>
              <a:rPr kumimoji="0" lang="en-US" altLang="zh-TW" sz="2000" dirty="0" smtClean="0">
                <a:solidFill>
                  <a:srgbClr val="0070C0"/>
                </a:solidFill>
                <a:latin typeface="+mj-lt"/>
                <a:ea typeface="+mj-ea"/>
              </a:rPr>
              <a:t>#</a:t>
            </a:r>
            <a:r>
              <a:rPr kumimoji="0" lang="en-US" altLang="zh-TW" sz="2000" dirty="0" err="1" smtClean="0">
                <a:solidFill>
                  <a:srgbClr val="0070C0"/>
                </a:solidFill>
                <a:latin typeface="+mj-lt"/>
                <a:ea typeface="+mj-ea"/>
              </a:rPr>
              <a:t>eclat</a:t>
            </a:r>
            <a:r>
              <a:rPr kumimoji="0"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只能跑出</a:t>
            </a:r>
            <a:r>
              <a:rPr kumimoji="0" lang="en-US" altLang="zh-TW" sz="2000" dirty="0" smtClean="0">
                <a:solidFill>
                  <a:srgbClr val="0070C0"/>
                </a:solidFill>
                <a:latin typeface="+mj-lt"/>
                <a:ea typeface="+mj-ea"/>
              </a:rPr>
              <a:t>FP, </a:t>
            </a:r>
            <a:r>
              <a:rPr kumimoji="0"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不能跑出</a:t>
            </a:r>
            <a:r>
              <a:rPr kumimoji="0" lang="en-US" altLang="zh-TW" sz="2000" dirty="0" smtClean="0">
                <a:solidFill>
                  <a:srgbClr val="0070C0"/>
                </a:solidFill>
                <a:latin typeface="+mj-lt"/>
                <a:ea typeface="+mj-ea"/>
              </a:rPr>
              <a:t>Rule</a:t>
            </a:r>
            <a:endParaRPr kumimoji="0" lang="zh-TW" altLang="en-US" sz="20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51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1. </a:t>
            </a:r>
            <a:r>
              <a:rPr lang="zh-TW" altLang="en-US" dirty="0" smtClean="0"/>
              <a:t>讀取內建資料集</a:t>
            </a:r>
            <a:r>
              <a:rPr lang="en-US" altLang="zh-TW" dirty="0" smtClean="0"/>
              <a:t>Groceries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9" y="2406447"/>
            <a:ext cx="9048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2. </a:t>
            </a:r>
            <a:r>
              <a:rPr lang="zh-TW" altLang="en-US" dirty="0" smtClean="0"/>
              <a:t>觀測前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筆交易資料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0" y="2770476"/>
            <a:ext cx="63912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3.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Apriori</a:t>
            </a:r>
            <a:r>
              <a:rPr lang="en-US" altLang="zh-TW" dirty="0" smtClean="0"/>
              <a:t> </a:t>
            </a:r>
            <a:r>
              <a:rPr lang="zh-TW" altLang="en-US" dirty="0" smtClean="0"/>
              <a:t>找出 </a:t>
            </a:r>
            <a:r>
              <a:rPr lang="en-US" altLang="zh-TW" dirty="0" smtClean="0"/>
              <a:t>Rule (</a:t>
            </a:r>
            <a:r>
              <a:rPr lang="en-US" altLang="zh-TW" dirty="0" err="1"/>
              <a:t>s</a:t>
            </a:r>
            <a:r>
              <a:rPr lang="en-US" altLang="zh-TW" dirty="0" err="1" smtClean="0"/>
              <a:t>upp</a:t>
            </a:r>
            <a:r>
              <a:rPr lang="en-US" altLang="zh-TW" dirty="0" smtClean="0"/>
              <a:t> = 0.01, 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 =0.5)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4" y="2641250"/>
            <a:ext cx="87249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4. </a:t>
            </a:r>
            <a:r>
              <a:rPr lang="zh-TW" altLang="en-US" dirty="0" smtClean="0"/>
              <a:t>限制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rhs</a:t>
            </a:r>
            <a:r>
              <a:rPr lang="zh-TW" altLang="en-US" dirty="0" smtClean="0"/>
              <a:t>只能是</a:t>
            </a:r>
            <a:r>
              <a:rPr lang="en-US" altLang="zh-TW" dirty="0" smtClean="0"/>
              <a:t>whole milk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1" y="2471305"/>
            <a:ext cx="8353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 using R package (</a:t>
            </a:r>
            <a:r>
              <a:rPr lang="en-US" altLang="zh-TW" sz="3600" dirty="0" err="1" smtClean="0"/>
              <a:t>arules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9" y="2796813"/>
            <a:ext cx="2990850" cy="16573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94211" y="3542883"/>
            <a:ext cx="2505942" cy="5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657" y="1856958"/>
            <a:ext cx="5114925" cy="337185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320385" y="96300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TW" altLang="en-US" sz="2000" dirty="0" smtClean="0">
                <a:latin typeface="+mj-lt"/>
                <a:ea typeface="+mj-ea"/>
              </a:rPr>
              <a:t>一開始先以 </a:t>
            </a:r>
            <a:r>
              <a:rPr kumimoji="0" lang="en-US" altLang="zh-TW" sz="2000" dirty="0" smtClean="0">
                <a:latin typeface="+mj-lt"/>
                <a:ea typeface="+mj-ea"/>
              </a:rPr>
              <a:t>titanic </a:t>
            </a:r>
            <a:r>
              <a:rPr kumimoji="0" lang="zh-TW" altLang="en-US" sz="2000" dirty="0" smtClean="0">
                <a:latin typeface="+mj-lt"/>
                <a:ea typeface="+mj-ea"/>
              </a:rPr>
              <a:t>資料集</a:t>
            </a:r>
            <a:endParaRPr kumimoji="0" lang="en-US" altLang="zh-TW" sz="2000" dirty="0" smtClean="0">
              <a:latin typeface="+mj-lt"/>
              <a:ea typeface="+mj-ea"/>
            </a:endParaRPr>
          </a:p>
          <a:p>
            <a:r>
              <a:rPr kumimoji="0" lang="zh-TW" altLang="en-US" sz="2000" dirty="0" smtClean="0">
                <a:latin typeface="+mj-lt"/>
                <a:ea typeface="+mj-ea"/>
              </a:rPr>
              <a:t>測試套件是否成功安裝及可正常使用</a:t>
            </a:r>
            <a:endParaRPr kumimoji="0" lang="zh-TW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029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5. </a:t>
            </a:r>
            <a:r>
              <a:rPr lang="zh-TW" altLang="en-US" smtClean="0"/>
              <a:t>產生互動散佈圖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69" y="2365415"/>
            <a:ext cx="5630054" cy="37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 using R package (</a:t>
            </a:r>
            <a:r>
              <a:rPr lang="en-US" altLang="zh-TW" sz="3600" dirty="0" err="1" smtClean="0"/>
              <a:t>arules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5" y="2125663"/>
            <a:ext cx="3381375" cy="3743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410" y="2335213"/>
            <a:ext cx="3400425" cy="3533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775456" y="2097414"/>
            <a:ext cx="804857" cy="38928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55716" y="1000739"/>
            <a:ext cx="5551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j-lt"/>
                <a:ea typeface="+mj-ea"/>
              </a:rPr>
              <a:t>若將</a:t>
            </a:r>
            <a:r>
              <a:rPr lang="en-US" altLang="zh-TW" sz="2000" dirty="0" smtClean="0">
                <a:latin typeface="+mj-lt"/>
                <a:ea typeface="+mj-ea"/>
              </a:rPr>
              <a:t>table </a:t>
            </a:r>
            <a:r>
              <a:rPr lang="zh-TW" altLang="en-US" sz="2000" dirty="0" smtClean="0">
                <a:latin typeface="+mj-lt"/>
                <a:ea typeface="+mj-ea"/>
              </a:rPr>
              <a:t>直接轉成 </a:t>
            </a:r>
            <a:r>
              <a:rPr lang="en-US" altLang="zh-TW" sz="2000" dirty="0" err="1" smtClean="0">
                <a:latin typeface="+mj-lt"/>
                <a:ea typeface="+mj-ea"/>
              </a:rPr>
              <a:t>data.frame</a:t>
            </a:r>
            <a:r>
              <a:rPr lang="en-US" altLang="zh-TW" sz="2000" dirty="0" smtClean="0">
                <a:latin typeface="+mj-lt"/>
                <a:ea typeface="+mj-ea"/>
              </a:rPr>
              <a:t> </a:t>
            </a:r>
            <a:r>
              <a:rPr lang="zh-TW" altLang="en-US" sz="2000" dirty="0" smtClean="0">
                <a:latin typeface="+mj-lt"/>
                <a:ea typeface="+mj-ea"/>
              </a:rPr>
              <a:t>只會剩下</a:t>
            </a:r>
            <a:r>
              <a:rPr lang="en-US" altLang="zh-TW" sz="2000" dirty="0" smtClean="0">
                <a:latin typeface="+mj-lt"/>
                <a:ea typeface="+mj-ea"/>
              </a:rPr>
              <a:t>32</a:t>
            </a:r>
            <a:r>
              <a:rPr lang="zh-TW" altLang="en-US" sz="2000" dirty="0" smtClean="0">
                <a:latin typeface="+mj-lt"/>
                <a:ea typeface="+mj-ea"/>
              </a:rPr>
              <a:t>筆資料</a:t>
            </a:r>
            <a:endParaRPr lang="en-US" altLang="zh-TW" sz="2000" dirty="0">
              <a:latin typeface="+mj-lt"/>
              <a:ea typeface="+mj-ea"/>
            </a:endParaRPr>
          </a:p>
          <a:p>
            <a:r>
              <a:rPr lang="zh-TW" altLang="en-US" sz="2000" dirty="0" smtClean="0">
                <a:latin typeface="+mj-lt"/>
                <a:ea typeface="+mj-ea"/>
              </a:rPr>
              <a:t>原本是描述重複次數的</a:t>
            </a:r>
            <a:r>
              <a:rPr lang="en-US" altLang="zh-TW" sz="2000" dirty="0" err="1" smtClean="0">
                <a:latin typeface="+mj-lt"/>
                <a:ea typeface="+mj-ea"/>
              </a:rPr>
              <a:t>Freq</a:t>
            </a:r>
            <a:r>
              <a:rPr lang="zh-TW" altLang="en-US" sz="2000" dirty="0" smtClean="0">
                <a:latin typeface="+mj-lt"/>
                <a:ea typeface="+mj-ea"/>
              </a:rPr>
              <a:t>被獨立變成一個欄位</a:t>
            </a:r>
            <a:endParaRPr lang="zh-TW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21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 using R package (</a:t>
            </a:r>
            <a:r>
              <a:rPr lang="en-US" altLang="zh-TW" sz="3600" dirty="0" err="1" smtClean="0"/>
              <a:t>arules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" y="908589"/>
            <a:ext cx="5906019" cy="275614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" y="3868763"/>
            <a:ext cx="5309827" cy="228731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52153" y="3162106"/>
            <a:ext cx="1948109" cy="237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018" y="4602405"/>
            <a:ext cx="5588718" cy="160623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0386" y="3479107"/>
            <a:ext cx="951462" cy="224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43984" y="2028121"/>
            <a:ext cx="232306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0" lang="zh-TW" altLang="en-US" sz="2000" dirty="0" smtClean="0">
                <a:latin typeface="+mj-lt"/>
                <a:ea typeface="+mj-ea"/>
              </a:rPr>
              <a:t>步驟到這邊</a:t>
            </a:r>
            <a:endParaRPr kumimoji="0" lang="en-US" altLang="zh-TW" sz="2000" dirty="0" smtClean="0">
              <a:latin typeface="+mj-lt"/>
              <a:ea typeface="+mj-ea"/>
            </a:endParaRPr>
          </a:p>
          <a:p>
            <a:r>
              <a:rPr kumimoji="0" lang="zh-TW" altLang="en-US" sz="2000" dirty="0" smtClean="0">
                <a:latin typeface="+mj-lt"/>
                <a:ea typeface="+mj-ea"/>
              </a:rPr>
              <a:t>已經確定可以執行</a:t>
            </a:r>
            <a:r>
              <a:rPr kumimoji="0" lang="en-US" altLang="zh-TW" sz="2000" dirty="0" err="1" smtClean="0">
                <a:latin typeface="+mj-lt"/>
                <a:ea typeface="+mj-ea"/>
              </a:rPr>
              <a:t>Apriori</a:t>
            </a:r>
            <a:r>
              <a:rPr kumimoji="0" lang="zh-TW" altLang="en-US" sz="2000" dirty="0" smtClean="0">
                <a:latin typeface="+mj-lt"/>
                <a:ea typeface="+mj-ea"/>
              </a:rPr>
              <a:t>演算法了</a:t>
            </a:r>
            <a:endParaRPr kumimoji="0" lang="zh-TW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9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 using R package (</a:t>
            </a:r>
            <a:r>
              <a:rPr lang="en-US" altLang="zh-TW" sz="3600" dirty="0" err="1" smtClean="0"/>
              <a:t>arules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385" y="963003"/>
            <a:ext cx="279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TW" sz="2000" dirty="0" err="1" smtClean="0">
                <a:solidFill>
                  <a:srgbClr val="0070C0"/>
                </a:solidFill>
                <a:latin typeface="+mj-lt"/>
                <a:ea typeface="+mj-ea"/>
              </a:rPr>
              <a:t>Apriori</a:t>
            </a:r>
            <a:r>
              <a:rPr kumimoji="0" lang="en-US" altLang="zh-TW" sz="2000" dirty="0" smtClean="0">
                <a:solidFill>
                  <a:srgbClr val="0070C0"/>
                </a:solidFill>
                <a:latin typeface="+mj-lt"/>
                <a:ea typeface="+mj-ea"/>
              </a:rPr>
              <a:t> </a:t>
            </a:r>
            <a:r>
              <a:rPr kumimoji="0"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演算法參數說明</a:t>
            </a:r>
            <a:endParaRPr kumimoji="0" lang="zh-TW" altLang="en-US" sz="20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65" y="1450975"/>
            <a:ext cx="6600825" cy="79057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85964"/>
              </p:ext>
            </p:extLst>
          </p:nvPr>
        </p:nvGraphicFramePr>
        <p:xfrm>
          <a:off x="553720" y="2636838"/>
          <a:ext cx="8748222" cy="338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68"/>
                <a:gridCol w="3500977"/>
                <a:gridCol w="3500977"/>
              </a:tblGrid>
              <a:tr h="25630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子參數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4876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paprmeter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minlen</a:t>
                      </a:r>
                      <a:r>
                        <a:rPr lang="en-US" altLang="zh-TW" dirty="0" smtClean="0"/>
                        <a:t> / </a:t>
                      </a:r>
                      <a:r>
                        <a:rPr lang="en-US" altLang="zh-TW" dirty="0" err="1" smtClean="0"/>
                        <a:t>maxlen</a:t>
                      </a:r>
                      <a:r>
                        <a:rPr lang="en-US" altLang="zh-TW" dirty="0" smtClean="0"/>
                        <a:t> :</a:t>
                      </a:r>
                      <a:endParaRPr lang="en-US" altLang="zh-TW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/>
                        <a:t>項目集長度最小</a:t>
                      </a:r>
                      <a:r>
                        <a:rPr lang="en-US" altLang="zh-TW" baseline="0" dirty="0" smtClean="0"/>
                        <a:t>/</a:t>
                      </a:r>
                      <a:r>
                        <a:rPr lang="zh-TW" altLang="en-US" baseline="0" dirty="0" smtClean="0"/>
                        <a:t>大值</a:t>
                      </a:r>
                      <a:endParaRPr lang="zh-TW" altLang="en-US" dirty="0"/>
                    </a:p>
                  </a:txBody>
                  <a:tcPr/>
                </a:tc>
              </a:tr>
              <a:tr h="4876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supp</a:t>
                      </a:r>
                      <a:r>
                        <a:rPr lang="en-US" altLang="zh-TW" baseline="0" dirty="0" smtClean="0"/>
                        <a:t> / </a:t>
                      </a:r>
                      <a:r>
                        <a:rPr lang="en-US" altLang="zh-TW" baseline="0" dirty="0" err="1" smtClean="0"/>
                        <a:t>conf</a:t>
                      </a:r>
                      <a:r>
                        <a:rPr lang="en-US" altLang="zh-TW" baseline="0" dirty="0" smtClean="0"/>
                        <a:t> 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/>
                        <a:t>最小支持度和最大信心度</a:t>
                      </a:r>
                      <a:endParaRPr lang="en-US" altLang="zh-TW" baseline="0" dirty="0" smtClean="0"/>
                    </a:p>
                  </a:txBody>
                  <a:tcPr/>
                </a:tc>
              </a:tr>
              <a:tr h="4876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target = “rules” / “frequent </a:t>
                      </a:r>
                      <a:r>
                        <a:rPr lang="en-US" altLang="zh-TW" baseline="0" dirty="0" err="1" smtClean="0"/>
                        <a:t>itemsets</a:t>
                      </a:r>
                      <a:r>
                        <a:rPr lang="en-US" altLang="zh-TW" baseline="0" dirty="0" smtClean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產生</a:t>
                      </a:r>
                      <a:r>
                        <a:rPr lang="en-US" altLang="zh-TW" dirty="0" smtClean="0"/>
                        <a:t>Rule </a:t>
                      </a:r>
                      <a:r>
                        <a:rPr lang="zh-TW" altLang="en-US" dirty="0" smtClean="0"/>
                        <a:t>或 </a:t>
                      </a:r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</a:tr>
              <a:tr h="8215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apperance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可以對先決條件</a:t>
                      </a:r>
                      <a:r>
                        <a:rPr lang="en-US" altLang="zh-TW" dirty="0" smtClean="0"/>
                        <a:t>lhs</a:t>
                      </a:r>
                      <a:r>
                        <a:rPr lang="zh-TW" altLang="en-US" dirty="0" smtClean="0"/>
                        <a:t>和關聯結果</a:t>
                      </a:r>
                      <a:r>
                        <a:rPr lang="en-US" altLang="zh-TW" dirty="0" err="1" smtClean="0"/>
                        <a:t>rhs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實際包含那些項目進行限製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ex. </a:t>
                      </a:r>
                      <a:r>
                        <a:rPr lang="en-US" altLang="zh-TW" dirty="0" err="1" smtClean="0"/>
                        <a:t>rhs</a:t>
                      </a:r>
                      <a:r>
                        <a:rPr lang="en-US" altLang="zh-TW" baseline="0" dirty="0" smtClean="0"/>
                        <a:t> = c(“Age”)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ex. none = c(“Sex”)</a:t>
                      </a:r>
                      <a:endParaRPr lang="zh-TW" altLang="en-US" dirty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control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結果排序 </a:t>
                      </a:r>
                      <a:r>
                        <a:rPr lang="en-US" altLang="zh-TW" dirty="0" smtClean="0"/>
                        <a:t>1: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昇冪 </a:t>
                      </a:r>
                      <a:r>
                        <a:rPr lang="en-US" altLang="zh-TW" baseline="0" dirty="0" smtClean="0"/>
                        <a:t>-1:</a:t>
                      </a:r>
                      <a:r>
                        <a:rPr lang="zh-TW" altLang="en-US" baseline="0" dirty="0" smtClean="0"/>
                        <a:t>降冪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verbose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秀出處理程序 </a:t>
                      </a:r>
                      <a:r>
                        <a:rPr lang="en-US" altLang="zh-TW" dirty="0" smtClean="0"/>
                        <a:t>T/F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Titanic data preprocessing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385" y="963003"/>
            <a:ext cx="5991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TW" altLang="en-US" sz="2000" dirty="0" smtClean="0">
                <a:latin typeface="+mj-lt"/>
                <a:ea typeface="+mj-ea"/>
              </a:rPr>
              <a:t>確定套件可運作後</a:t>
            </a:r>
            <a:endParaRPr kumimoji="0" lang="en-US" altLang="zh-TW" sz="2000" dirty="0" smtClean="0">
              <a:latin typeface="+mj-lt"/>
              <a:ea typeface="+mj-ea"/>
            </a:endParaRPr>
          </a:p>
          <a:p>
            <a:r>
              <a:rPr kumimoji="0" lang="zh-TW" altLang="en-US" sz="2000" dirty="0" smtClean="0">
                <a:latin typeface="+mj-lt"/>
                <a:ea typeface="+mj-ea"/>
              </a:rPr>
              <a:t>現在把</a:t>
            </a:r>
            <a:r>
              <a:rPr kumimoji="0" lang="en-US" altLang="zh-TW" sz="2000" dirty="0" smtClean="0">
                <a:latin typeface="+mj-lt"/>
                <a:ea typeface="+mj-ea"/>
              </a:rPr>
              <a:t>Titanic dataset</a:t>
            </a:r>
            <a:r>
              <a:rPr kumimoji="0" lang="zh-TW" altLang="en-US" sz="2000" dirty="0" smtClean="0">
                <a:latin typeface="+mj-lt"/>
                <a:ea typeface="+mj-ea"/>
              </a:rPr>
              <a:t>依據</a:t>
            </a:r>
            <a:r>
              <a:rPr kumimoji="0" lang="en-US" altLang="zh-TW" sz="2000" dirty="0" err="1" smtClean="0">
                <a:solidFill>
                  <a:srgbClr val="FF0000"/>
                </a:solidFill>
                <a:latin typeface="+mj-lt"/>
                <a:ea typeface="+mj-ea"/>
              </a:rPr>
              <a:t>Freq</a:t>
            </a:r>
            <a:r>
              <a:rPr kumimoji="0" lang="zh-TW" altLang="en-US" sz="2000" dirty="0" smtClean="0">
                <a:solidFill>
                  <a:srgbClr val="FF0000"/>
                </a:solidFill>
                <a:latin typeface="+mj-lt"/>
                <a:ea typeface="+mj-ea"/>
              </a:rPr>
              <a:t>的次數進行資料前處理</a:t>
            </a:r>
            <a:endParaRPr kumimoji="0" lang="zh-TW" altLang="en-US" sz="2000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" y="2059652"/>
            <a:ext cx="6410325" cy="36957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2692" y="3344987"/>
            <a:ext cx="4068733" cy="1650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73" y="3527530"/>
            <a:ext cx="4924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1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Titanic data preprocessing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385" y="963003"/>
            <a:ext cx="8037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TW" altLang="en-US" sz="2000" dirty="0" smtClean="0">
                <a:latin typeface="+mj-lt"/>
                <a:ea typeface="+mj-ea"/>
              </a:rPr>
              <a:t>前處理後可依據不同的 </a:t>
            </a:r>
            <a:r>
              <a:rPr kumimoji="0" lang="en-US" altLang="zh-TW" sz="2000" dirty="0" smtClean="0">
                <a:latin typeface="+mj-lt"/>
                <a:ea typeface="+mj-ea"/>
              </a:rPr>
              <a:t>sup, </a:t>
            </a:r>
            <a:r>
              <a:rPr kumimoji="0" lang="en-US" altLang="zh-TW" sz="2000" dirty="0" err="1" smtClean="0">
                <a:latin typeface="+mj-lt"/>
                <a:ea typeface="+mj-ea"/>
              </a:rPr>
              <a:t>conf</a:t>
            </a:r>
            <a:r>
              <a:rPr kumimoji="0" lang="en-US" altLang="zh-TW" sz="2000" dirty="0" smtClean="0">
                <a:latin typeface="+mj-lt"/>
                <a:ea typeface="+mj-ea"/>
              </a:rPr>
              <a:t>, </a:t>
            </a:r>
            <a:r>
              <a:rPr kumimoji="0" lang="en-US" altLang="zh-TW" sz="2000" dirty="0" err="1" smtClean="0">
                <a:latin typeface="+mj-lt"/>
                <a:ea typeface="+mj-ea"/>
              </a:rPr>
              <a:t>minlen</a:t>
            </a:r>
            <a:r>
              <a:rPr kumimoji="0" lang="en-US" altLang="zh-TW" sz="2000" dirty="0" smtClean="0">
                <a:latin typeface="+mj-lt"/>
                <a:ea typeface="+mj-ea"/>
              </a:rPr>
              <a:t>, </a:t>
            </a:r>
            <a:r>
              <a:rPr kumimoji="0" lang="en-US" altLang="zh-TW" sz="2000" dirty="0" err="1" smtClean="0">
                <a:latin typeface="+mj-lt"/>
                <a:ea typeface="+mj-ea"/>
              </a:rPr>
              <a:t>maxlen</a:t>
            </a:r>
            <a:r>
              <a:rPr kumimoji="0" lang="en-US" altLang="zh-TW" sz="2000" dirty="0" smtClean="0">
                <a:latin typeface="+mj-lt"/>
                <a:ea typeface="+mj-ea"/>
              </a:rPr>
              <a:t>, target </a:t>
            </a:r>
            <a:r>
              <a:rPr kumimoji="0" lang="zh-TW" altLang="en-US" sz="2000" dirty="0" smtClean="0">
                <a:latin typeface="+mj-lt"/>
                <a:ea typeface="+mj-ea"/>
              </a:rPr>
              <a:t>找出不同的結果</a:t>
            </a:r>
            <a:endParaRPr kumimoji="0" lang="en-US" altLang="zh-TW" sz="2000" dirty="0" smtClean="0">
              <a:latin typeface="+mj-lt"/>
              <a:ea typeface="+mj-ea"/>
            </a:endParaRPr>
          </a:p>
          <a:p>
            <a:r>
              <a:rPr kumimoji="0" lang="en-US" altLang="zh-TW" sz="2000" dirty="0" smtClean="0">
                <a:latin typeface="+mj-lt"/>
                <a:ea typeface="+mj-ea"/>
              </a:rPr>
              <a:t>Ex. Target = FP</a:t>
            </a:r>
            <a:endParaRPr kumimoji="0" lang="zh-TW" altLang="en-US" sz="2000" dirty="0">
              <a:latin typeface="+mj-lt"/>
              <a:ea typeface="+mj-ea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02" y="2437790"/>
            <a:ext cx="6305550" cy="7429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55" y="3336802"/>
            <a:ext cx="57054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Titanic data preprocessing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385" y="963003"/>
            <a:ext cx="8037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TW" altLang="en-US" sz="2000" dirty="0">
                <a:latin typeface="+mj-lt"/>
                <a:ea typeface="+mj-ea"/>
              </a:rPr>
              <a:t>前處理後可依據不同的 </a:t>
            </a:r>
            <a:r>
              <a:rPr kumimoji="0" lang="en-US" altLang="zh-TW" sz="2000" dirty="0">
                <a:latin typeface="+mj-lt"/>
                <a:ea typeface="+mj-ea"/>
              </a:rPr>
              <a:t>sup, </a:t>
            </a:r>
            <a:r>
              <a:rPr kumimoji="0" lang="en-US" altLang="zh-TW" sz="2000" dirty="0" err="1">
                <a:latin typeface="+mj-lt"/>
                <a:ea typeface="+mj-ea"/>
              </a:rPr>
              <a:t>conf</a:t>
            </a:r>
            <a:r>
              <a:rPr kumimoji="0" lang="en-US" altLang="zh-TW" sz="2000" dirty="0">
                <a:latin typeface="+mj-lt"/>
                <a:ea typeface="+mj-ea"/>
              </a:rPr>
              <a:t>, </a:t>
            </a:r>
            <a:r>
              <a:rPr kumimoji="0" lang="en-US" altLang="zh-TW" sz="2000" dirty="0" err="1">
                <a:latin typeface="+mj-lt"/>
                <a:ea typeface="+mj-ea"/>
              </a:rPr>
              <a:t>minlen</a:t>
            </a:r>
            <a:r>
              <a:rPr kumimoji="0" lang="en-US" altLang="zh-TW" sz="2000" dirty="0">
                <a:latin typeface="+mj-lt"/>
                <a:ea typeface="+mj-ea"/>
              </a:rPr>
              <a:t>, </a:t>
            </a:r>
            <a:r>
              <a:rPr kumimoji="0" lang="en-US" altLang="zh-TW" sz="2000" dirty="0" err="1">
                <a:latin typeface="+mj-lt"/>
                <a:ea typeface="+mj-ea"/>
              </a:rPr>
              <a:t>maxlen</a:t>
            </a:r>
            <a:r>
              <a:rPr kumimoji="0" lang="en-US" altLang="zh-TW" sz="2000" dirty="0">
                <a:latin typeface="+mj-lt"/>
                <a:ea typeface="+mj-ea"/>
              </a:rPr>
              <a:t>, target </a:t>
            </a:r>
            <a:r>
              <a:rPr kumimoji="0" lang="zh-TW" altLang="en-US" sz="2000" dirty="0">
                <a:latin typeface="+mj-lt"/>
                <a:ea typeface="+mj-ea"/>
              </a:rPr>
              <a:t>找出不同的結果</a:t>
            </a:r>
            <a:endParaRPr kumimoji="0" lang="en-US" altLang="zh-TW" sz="2000" dirty="0">
              <a:latin typeface="+mj-lt"/>
              <a:ea typeface="+mj-ea"/>
            </a:endParaRPr>
          </a:p>
          <a:p>
            <a:r>
              <a:rPr kumimoji="0" lang="en-US" altLang="zh-TW" sz="2000" dirty="0">
                <a:latin typeface="+mj-lt"/>
                <a:ea typeface="+mj-ea"/>
              </a:rPr>
              <a:t>Ex. Target = </a:t>
            </a:r>
            <a:r>
              <a:rPr kumimoji="0" lang="en-US" altLang="zh-TW" sz="2000" dirty="0" smtClean="0">
                <a:latin typeface="+mj-lt"/>
                <a:ea typeface="+mj-ea"/>
              </a:rPr>
              <a:t>Rule</a:t>
            </a:r>
            <a:endParaRPr kumimoji="0" lang="zh-TW" altLang="en-US" sz="2000" dirty="0">
              <a:latin typeface="+mj-lt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556720"/>
            <a:ext cx="6993452" cy="36076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849414"/>
            <a:ext cx="6438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將關聯規則視覺化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385" y="963003"/>
            <a:ext cx="294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安裝並使用</a:t>
            </a:r>
            <a:r>
              <a:rPr kumimoji="0" lang="en-US" altLang="zh-TW" sz="2000" dirty="0" err="1" smtClean="0">
                <a:solidFill>
                  <a:srgbClr val="0070C0"/>
                </a:solidFill>
                <a:latin typeface="+mj-lt"/>
                <a:ea typeface="+mj-ea"/>
              </a:rPr>
              <a:t>arulesViz</a:t>
            </a:r>
            <a:r>
              <a:rPr kumimoji="0" lang="zh-TW" altLang="en-US" sz="2000" dirty="0" smtClean="0">
                <a:solidFill>
                  <a:srgbClr val="0070C0"/>
                </a:solidFill>
                <a:latin typeface="+mj-lt"/>
                <a:ea typeface="+mj-ea"/>
              </a:rPr>
              <a:t>套件</a:t>
            </a:r>
            <a:endParaRPr kumimoji="0" lang="zh-TW" altLang="en-US" sz="20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066925"/>
            <a:ext cx="35718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36489</TotalTime>
  <Words>472</Words>
  <Application>Microsoft Office PowerPoint</Application>
  <PresentationFormat>A4 紙張 (210x297 公釐)</PresentationFormat>
  <Paragraphs>128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新細明體</vt:lpstr>
      <vt:lpstr>Calibri</vt:lpstr>
      <vt:lpstr>Times New Roman</vt:lpstr>
      <vt:lpstr>回顧</vt:lpstr>
      <vt:lpstr>Chapter 15</vt:lpstr>
      <vt:lpstr>Apriori algorithm using R package (arules)</vt:lpstr>
      <vt:lpstr>Apriori algorithm using R package (arules)</vt:lpstr>
      <vt:lpstr>Apriori algorithm using R package (arules)</vt:lpstr>
      <vt:lpstr>Apriori algorithm using R package (arules)</vt:lpstr>
      <vt:lpstr>Titanic data preprocessing</vt:lpstr>
      <vt:lpstr>Titanic data preprocessing</vt:lpstr>
      <vt:lpstr>Titanic data preprocessing</vt:lpstr>
      <vt:lpstr>將關聯規則視覺化</vt:lpstr>
      <vt:lpstr>將關聯規則視覺化</vt:lpstr>
      <vt:lpstr>將關聯規則視覺化</vt:lpstr>
      <vt:lpstr>將關聯規則視覺化</vt:lpstr>
      <vt:lpstr>將關聯規則視覺化</vt:lpstr>
      <vt:lpstr>將關聯規則視覺化</vt:lpstr>
      <vt:lpstr>ECLAT algorithm using R package (arules)</vt:lpstr>
      <vt:lpstr>隨堂練習 1</vt:lpstr>
      <vt:lpstr>隨堂練習 1</vt:lpstr>
      <vt:lpstr>隨堂練習 1</vt:lpstr>
      <vt:lpstr>隨堂練習 1</vt:lpstr>
      <vt:lpstr>隨堂練習 1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1879</cp:revision>
  <cp:lastPrinted>1999-12-27T05:13:43Z</cp:lastPrinted>
  <dcterms:created xsi:type="dcterms:W3CDTF">1995-06-17T23:31:02Z</dcterms:created>
  <dcterms:modified xsi:type="dcterms:W3CDTF">2018-04-25T08:25:14Z</dcterms:modified>
</cp:coreProperties>
</file>