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84" r:id="rId4"/>
    <p:sldId id="285" r:id="rId5"/>
    <p:sldId id="283" r:id="rId6"/>
    <p:sldId id="261" r:id="rId7"/>
    <p:sldId id="260" r:id="rId8"/>
    <p:sldId id="262" r:id="rId9"/>
    <p:sldId id="263" r:id="rId10"/>
    <p:sldId id="264" r:id="rId11"/>
    <p:sldId id="277" r:id="rId12"/>
    <p:sldId id="278" r:id="rId13"/>
    <p:sldId id="279" r:id="rId14"/>
    <p:sldId id="280" r:id="rId15"/>
    <p:sldId id="265" r:id="rId16"/>
    <p:sldId id="266" r:id="rId17"/>
    <p:sldId id="267" r:id="rId18"/>
    <p:sldId id="268" r:id="rId19"/>
    <p:sldId id="269" r:id="rId20"/>
    <p:sldId id="270" r:id="rId21"/>
    <p:sldId id="273" r:id="rId22"/>
    <p:sldId id="271" r:id="rId23"/>
    <p:sldId id="272" r:id="rId24"/>
    <p:sldId id="275" r:id="rId25"/>
    <p:sldId id="276" r:id="rId26"/>
    <p:sldId id="286" r:id="rId27"/>
    <p:sldId id="287" r:id="rId28"/>
    <p:sldId id="288" r:id="rId29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92" autoAdjust="0"/>
  </p:normalViewPr>
  <p:slideViewPr>
    <p:cSldViewPr snapToGrid="0">
      <p:cViewPr varScale="1">
        <p:scale>
          <a:sx n="99" d="100"/>
          <a:sy n="99" d="100"/>
        </p:scale>
        <p:origin x="1710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BAF7F-9CF9-4505-8C89-49790F2AA8C7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1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Find </a:t>
            </a:r>
            <a:r>
              <a:rPr lang="en-US" dirty="0" smtClean="0">
                <a:solidFill>
                  <a:schemeClr val="tx1"/>
                </a:solidFill>
              </a:rPr>
              <a:t>Papers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838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4" y="170235"/>
            <a:ext cx="3503596" cy="1010652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IEEE </a:t>
            </a:r>
            <a:r>
              <a:rPr lang="en-US" altLang="zh-TW" sz="3600" dirty="0" err="1"/>
              <a:t>Xplore</a:t>
            </a:r>
            <a:endParaRPr 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75" y="1297979"/>
            <a:ext cx="6889524" cy="478070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27075" y="4586999"/>
            <a:ext cx="1361872" cy="1381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76994" y="4335185"/>
            <a:ext cx="723089" cy="231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239349" y="3412397"/>
            <a:ext cx="1373981" cy="1057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0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4" y="170235"/>
            <a:ext cx="3503596" cy="1010652"/>
          </a:xfrm>
        </p:spPr>
        <p:txBody>
          <a:bodyPr>
            <a:noAutofit/>
          </a:bodyPr>
          <a:lstStyle/>
          <a:p>
            <a:r>
              <a:rPr lang="en-US" sz="3600" dirty="0" smtClean="0"/>
              <a:t>ACM</a:t>
            </a:r>
            <a:endParaRPr 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8" y="1823745"/>
            <a:ext cx="8641232" cy="36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4" y="170235"/>
            <a:ext cx="3503596" cy="1010652"/>
          </a:xfrm>
        </p:spPr>
        <p:txBody>
          <a:bodyPr>
            <a:noAutofit/>
          </a:bodyPr>
          <a:lstStyle/>
          <a:p>
            <a:r>
              <a:rPr lang="en-US" sz="3600" dirty="0" smtClean="0"/>
              <a:t>ACM</a:t>
            </a:r>
            <a:endParaRPr 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98" y="1180887"/>
            <a:ext cx="7705320" cy="48417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48655" y="1789889"/>
            <a:ext cx="1546697" cy="233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7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4" y="170235"/>
            <a:ext cx="3503596" cy="1010652"/>
          </a:xfrm>
        </p:spPr>
        <p:txBody>
          <a:bodyPr>
            <a:noAutofit/>
          </a:bodyPr>
          <a:lstStyle/>
          <a:p>
            <a:r>
              <a:rPr lang="en-US" sz="3600" dirty="0" smtClean="0"/>
              <a:t>ACM</a:t>
            </a:r>
            <a:endParaRPr 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2" y="1782103"/>
            <a:ext cx="8525483" cy="37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7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4" y="170235"/>
            <a:ext cx="3503596" cy="1010652"/>
          </a:xfrm>
        </p:spPr>
        <p:txBody>
          <a:bodyPr>
            <a:noAutofit/>
          </a:bodyPr>
          <a:lstStyle/>
          <a:p>
            <a:r>
              <a:rPr lang="en-US" sz="3600" dirty="0" smtClean="0"/>
              <a:t>ACM</a:t>
            </a:r>
            <a:endParaRPr 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96" y="1334424"/>
            <a:ext cx="7932602" cy="456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4" y="170235"/>
            <a:ext cx="3503596" cy="1010652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Springer</a:t>
            </a:r>
            <a:endParaRPr 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2" y="2117355"/>
            <a:ext cx="8196667" cy="34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2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4" y="170235"/>
            <a:ext cx="3503596" cy="1010652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Springer</a:t>
            </a:r>
            <a:endParaRPr 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88" y="1869535"/>
            <a:ext cx="6191250" cy="3371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62263" y="4883284"/>
            <a:ext cx="1391055" cy="28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4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4" y="170235"/>
            <a:ext cx="3503596" cy="1010652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Springer</a:t>
            </a:r>
            <a:endParaRPr 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33" y="370866"/>
            <a:ext cx="4756827" cy="57826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58785" y="554475"/>
            <a:ext cx="4518670" cy="1478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9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4" y="170235"/>
            <a:ext cx="3503596" cy="1010652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Springer</a:t>
            </a:r>
            <a:endParaRPr 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7" y="1749187"/>
            <a:ext cx="8790620" cy="39305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05080" y="3714461"/>
            <a:ext cx="2714018" cy="400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605080" y="3029973"/>
            <a:ext cx="2714018" cy="277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4" y="170235"/>
            <a:ext cx="3503596" cy="1010652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Springer</a:t>
            </a:r>
            <a:endParaRPr 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23" y="2305455"/>
            <a:ext cx="7636891" cy="18482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42592" y="2811293"/>
            <a:ext cx="3279212" cy="291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06630" y="234962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SCIE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55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85339" y="316150"/>
            <a:ext cx="5429845" cy="1010652"/>
          </a:xfrm>
        </p:spPr>
        <p:txBody>
          <a:bodyPr>
            <a:noAutofit/>
          </a:bodyPr>
          <a:lstStyle/>
          <a:p>
            <a:r>
              <a:rPr lang="zh-TW" altLang="en-US" sz="3600" dirty="0" smtClean="0"/>
              <a:t>研討會論文</a:t>
            </a:r>
            <a:r>
              <a:rPr lang="en-US" altLang="zh-TW" sz="3600" dirty="0" smtClean="0"/>
              <a:t>(conference) ?</a:t>
            </a:r>
            <a:br>
              <a:rPr lang="en-US" altLang="zh-TW" sz="3600" dirty="0" smtClean="0"/>
            </a:br>
            <a:r>
              <a:rPr lang="zh-TW" altLang="en-US" sz="3600" dirty="0" smtClean="0"/>
              <a:t>期刊論文</a:t>
            </a:r>
            <a:r>
              <a:rPr lang="en-US" altLang="zh-TW" sz="3600" dirty="0" smtClean="0"/>
              <a:t>(journal)?</a:t>
            </a:r>
            <a:endParaRPr 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95902" y="2262078"/>
            <a:ext cx="62472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研討會</a:t>
            </a:r>
            <a:r>
              <a:rPr lang="zh-TW" altLang="en-US" sz="2000" dirty="0">
                <a:latin typeface="+mj-ea"/>
                <a:ea typeface="+mj-ea"/>
              </a:rPr>
              <a:t>之目的為提供</a:t>
            </a:r>
            <a:r>
              <a:rPr lang="zh-TW" altLang="en-US" sz="2000" dirty="0" smtClean="0">
                <a:latin typeface="+mj-ea"/>
                <a:ea typeface="+mj-ea"/>
              </a:rPr>
              <a:t>一個公開的場所讓學者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latin typeface="+mj-ea"/>
                <a:ea typeface="+mj-ea"/>
              </a:rPr>
              <a:t>可以相互交流以及展示大家作品</a:t>
            </a:r>
            <a:r>
              <a:rPr lang="zh-TW" altLang="en-US" sz="2000" dirty="0">
                <a:latin typeface="+mj-ea"/>
                <a:ea typeface="+mj-ea"/>
              </a:rPr>
              <a:t>的</a:t>
            </a:r>
            <a:r>
              <a:rPr lang="zh-TW" altLang="en-US" sz="2000" dirty="0" smtClean="0">
                <a:latin typeface="+mj-ea"/>
                <a:ea typeface="+mj-ea"/>
              </a:rPr>
              <a:t>場合</a:t>
            </a:r>
            <a:endParaRPr lang="en-US" altLang="zh-TW" sz="2000" dirty="0" smtClean="0">
              <a:latin typeface="+mj-ea"/>
              <a:ea typeface="+mj-ea"/>
            </a:endParaRP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latin typeface="+mj-ea"/>
                <a:ea typeface="+mj-ea"/>
              </a:rPr>
              <a:t>因此，研討會論文通常會是只有部份成果的研究成果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latin typeface="+mj-ea"/>
                <a:ea typeface="+mj-ea"/>
              </a:rPr>
              <a:t>完整作品後</a:t>
            </a:r>
            <a:r>
              <a:rPr lang="zh-TW" altLang="en-US" sz="2000" dirty="0">
                <a:latin typeface="+mj-ea"/>
                <a:ea typeface="+mj-ea"/>
              </a:rPr>
              <a:t>會再改投</a:t>
            </a:r>
            <a:r>
              <a:rPr lang="zh-TW" altLang="en-US" sz="2000" dirty="0" smtClean="0">
                <a:latin typeface="+mj-ea"/>
                <a:ea typeface="+mj-ea"/>
              </a:rPr>
              <a:t>至較不錯的期刊</a:t>
            </a:r>
            <a:endParaRPr lang="en-US" altLang="zh-TW" sz="2000" dirty="0" smtClean="0">
              <a:latin typeface="+mj-ea"/>
              <a:ea typeface="+mj-ea"/>
            </a:endParaRPr>
          </a:p>
          <a:p>
            <a:endParaRPr lang="en-US" altLang="zh-TW" sz="2000" dirty="0">
              <a:latin typeface="+mj-ea"/>
              <a:ea typeface="+mj-ea"/>
            </a:endParaRPr>
          </a:p>
          <a:p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在台灣要獲得博士學位往往需要一定篇數的期刊論文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以及出國參加幾次研討會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391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3" y="170235"/>
            <a:ext cx="5653581" cy="101065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ScienceDirect</a:t>
            </a:r>
            <a:r>
              <a:rPr lang="en-US" sz="3600" dirty="0" smtClean="0"/>
              <a:t> (ELSEVIER)</a:t>
            </a:r>
            <a:endParaRPr 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242" y="1466797"/>
            <a:ext cx="7136657" cy="43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4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3" y="170235"/>
            <a:ext cx="5653581" cy="101065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ScienceDirect</a:t>
            </a:r>
            <a:r>
              <a:rPr lang="en-US" sz="3600" dirty="0" smtClean="0"/>
              <a:t> (ELSEVIER)</a:t>
            </a:r>
            <a:endParaRPr 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9" y="1652153"/>
            <a:ext cx="9393414" cy="39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5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3" y="170235"/>
            <a:ext cx="5653581" cy="101065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ScienceDirect</a:t>
            </a:r>
            <a:r>
              <a:rPr lang="en-US" sz="3600" dirty="0" smtClean="0"/>
              <a:t> (ELSEVIER)</a:t>
            </a:r>
            <a:endParaRPr 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83" y="1445005"/>
            <a:ext cx="2836320" cy="453476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958" y="1579220"/>
            <a:ext cx="40671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3" y="170235"/>
            <a:ext cx="5653581" cy="101065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ScienceDirect</a:t>
            </a:r>
            <a:r>
              <a:rPr lang="en-US" sz="3600" dirty="0" smtClean="0"/>
              <a:t> (ELSEVIER)</a:t>
            </a:r>
            <a:endParaRPr 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7" y="1845082"/>
            <a:ext cx="9151793" cy="39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3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3" y="170235"/>
            <a:ext cx="5653581" cy="101065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ScienceDirect</a:t>
            </a:r>
            <a:r>
              <a:rPr lang="en-US" sz="3600" dirty="0" smtClean="0"/>
              <a:t> (ELSEVIER)</a:t>
            </a:r>
            <a:endParaRPr 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82" y="1776845"/>
            <a:ext cx="6361834" cy="41728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92" y="2494250"/>
            <a:ext cx="2724150" cy="30956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6992" y="3615759"/>
            <a:ext cx="2140084" cy="323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3" y="170235"/>
            <a:ext cx="6110781" cy="1010652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JCR</a:t>
            </a:r>
            <a:endParaRPr 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652587"/>
            <a:ext cx="61722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3" y="170235"/>
            <a:ext cx="6110781" cy="1010652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JCR</a:t>
            </a:r>
            <a:endParaRPr 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2" y="1464066"/>
            <a:ext cx="8219022" cy="452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3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3" y="170235"/>
            <a:ext cx="6110781" cy="1010652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JCR</a:t>
            </a:r>
            <a:endParaRPr 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78" y="1655394"/>
            <a:ext cx="92202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2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3" y="170235"/>
            <a:ext cx="6110781" cy="1010652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JCR</a:t>
            </a:r>
            <a:endParaRPr 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2328862"/>
            <a:ext cx="59912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1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85339" y="316150"/>
            <a:ext cx="5429845" cy="1010652"/>
          </a:xfrm>
        </p:spPr>
        <p:txBody>
          <a:bodyPr>
            <a:no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</a:rPr>
              <a:t>研討會論文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(conference) </a:t>
            </a:r>
            <a:r>
              <a:rPr lang="en-US" altLang="zh-TW" sz="3600" dirty="0" smtClean="0"/>
              <a:t>?</a:t>
            </a:r>
            <a:br>
              <a:rPr lang="en-US" altLang="zh-TW" sz="3600" dirty="0" smtClean="0"/>
            </a:br>
            <a:r>
              <a:rPr lang="zh-TW" altLang="en-US" sz="3600" dirty="0" smtClean="0"/>
              <a:t>期刊論文</a:t>
            </a:r>
            <a:r>
              <a:rPr lang="en-US" altLang="zh-TW" sz="3600" dirty="0" smtClean="0"/>
              <a:t>(journal)?</a:t>
            </a:r>
            <a:endParaRPr 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2" y="1553076"/>
            <a:ext cx="7624813" cy="450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85339" y="316150"/>
            <a:ext cx="5429845" cy="1010652"/>
          </a:xfrm>
        </p:spPr>
        <p:txBody>
          <a:bodyPr>
            <a:noAutofit/>
          </a:bodyPr>
          <a:lstStyle/>
          <a:p>
            <a:r>
              <a:rPr lang="zh-TW" altLang="en-US" sz="3600" dirty="0" smtClean="0"/>
              <a:t>研討會論文</a:t>
            </a:r>
            <a:r>
              <a:rPr lang="en-US" altLang="zh-TW" sz="3600" dirty="0" smtClean="0"/>
              <a:t>(conference) ?</a:t>
            </a:r>
            <a:br>
              <a:rPr lang="en-US" altLang="zh-TW" sz="3600" dirty="0" smtClean="0"/>
            </a:br>
            <a:r>
              <a:rPr lang="zh-TW" altLang="en-US" sz="3600" b="1" dirty="0" smtClean="0">
                <a:solidFill>
                  <a:srgbClr val="FF0000"/>
                </a:solidFill>
              </a:rPr>
              <a:t>期刊論文</a:t>
            </a:r>
            <a:r>
              <a:rPr lang="en-US" altLang="zh-TW" sz="3600" b="1" dirty="0" smtClean="0">
                <a:solidFill>
                  <a:srgbClr val="FF0000"/>
                </a:solidFill>
              </a:rPr>
              <a:t>(journal)?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68" y="1570259"/>
            <a:ext cx="6713097" cy="46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8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4" y="170235"/>
            <a:ext cx="3503596" cy="1010652"/>
          </a:xfrm>
        </p:spPr>
        <p:txBody>
          <a:bodyPr>
            <a:noAutofit/>
          </a:bodyPr>
          <a:lstStyle/>
          <a:p>
            <a:r>
              <a:rPr lang="en-US" sz="3600" dirty="0" smtClean="0"/>
              <a:t>Google Scholar</a:t>
            </a:r>
            <a:endParaRPr 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752600"/>
            <a:ext cx="7334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3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4" y="170235"/>
            <a:ext cx="3503596" cy="1010652"/>
          </a:xfrm>
        </p:spPr>
        <p:txBody>
          <a:bodyPr>
            <a:noAutofit/>
          </a:bodyPr>
          <a:lstStyle/>
          <a:p>
            <a:r>
              <a:rPr lang="en-US" sz="3600" dirty="0" smtClean="0"/>
              <a:t>Google Scholar</a:t>
            </a:r>
            <a:endParaRPr 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43" y="1766454"/>
            <a:ext cx="9272100" cy="43221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0243" y="2606596"/>
            <a:ext cx="901357" cy="1030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1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4" y="170235"/>
            <a:ext cx="3503596" cy="1010652"/>
          </a:xfrm>
        </p:spPr>
        <p:txBody>
          <a:bodyPr>
            <a:noAutofit/>
          </a:bodyPr>
          <a:lstStyle/>
          <a:p>
            <a:r>
              <a:rPr lang="en-US" sz="3600" dirty="0" smtClean="0"/>
              <a:t>Google Scholar</a:t>
            </a:r>
            <a:endParaRPr 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8" y="1890397"/>
            <a:ext cx="9373898" cy="334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4" y="170235"/>
            <a:ext cx="3503596" cy="1010652"/>
          </a:xfrm>
        </p:spPr>
        <p:txBody>
          <a:bodyPr>
            <a:noAutofit/>
          </a:bodyPr>
          <a:lstStyle/>
          <a:p>
            <a:r>
              <a:rPr lang="en-US" sz="3600" dirty="0" smtClean="0"/>
              <a:t>IEEE </a:t>
            </a:r>
            <a:r>
              <a:rPr lang="en-US" sz="3600" dirty="0" err="1" smtClean="0"/>
              <a:t>Xplore</a:t>
            </a:r>
            <a:endParaRPr 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67" y="1535589"/>
            <a:ext cx="7022357" cy="44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NUK</a:t>
            </a:r>
            <a:endParaRPr lang="en-US" altLang="zh-TW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104" y="170235"/>
            <a:ext cx="3503596" cy="1010652"/>
          </a:xfrm>
        </p:spPr>
        <p:txBody>
          <a:bodyPr>
            <a:noAutofit/>
          </a:bodyPr>
          <a:lstStyle/>
          <a:p>
            <a:r>
              <a:rPr lang="en-US" sz="3600" dirty="0" smtClean="0"/>
              <a:t>IEEE </a:t>
            </a:r>
            <a:r>
              <a:rPr lang="en-US" sz="3600" dirty="0" err="1" smtClean="0"/>
              <a:t>Xplore</a:t>
            </a:r>
            <a:endParaRPr 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5" y="2421080"/>
            <a:ext cx="9451928" cy="244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1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9914</TotalTime>
  <Words>165</Words>
  <Application>Microsoft Office PowerPoint</Application>
  <PresentationFormat>A4 紙張 (210x297 公釐)</PresentationFormat>
  <Paragraphs>67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微軟正黑體</vt:lpstr>
      <vt:lpstr>新細明體</vt:lpstr>
      <vt:lpstr>Calibri</vt:lpstr>
      <vt:lpstr>Times New Roman</vt:lpstr>
      <vt:lpstr>回顧</vt:lpstr>
      <vt:lpstr>Chapter Appendix</vt:lpstr>
      <vt:lpstr>研討會論文(conference) ? 期刊論文(journal)?</vt:lpstr>
      <vt:lpstr>研討會論文(conference) ? 期刊論文(journal)?</vt:lpstr>
      <vt:lpstr>研討會論文(conference) ? 期刊論文(journal)?</vt:lpstr>
      <vt:lpstr>Google Scholar</vt:lpstr>
      <vt:lpstr>Google Scholar</vt:lpstr>
      <vt:lpstr>Google Scholar</vt:lpstr>
      <vt:lpstr>IEEE Xplore</vt:lpstr>
      <vt:lpstr>IEEE Xplore</vt:lpstr>
      <vt:lpstr>IEEE Xplore</vt:lpstr>
      <vt:lpstr>ACM</vt:lpstr>
      <vt:lpstr>ACM</vt:lpstr>
      <vt:lpstr>ACM</vt:lpstr>
      <vt:lpstr>ACM</vt:lpstr>
      <vt:lpstr>Springer</vt:lpstr>
      <vt:lpstr>Springer</vt:lpstr>
      <vt:lpstr>Springer</vt:lpstr>
      <vt:lpstr>Springer</vt:lpstr>
      <vt:lpstr>Springer</vt:lpstr>
      <vt:lpstr>ScienceDirect (ELSEVIER)</vt:lpstr>
      <vt:lpstr>ScienceDirect (ELSEVIER)</vt:lpstr>
      <vt:lpstr>ScienceDirect (ELSEVIER)</vt:lpstr>
      <vt:lpstr>ScienceDirect (ELSEVIER)</vt:lpstr>
      <vt:lpstr>ScienceDirect (ELSEVIER)</vt:lpstr>
      <vt:lpstr>JCR</vt:lpstr>
      <vt:lpstr>JCR</vt:lpstr>
      <vt:lpstr>JCR</vt:lpstr>
      <vt:lpstr>JCR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743</cp:revision>
  <cp:lastPrinted>1999-12-27T05:13:43Z</cp:lastPrinted>
  <dcterms:created xsi:type="dcterms:W3CDTF">1995-06-17T23:31:02Z</dcterms:created>
  <dcterms:modified xsi:type="dcterms:W3CDTF">2018-04-24T05:06:30Z</dcterms:modified>
</cp:coreProperties>
</file>