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9"/>
  </p:notesMasterIdLst>
  <p:handoutMasterIdLst>
    <p:handoutMasterId r:id="rId20"/>
  </p:handoutMasterIdLst>
  <p:sldIdLst>
    <p:sldId id="360" r:id="rId2"/>
    <p:sldId id="489" r:id="rId3"/>
    <p:sldId id="485" r:id="rId4"/>
    <p:sldId id="481" r:id="rId5"/>
    <p:sldId id="490" r:id="rId6"/>
    <p:sldId id="491" r:id="rId7"/>
    <p:sldId id="370" r:id="rId8"/>
    <p:sldId id="483" r:id="rId9"/>
    <p:sldId id="482" r:id="rId10"/>
    <p:sldId id="389" r:id="rId11"/>
    <p:sldId id="492" r:id="rId12"/>
    <p:sldId id="448" r:id="rId13"/>
    <p:sldId id="493" r:id="rId14"/>
    <p:sldId id="487" r:id="rId15"/>
    <p:sldId id="450" r:id="rId16"/>
    <p:sldId id="494" r:id="rId17"/>
    <p:sldId id="414" r:id="rId18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1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EB609-D3FA-4569-9933-BCAC296AC48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77826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66763" y="747713"/>
            <a:ext cx="5324475" cy="368776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322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609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3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5B7-9EBA-4517-8F2E-518872281D49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F4E1-6F90-49D2-9288-64507FE9A659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3CFE-748D-4645-A7D3-B5C50276C0A8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929-BBD7-4782-A442-4E2C8EEBEA11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6D2-B9FE-4FC5-A676-065105DF3C6A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6FC3-022B-4067-A343-BAF65AB0EA5F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0FE-72F9-4B18-927B-49D79ED18A55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B46-8505-4D10-8A12-E7549E414941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4544-1256-40FB-83BF-5B89C996E176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DBA9981F-CD6F-4747-BD58-BC798289E815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5AF8-8608-4CBF-9828-200CB40E7C97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596A8-4345-4726-B870-C4BFB4D1C328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668859"/>
            <a:ext cx="8420100" cy="930026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zh-TW" altLang="en-US" sz="6000" dirty="0" smtClean="0"/>
              <a:t>資料探勘</a:t>
            </a:r>
            <a:endParaRPr lang="en-US" altLang="zh-TW" sz="6000" dirty="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222246" y="2511592"/>
            <a:ext cx="735488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74663" indent="3175">
              <a:spcBef>
                <a:spcPct val="20000"/>
              </a:spcBef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82688" indent="-228600">
              <a:spcBef>
                <a:spcPct val="20000"/>
              </a:spcBef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1788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981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3200" dirty="0" err="1" smtClean="0"/>
              <a:t>Ko</a:t>
            </a:r>
            <a:r>
              <a:rPr lang="en-US" altLang="zh-TW" sz="3200" dirty="0" smtClean="0"/>
              <a:t>-Wei Huang (</a:t>
            </a:r>
            <a:r>
              <a:rPr lang="zh-TW" altLang="en-US" sz="3200" dirty="0" smtClean="0">
                <a:latin typeface="+mj-ea"/>
                <a:ea typeface="+mj-ea"/>
              </a:rPr>
              <a:t>黃科瑋</a:t>
            </a:r>
            <a:r>
              <a:rPr lang="en-US" altLang="zh-TW" sz="3200" dirty="0" smtClean="0"/>
              <a:t>)</a:t>
            </a:r>
            <a:endParaRPr lang="en-US" altLang="zh-TW" sz="3200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2800" dirty="0" smtClean="0"/>
          </a:p>
          <a:p>
            <a:pPr algn="ctr">
              <a:lnSpc>
                <a:spcPct val="80000"/>
              </a:lnSpc>
              <a:buNone/>
            </a:pPr>
            <a:r>
              <a:rPr lang="en-US" altLang="zh-TW" sz="2800" dirty="0" smtClean="0">
                <a:solidFill>
                  <a:srgbClr val="0070C0"/>
                </a:solidFill>
              </a:rPr>
              <a:t>elone.huang@kuas.edu.tw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algn="ctr" eaLnBrk="1" hangingPunct="1">
              <a:buNone/>
            </a:pPr>
            <a:endParaRPr lang="en-US" altLang="zh-TW" sz="2800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5EE9-030A-46E1-8F28-AAD62697AE5A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100273"/>
            <a:ext cx="8420100" cy="685800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成績計算方式</a:t>
            </a:r>
            <a:endParaRPr lang="en-US" altLang="zh-TW" sz="3600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891542" y="1860599"/>
            <a:ext cx="8420100" cy="4429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期中專題</a:t>
            </a:r>
            <a:r>
              <a:rPr lang="en-US" altLang="zh-TW" dirty="0" smtClean="0">
                <a:solidFill>
                  <a:schemeClr val="tx1"/>
                </a:solidFill>
              </a:rPr>
              <a:t>: 25%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期中報告</a:t>
            </a:r>
            <a:r>
              <a:rPr lang="en-US" altLang="zh-TW" dirty="0" smtClean="0">
                <a:solidFill>
                  <a:schemeClr val="tx1"/>
                </a:solidFill>
              </a:rPr>
              <a:t>: 25%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 期末專題</a:t>
            </a:r>
            <a:r>
              <a:rPr lang="en-US" altLang="zh-TW" dirty="0" smtClean="0">
                <a:solidFill>
                  <a:schemeClr val="tx1"/>
                </a:solidFill>
              </a:rPr>
              <a:t>: 25%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 期中</a:t>
            </a:r>
            <a:r>
              <a:rPr lang="zh-TW" altLang="en-US" dirty="0">
                <a:solidFill>
                  <a:schemeClr val="tx1"/>
                </a:solidFill>
              </a:rPr>
              <a:t>報告</a:t>
            </a:r>
            <a:r>
              <a:rPr lang="en-US" altLang="zh-TW" dirty="0">
                <a:solidFill>
                  <a:schemeClr val="tx1"/>
                </a:solidFill>
              </a:rPr>
              <a:t>: 25%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8363-D995-47AA-AAA1-2C60512C6E20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33505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期中</a:t>
            </a:r>
            <a:r>
              <a:rPr lang="en-US" altLang="zh-TW" sz="3600" dirty="0" smtClean="0"/>
              <a:t>/</a:t>
            </a:r>
            <a:r>
              <a:rPr lang="zh-TW" altLang="en-US" sz="3600" dirty="0" smtClean="0"/>
              <a:t>期末報告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1263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搜尋資料探勘相關期刊論文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整理成簡報檔並上台報告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期中報告時間 </a:t>
            </a:r>
            <a:r>
              <a:rPr lang="en-US" altLang="zh-TW" dirty="0" smtClean="0"/>
              <a:t>:  5/18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期末報告時間</a:t>
            </a:r>
            <a:r>
              <a:rPr lang="en-US" altLang="zh-TW" dirty="0"/>
              <a:t> </a:t>
            </a:r>
            <a:r>
              <a:rPr lang="en-US" altLang="zh-TW" dirty="0" smtClean="0"/>
              <a:t>:  6/29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Request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1. 1-2</a:t>
            </a:r>
            <a:r>
              <a:rPr lang="zh-TW" altLang="en-US" dirty="0"/>
              <a:t>人一組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2. </a:t>
            </a:r>
            <a:r>
              <a:rPr lang="zh-TW" altLang="en-US" dirty="0" smtClean="0"/>
              <a:t>至少</a:t>
            </a:r>
            <a:r>
              <a:rPr lang="zh-TW" altLang="en-US" dirty="0"/>
              <a:t>是 </a:t>
            </a:r>
            <a:r>
              <a:rPr lang="en-US" altLang="zh-TW" dirty="0"/>
              <a:t>SCI/SCIE </a:t>
            </a:r>
            <a:r>
              <a:rPr lang="en-US" altLang="zh-TW" dirty="0" smtClean="0"/>
              <a:t>Q3</a:t>
            </a:r>
            <a:r>
              <a:rPr lang="zh-TW" altLang="en-US" dirty="0" smtClean="0"/>
              <a:t>以上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C6F0-3B54-404D-B1B1-3B49DBA43D4D}" type="datetime1">
              <a:rPr lang="zh-TW" altLang="en-US" smtClean="0"/>
              <a:t>2018/3/1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3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5192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期中專題 </a:t>
            </a:r>
            <a:r>
              <a:rPr lang="en-US" altLang="zh-TW" sz="3600" dirty="0" smtClean="0"/>
              <a:t>(Brief ver. 4/27)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126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Input : </a:t>
            </a:r>
            <a:r>
              <a:rPr lang="zh-TW" altLang="en-US" dirty="0" smtClean="0"/>
              <a:t>三篇英文新聞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Output 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1. </a:t>
            </a:r>
            <a:r>
              <a:rPr lang="zh-TW" altLang="en-US" dirty="0" smtClean="0"/>
              <a:t>所有詞彙以及出現的字數統計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算出</a:t>
            </a:r>
            <a:r>
              <a:rPr lang="en-US" altLang="zh-TW" dirty="0"/>
              <a:t> </a:t>
            </a:r>
            <a:r>
              <a:rPr lang="en-US" altLang="zh-TW" dirty="0" smtClean="0"/>
              <a:t>TF-IDF(term frequency-inverse document frequency)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並找出這三篇文章中重要的詞彙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Request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1. 1-2</a:t>
            </a:r>
            <a:r>
              <a:rPr lang="zh-TW" altLang="en-US" dirty="0" smtClean="0"/>
              <a:t>人一組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R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C6F0-3B54-404D-B1B1-3B49DBA43D4D}" type="datetime1">
              <a:rPr lang="zh-TW" altLang="en-US" smtClean="0"/>
              <a:t>2018/3/1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1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5192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期末專題 </a:t>
            </a:r>
            <a:r>
              <a:rPr lang="en-US" altLang="zh-TW" sz="3600" dirty="0"/>
              <a:t>(Brief ver</a:t>
            </a:r>
            <a:r>
              <a:rPr lang="en-US" altLang="zh-TW" sz="3600" dirty="0" smtClean="0"/>
              <a:t>. 6/22)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126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Input : </a:t>
            </a:r>
            <a:r>
              <a:rPr lang="zh-TW" altLang="en-US" dirty="0" smtClean="0"/>
              <a:t>氣象局觀測資料 </a:t>
            </a:r>
            <a:r>
              <a:rPr lang="en-US" altLang="zh-TW" dirty="0" smtClean="0"/>
              <a:t>(</a:t>
            </a:r>
            <a:r>
              <a:rPr lang="zh-TW" altLang="en-US" dirty="0" smtClean="0"/>
              <a:t>氣溫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雨量</a:t>
            </a:r>
            <a:r>
              <a:rPr lang="en-US" altLang="zh-TW" dirty="0"/>
              <a:t> </a:t>
            </a:r>
            <a:r>
              <a:rPr lang="en-US" altLang="zh-TW" dirty="0" smtClean="0"/>
              <a:t>/ PM2.5 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Output 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1. </a:t>
            </a:r>
            <a:r>
              <a:rPr lang="zh-TW" altLang="en-US" dirty="0" smtClean="0"/>
              <a:t>以現有的資料預測</a:t>
            </a:r>
            <a:r>
              <a:rPr lang="en-US" altLang="zh-TW" dirty="0" smtClean="0"/>
              <a:t>2018-6/25 – 2018-6/29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2. </a:t>
            </a:r>
            <a:r>
              <a:rPr lang="zh-TW" altLang="en-US" dirty="0" smtClean="0"/>
              <a:t>找出氣象觀測資料中和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相關的規則</a:t>
            </a:r>
            <a:r>
              <a:rPr lang="en-US" altLang="zh-TW" dirty="0" smtClean="0"/>
              <a:t>( ex </a:t>
            </a:r>
            <a:r>
              <a:rPr lang="zh-TW" altLang="en-US" dirty="0" smtClean="0"/>
              <a:t>下雨</a:t>
            </a:r>
            <a:r>
              <a:rPr lang="en-US" altLang="zh-TW" dirty="0" smtClean="0"/>
              <a:t>-&gt;PM2.5</a:t>
            </a:r>
            <a:r>
              <a:rPr lang="zh-TW" altLang="en-US" dirty="0" smtClean="0"/>
              <a:t>低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Request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1. 1-2</a:t>
            </a:r>
            <a:r>
              <a:rPr lang="zh-TW" altLang="en-US" dirty="0" smtClean="0"/>
              <a:t>人一組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R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C6F0-3B54-404D-B1B1-3B49DBA43D4D}" type="datetime1">
              <a:rPr lang="zh-TW" altLang="en-US" smtClean="0"/>
              <a:t>2018/3/1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22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5192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上課時間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781128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</a:t>
            </a:r>
            <a:r>
              <a:rPr lang="zh-TW" altLang="en-US" dirty="0" smtClean="0"/>
              <a:t>每週五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sz="2000" dirty="0" smtClean="0"/>
              <a:t>9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～</a:t>
            </a:r>
            <a:r>
              <a:rPr lang="en-US" altLang="zh-TW" sz="2000" dirty="0" smtClean="0"/>
              <a:t>12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0</a:t>
            </a:r>
            <a:r>
              <a:rPr lang="en-US" altLang="zh-TW" sz="2000" dirty="0" smtClean="0"/>
              <a:t>0</a:t>
            </a:r>
          </a:p>
          <a:p>
            <a:pPr lvl="1"/>
            <a:endParaRPr lang="en-US" altLang="zh-TW" sz="2000" dirty="0" smtClean="0"/>
          </a:p>
          <a:p>
            <a:pPr marL="201168" lvl="1" indent="0">
              <a:buNone/>
            </a:pPr>
            <a:r>
              <a:rPr lang="zh-TW" altLang="en-US" sz="2000" dirty="0" smtClean="0"/>
              <a:t>如有需要我們可以調整上下課時間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65FB-3103-42B0-8FB5-85A99220DF9D}" type="datetime1">
              <a:rPr lang="zh-TW" altLang="en-US" smtClean="0"/>
              <a:t>2018/3/1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90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8170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課輔時間及聯絡方式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781128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dirty="0" smtClean="0"/>
              <a:t>有問題的話隨時可以來我辦公室找我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我在</a:t>
            </a:r>
            <a:r>
              <a:rPr lang="en-US" altLang="zh-TW" dirty="0" smtClean="0"/>
              <a:t>711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找不到人可以去</a:t>
            </a:r>
            <a:r>
              <a:rPr lang="en-US" altLang="zh-TW" dirty="0" smtClean="0"/>
              <a:t>311</a:t>
            </a:r>
            <a:r>
              <a:rPr lang="zh-TW" altLang="en-US" smtClean="0"/>
              <a:t>跟學長留言或寄信給我</a:t>
            </a:r>
            <a:r>
              <a:rPr lang="en-US" altLang="zh-TW" smtClean="0"/>
              <a:t>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E5BE-17F9-467B-B50A-64B595EB9B04}" type="datetime1">
              <a:rPr lang="zh-TW" altLang="en-US" smtClean="0"/>
              <a:t>2018/3/1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43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8828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課程調整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318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13</a:t>
            </a:r>
            <a:r>
              <a:rPr lang="zh-TW" altLang="en-US" dirty="0" smtClean="0"/>
              <a:t>號我要出國出差</a:t>
            </a:r>
            <a:r>
              <a:rPr lang="en-US" altLang="zh-TW" dirty="0" smtClean="0"/>
              <a:t>, </a:t>
            </a:r>
            <a:r>
              <a:rPr lang="zh-TW" altLang="en-US" dirty="0" smtClean="0"/>
              <a:t>補課</a:t>
            </a:r>
            <a:r>
              <a:rPr lang="zh-TW" altLang="en-US" dirty="0"/>
              <a:t>時間暫定為 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48D-2844-4B54-8B32-827F936936D9}" type="datetime1">
              <a:rPr lang="zh-TW" altLang="en-US" smtClean="0"/>
              <a:t>2018/3/1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56972"/>
              </p:ext>
            </p:extLst>
          </p:nvPr>
        </p:nvGraphicFramePr>
        <p:xfrm>
          <a:off x="2991919" y="3246966"/>
          <a:ext cx="3608906" cy="2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18"/>
                <a:gridCol w="2262788"/>
              </a:tblGrid>
              <a:tr h="3684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dirty="0" smtClean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12:00~12:30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dirty="0" smtClean="0"/>
                        <a:t>3/16 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12:00~12:30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mtClean="0"/>
                        <a:t>3/23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12:00~12:30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dirty="0" smtClean="0"/>
                        <a:t>3/30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12:00~12:30</a:t>
                      </a:r>
                      <a:endParaRPr lang="zh-TW" altLang="en-US" dirty="0"/>
                    </a:p>
                  </a:txBody>
                  <a:tcPr/>
                </a:tc>
              </a:tr>
              <a:tr h="368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12:00~12:30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79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1D9-F9EB-470B-AB0F-47CD58F99F94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  <a:p>
            <a:pPr algn="ctr"/>
            <a:r>
              <a:rPr lang="zh-TW" altLang="en-US" sz="2400" dirty="0" smtClean="0">
                <a:solidFill>
                  <a:srgbClr val="FF0000"/>
                </a:solidFill>
              </a:rPr>
              <a:t>有問題都可以提出來哦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900753"/>
            <a:ext cx="8172450" cy="89120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這</a:t>
            </a:r>
            <a:r>
              <a:rPr lang="zh-TW" altLang="en-US" sz="3600" dirty="0" smtClean="0"/>
              <a:t>學期要上什麼</a:t>
            </a:r>
            <a:r>
              <a:rPr lang="en-US" altLang="zh-TW" sz="3600" dirty="0"/>
              <a:t>?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會教大家</a:t>
            </a:r>
            <a:r>
              <a:rPr lang="en-US" altLang="zh-TW" dirty="0"/>
              <a:t>R</a:t>
            </a:r>
            <a:r>
              <a:rPr lang="zh-TW" altLang="en-US" dirty="0"/>
              <a:t>語言及</a:t>
            </a:r>
            <a:r>
              <a:rPr lang="en-US" altLang="zh-TW" dirty="0"/>
              <a:t>           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                       </a:t>
            </a:r>
            <a:r>
              <a:rPr lang="zh-TW" altLang="en-US" dirty="0"/>
              <a:t>資料探勘與相關演算法</a:t>
            </a:r>
            <a:endParaRPr lang="en-US" altLang="zh-TW" dirty="0"/>
          </a:p>
          <a:p>
            <a:pPr marL="0" indent="0" algn="r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6957-03B4-4A7F-888E-4324C43784F9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93" y="3471844"/>
            <a:ext cx="1944736" cy="15443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65" y="3684312"/>
            <a:ext cx="4030410" cy="21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900753"/>
            <a:ext cx="8172450" cy="89120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資料探勘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是什麼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45733"/>
            <a:ext cx="8427028" cy="4352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從</a:t>
            </a:r>
            <a:r>
              <a:rPr lang="zh-TW" altLang="en-US" dirty="0"/>
              <a:t>大量資料中選取合適的資料，進行資料處理、轉換等</a:t>
            </a:r>
            <a:r>
              <a:rPr lang="zh-TW" altLang="en-US" dirty="0" smtClean="0"/>
              <a:t>工作後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再挖掘出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有用</a:t>
            </a:r>
            <a:r>
              <a:rPr lang="zh-TW" altLang="en-US" dirty="0"/>
              <a:t>資訊</a:t>
            </a:r>
            <a:r>
              <a:rPr lang="en-US" altLang="zh-TW" dirty="0"/>
              <a:t>(</a:t>
            </a:r>
            <a:r>
              <a:rPr lang="zh-TW" altLang="en-US" dirty="0"/>
              <a:t>如關係或分組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zh-TW" altLang="en-US" dirty="0" smtClean="0"/>
              <a:t>過程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資料</a:t>
            </a:r>
            <a:r>
              <a:rPr lang="zh-TW" altLang="en-US" dirty="0"/>
              <a:t>探勘</a:t>
            </a:r>
            <a:r>
              <a:rPr lang="en-US" altLang="zh-TW" dirty="0"/>
              <a:t>=</a:t>
            </a:r>
            <a:r>
              <a:rPr lang="zh-TW" altLang="en-US" dirty="0" smtClean="0"/>
              <a:t>資料庫知識</a:t>
            </a:r>
            <a:r>
              <a:rPr lang="zh-TW" altLang="en-US" dirty="0"/>
              <a:t>發掘（</a:t>
            </a:r>
            <a:r>
              <a:rPr lang="en-US" altLang="zh-TW" dirty="0"/>
              <a:t>Knowledge Discovery in </a:t>
            </a:r>
            <a:r>
              <a:rPr lang="en-US" altLang="zh-TW" dirty="0" smtClean="0"/>
              <a:t>Databases, </a:t>
            </a:r>
            <a:r>
              <a:rPr lang="zh-TW" altLang="en-US" dirty="0" smtClean="0"/>
              <a:t>簡稱</a:t>
            </a:r>
            <a:r>
              <a:rPr lang="en-US" altLang="zh-TW" dirty="0"/>
              <a:t>KDD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>
                <a:solidFill>
                  <a:srgbClr val="00B050"/>
                </a:solidFill>
              </a:rPr>
              <a:t>Example</a:t>
            </a: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 年齡在十八歲到三十五歲之間的男生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-&gt; </a:t>
            </a:r>
            <a:r>
              <a:rPr lang="zh-TW" altLang="en-US" dirty="0" smtClean="0">
                <a:solidFill>
                  <a:srgbClr val="00B050"/>
                </a:solidFill>
              </a:rPr>
              <a:t>會購買</a:t>
            </a:r>
            <a:r>
              <a:rPr lang="zh-TW" altLang="en-US" dirty="0">
                <a:solidFill>
                  <a:srgbClr val="00B050"/>
                </a:solidFill>
              </a:rPr>
              <a:t>不錯的</a:t>
            </a:r>
            <a:r>
              <a:rPr lang="zh-TW" altLang="en-US" dirty="0" smtClean="0">
                <a:solidFill>
                  <a:srgbClr val="00B050"/>
                </a:solidFill>
              </a:rPr>
              <a:t>顯卡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  年齡</a:t>
            </a:r>
            <a:r>
              <a:rPr lang="zh-TW" altLang="en-US" dirty="0">
                <a:solidFill>
                  <a:srgbClr val="00B050"/>
                </a:solidFill>
              </a:rPr>
              <a:t>在十八歲到三十五歲之間</a:t>
            </a:r>
            <a:r>
              <a:rPr lang="zh-TW" altLang="en-US" dirty="0" smtClean="0">
                <a:solidFill>
                  <a:srgbClr val="00B050"/>
                </a:solidFill>
              </a:rPr>
              <a:t>的女生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-&gt; </a:t>
            </a:r>
            <a:r>
              <a:rPr lang="zh-TW" altLang="en-US" dirty="0">
                <a:solidFill>
                  <a:srgbClr val="00B050"/>
                </a:solidFill>
              </a:rPr>
              <a:t>會</a:t>
            </a:r>
            <a:r>
              <a:rPr lang="zh-TW" altLang="en-US" dirty="0" smtClean="0">
                <a:solidFill>
                  <a:srgbClr val="00B050"/>
                </a:solidFill>
              </a:rPr>
              <a:t>購買</a:t>
            </a:r>
            <a:r>
              <a:rPr lang="en-US" altLang="zh-TW" dirty="0" err="1" smtClean="0">
                <a:solidFill>
                  <a:srgbClr val="00B050"/>
                </a:solidFill>
              </a:rPr>
              <a:t>iphone</a:t>
            </a:r>
            <a:endParaRPr lang="zh-TW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1B3B-B741-4C72-B31F-64890E86B893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900753"/>
            <a:ext cx="8172450" cy="891201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</a:t>
            </a:r>
            <a:r>
              <a:rPr lang="zh-TW" altLang="en-US" sz="3600" dirty="0" smtClean="0"/>
              <a:t>語言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是什麼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R</a:t>
            </a:r>
            <a:r>
              <a:rPr lang="zh-TW" altLang="en-US" dirty="0" smtClean="0"/>
              <a:t>語言主要</a:t>
            </a:r>
            <a:r>
              <a:rPr lang="zh-TW" altLang="en-US" dirty="0"/>
              <a:t>用於統計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, </a:t>
            </a:r>
            <a:r>
              <a:rPr lang="zh-TW" altLang="en-US" dirty="0" smtClean="0"/>
              <a:t>統計圖表繪製以及資料相關分析演算法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R</a:t>
            </a:r>
            <a:r>
              <a:rPr lang="zh-TW" altLang="en-US" dirty="0" smtClean="0"/>
              <a:t>語言內建</a:t>
            </a:r>
            <a:r>
              <a:rPr lang="zh-TW" altLang="en-US" dirty="0"/>
              <a:t>多種</a:t>
            </a:r>
            <a:r>
              <a:rPr lang="zh-TW" altLang="en-US" dirty="0" smtClean="0"/>
              <a:t>統計及分析功能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也可安裝外部套件增加可用性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F87F-E682-4EB9-8E05-C260366072E7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900753"/>
            <a:ext cx="8172450" cy="89120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為什麼</a:t>
            </a:r>
            <a:r>
              <a:rPr lang="zh-TW" altLang="en-US" sz="3600" dirty="0"/>
              <a:t>要學</a:t>
            </a:r>
            <a:r>
              <a:rPr lang="en-US" altLang="zh-TW" sz="3600" dirty="0" smtClean="0"/>
              <a:t>R</a:t>
            </a:r>
            <a:r>
              <a:rPr lang="zh-TW" altLang="en-US" sz="3600" dirty="0" smtClean="0"/>
              <a:t>語言</a:t>
            </a:r>
            <a:r>
              <a:rPr lang="en-US" altLang="zh-TW" sz="3600" dirty="0" smtClean="0"/>
              <a:t>?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84D-B713-4477-A84D-161C59C9B24A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89" y="2760518"/>
            <a:ext cx="6000750" cy="3581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94182" y="2169825"/>
            <a:ext cx="696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IEEE SPECTRUM 2017 </a:t>
            </a:r>
            <a:r>
              <a:rPr lang="en-US" altLang="zh-TW" dirty="0">
                <a:solidFill>
                  <a:srgbClr val="000000"/>
                </a:solidFill>
                <a:latin typeface="+mj-lt"/>
              </a:rPr>
              <a:t>Top Programming Languages</a:t>
            </a:r>
          </a:p>
        </p:txBody>
      </p:sp>
    </p:spTree>
    <p:extLst>
      <p:ext uri="{BB962C8B-B14F-4D97-AF65-F5344CB8AC3E}">
        <p14:creationId xmlns:p14="http://schemas.microsoft.com/office/powerpoint/2010/main" val="2844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900753"/>
            <a:ext cx="8172450" cy="89120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你需要</a:t>
            </a:r>
            <a:r>
              <a:rPr lang="zh-TW" altLang="en-US" sz="3600" dirty="0"/>
              <a:t>準備</a:t>
            </a:r>
            <a:r>
              <a:rPr lang="zh-TW" altLang="en-US" sz="3600" dirty="0" smtClean="0"/>
              <a:t>什麼</a:t>
            </a:r>
            <a:r>
              <a:rPr lang="en-US" altLang="zh-TW" sz="3600" dirty="0" smtClean="0"/>
              <a:t>!?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274320" lvl="1" indent="0">
              <a:buNone/>
            </a:pPr>
            <a:r>
              <a:rPr lang="zh-TW" altLang="en-US" sz="2000" dirty="0"/>
              <a:t>安裝</a:t>
            </a:r>
            <a:r>
              <a:rPr lang="en-US" altLang="zh-TW" sz="2000" dirty="0"/>
              <a:t>R language software</a:t>
            </a:r>
          </a:p>
          <a:p>
            <a:pPr marL="274320" lvl="1" indent="0">
              <a:buNone/>
            </a:pPr>
            <a:endParaRPr lang="en-US" altLang="zh-TW" sz="2000" dirty="0"/>
          </a:p>
          <a:p>
            <a:pPr marL="274320" lvl="1" indent="0">
              <a:buNone/>
            </a:pPr>
            <a:r>
              <a:rPr lang="zh-TW" altLang="en-US" sz="2000" dirty="0" smtClean="0"/>
              <a:t>統計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會</a:t>
            </a:r>
            <a:r>
              <a:rPr lang="zh-TW" altLang="en-US" sz="2000" dirty="0" smtClean="0"/>
              <a:t>有一些數學邏輯</a:t>
            </a:r>
            <a:r>
              <a:rPr lang="en-US" altLang="zh-TW" sz="2000" dirty="0"/>
              <a:t>)</a:t>
            </a:r>
          </a:p>
          <a:p>
            <a:pPr marL="274320" lvl="1" indent="0">
              <a:buNone/>
            </a:pPr>
            <a:endParaRPr lang="en-US" altLang="zh-TW" sz="2000" dirty="0"/>
          </a:p>
          <a:p>
            <a:pPr marL="274320" lvl="1" indent="0">
              <a:buNone/>
            </a:pPr>
            <a:r>
              <a:rPr lang="zh-TW" altLang="en-US" sz="2000" dirty="0" smtClean="0"/>
              <a:t>筆電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如果有的話</a:t>
            </a:r>
            <a:r>
              <a:rPr lang="en-US" altLang="zh-TW" sz="2000" dirty="0" smtClean="0"/>
              <a:t>…)</a:t>
            </a:r>
            <a:endParaRPr lang="zh-TW" altLang="en-US" sz="20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96F5-40FD-4F2C-AAD8-CA1E29B11531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121949"/>
            <a:ext cx="8420100" cy="6858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課程大綱</a:t>
            </a:r>
            <a:endParaRPr lang="en-US" altLang="zh-TW" sz="3600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5492554" y="2115955"/>
            <a:ext cx="2832763" cy="403562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dirty="0" smtClean="0"/>
              <a:t>Part I. Data Mining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dirty="0" smtClean="0"/>
              <a:t>   資料前處理</a:t>
            </a:r>
            <a:endParaRPr lang="en-US" altLang="zh-TW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TW" altLang="en-US" dirty="0" smtClean="0"/>
              <a:t>   關聯規則探勘</a:t>
            </a:r>
            <a:endParaRPr lang="en-US" altLang="zh-TW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TW" altLang="en-US" dirty="0" smtClean="0"/>
              <a:t>   資料分群</a:t>
            </a:r>
            <a:endParaRPr lang="en-US" altLang="zh-TW" dirty="0"/>
          </a:p>
          <a:p>
            <a:pPr marL="0" indent="0">
              <a:lnSpc>
                <a:spcPct val="80000"/>
              </a:lnSpc>
              <a:buNone/>
            </a:pPr>
            <a:r>
              <a:rPr lang="zh-TW" altLang="en-US" dirty="0" smtClean="0"/>
              <a:t>   資料分類</a:t>
            </a:r>
            <a:endParaRPr lang="en-US" altLang="zh-TW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Case Study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>
              <a:lnSpc>
                <a:spcPct val="80000"/>
              </a:lnSpc>
            </a:pPr>
            <a:endParaRPr lang="en-US" altLang="zh-TW" sz="22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70F-A241-41B5-BF7D-A4A2C9E71286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50016" y="2112165"/>
            <a:ext cx="3952087" cy="40356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buNone/>
            </a:pPr>
            <a:r>
              <a:rPr kumimoji="0" lang="en-US" altLang="zh-TW" dirty="0" smtClean="0"/>
              <a:t>Part I. R Language</a:t>
            </a:r>
          </a:p>
          <a:p>
            <a:pPr marL="0" indent="0" fontAlgn="auto">
              <a:lnSpc>
                <a:spcPct val="80000"/>
              </a:lnSpc>
              <a:buNone/>
            </a:pPr>
            <a:r>
              <a:rPr kumimoji="0" lang="en-US" altLang="zh-TW" dirty="0"/>
              <a:t> </a:t>
            </a:r>
            <a:r>
              <a:rPr kumimoji="0" lang="en-US" altLang="zh-TW" dirty="0" smtClean="0"/>
              <a:t>  R</a:t>
            </a:r>
            <a:r>
              <a:rPr kumimoji="0" lang="zh-TW" altLang="en-US" dirty="0" smtClean="0"/>
              <a:t>語言程式設計</a:t>
            </a:r>
            <a:endParaRPr kumimoji="0" lang="en-US" altLang="zh-TW" dirty="0" smtClean="0"/>
          </a:p>
          <a:p>
            <a:pPr marL="0" indent="0" fontAlgn="auto">
              <a:lnSpc>
                <a:spcPct val="80000"/>
              </a:lnSpc>
              <a:buNone/>
            </a:pPr>
            <a:r>
              <a:rPr kumimoji="0" lang="en-US" altLang="zh-TW" dirty="0" smtClean="0"/>
              <a:t>   </a:t>
            </a:r>
          </a:p>
          <a:p>
            <a:pPr marL="0" indent="0" fontAlgn="auto">
              <a:lnSpc>
                <a:spcPct val="80000"/>
              </a:lnSpc>
              <a:buNone/>
            </a:pPr>
            <a:r>
              <a:rPr kumimoji="0" lang="en-US" altLang="zh-TW" dirty="0"/>
              <a:t> </a:t>
            </a:r>
            <a:r>
              <a:rPr kumimoji="0" lang="en-US" altLang="zh-TW" dirty="0" smtClean="0"/>
              <a:t>  R</a:t>
            </a:r>
            <a:r>
              <a:rPr kumimoji="0" lang="zh-TW" altLang="en-US" dirty="0"/>
              <a:t>語言</a:t>
            </a:r>
            <a:r>
              <a:rPr kumimoji="0" lang="zh-TW" altLang="en-US" dirty="0" smtClean="0"/>
              <a:t>繪圖</a:t>
            </a:r>
            <a:endParaRPr kumimoji="0" lang="en-US" altLang="zh-TW" dirty="0" smtClean="0"/>
          </a:p>
          <a:p>
            <a:pPr marL="0" indent="0" fontAlgn="auto">
              <a:lnSpc>
                <a:spcPct val="80000"/>
              </a:lnSpc>
              <a:buNone/>
            </a:pPr>
            <a:r>
              <a:rPr kumimoji="0" lang="en-US" altLang="zh-TW" dirty="0" smtClean="0"/>
              <a:t>   </a:t>
            </a:r>
          </a:p>
          <a:p>
            <a:pPr marL="0" indent="0" fontAlgn="auto">
              <a:lnSpc>
                <a:spcPct val="80000"/>
              </a:lnSpc>
              <a:buNone/>
            </a:pPr>
            <a:r>
              <a:rPr kumimoji="0" lang="en-US" altLang="zh-TW" dirty="0"/>
              <a:t> </a:t>
            </a:r>
            <a:r>
              <a:rPr kumimoji="0" lang="en-US" altLang="zh-TW" dirty="0" smtClean="0"/>
              <a:t>  R</a:t>
            </a:r>
            <a:r>
              <a:rPr kumimoji="0" lang="zh-TW" altLang="en-US" dirty="0" smtClean="0"/>
              <a:t>語言統計圖表</a:t>
            </a:r>
            <a:endParaRPr kumimoji="0" lang="en-US" altLang="zh-TW" dirty="0" smtClean="0"/>
          </a:p>
          <a:p>
            <a:pPr fontAlgn="auto">
              <a:lnSpc>
                <a:spcPct val="80000"/>
              </a:lnSpc>
            </a:pPr>
            <a:endParaRPr kumimoji="0" lang="en-US" altLang="zh-TW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114023"/>
            <a:ext cx="8420100" cy="6858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教科書</a:t>
            </a:r>
            <a:endParaRPr lang="en-US" altLang="zh-TW" sz="36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91542" y="1901825"/>
            <a:ext cx="8420100" cy="429264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lt"/>
              </a:rPr>
              <a:t>輕鬆學習</a:t>
            </a:r>
            <a:r>
              <a:rPr lang="en-US" altLang="zh-TW" dirty="0" smtClean="0">
                <a:latin typeface="+mj-lt"/>
              </a:rPr>
              <a:t>R</a:t>
            </a:r>
            <a:r>
              <a:rPr lang="zh-TW" altLang="en-US" dirty="0" smtClean="0">
                <a:latin typeface="+mj-lt"/>
              </a:rPr>
              <a:t>語言</a:t>
            </a:r>
            <a:r>
              <a:rPr lang="en-US" altLang="zh-TW" dirty="0" smtClean="0">
                <a:latin typeface="+mj-lt"/>
              </a:rPr>
              <a:t>: </a:t>
            </a:r>
            <a:r>
              <a:rPr lang="zh-TW" altLang="en-US" dirty="0" smtClean="0">
                <a:latin typeface="+mj-lt"/>
              </a:rPr>
              <a:t>從基礎到應用</a:t>
            </a:r>
            <a:r>
              <a:rPr lang="en-US" altLang="zh-TW" dirty="0" smtClean="0">
                <a:latin typeface="+mj-lt"/>
              </a:rPr>
              <a:t>,</a:t>
            </a:r>
            <a:r>
              <a:rPr lang="zh-TW" altLang="en-US" dirty="0" smtClean="0">
                <a:latin typeface="+mj-lt"/>
              </a:rPr>
              <a:t>掌握資料科學的關鍵能力</a:t>
            </a:r>
            <a:endParaRPr lang="en-US" altLang="zh-TW" dirty="0" smtClean="0">
              <a:latin typeface="+mj-lt"/>
            </a:endParaRPr>
          </a:p>
          <a:p>
            <a:r>
              <a:rPr lang="zh-TW" altLang="en-US" dirty="0" smtClean="0">
                <a:latin typeface="+mj-lt"/>
              </a:rPr>
              <a:t>郭耀仁</a:t>
            </a:r>
            <a:endParaRPr lang="zh-TW" altLang="en-US" dirty="0">
              <a:latin typeface="+mj-lt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270-1D9F-444B-B6BD-2A590A47AC22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「輕鬆學習R語言: 從基礎到應用,掌握資料科學的關鍵能力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1" y="3009207"/>
            <a:ext cx="2148222" cy="306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2" y="1114023"/>
            <a:ext cx="8420100" cy="6858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教科書</a:t>
            </a:r>
            <a:endParaRPr lang="en-US" altLang="zh-TW" sz="36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91542" y="1901825"/>
            <a:ext cx="8420100" cy="4292648"/>
          </a:xfrm>
        </p:spPr>
        <p:txBody>
          <a:bodyPr>
            <a:normAutofit/>
          </a:bodyPr>
          <a:lstStyle/>
          <a:p>
            <a:r>
              <a:rPr lang="en-US" altLang="zh-TW" dirty="0"/>
              <a:t>Data Mining </a:t>
            </a:r>
            <a:r>
              <a:rPr lang="en-US" altLang="zh-TW" dirty="0" smtClean="0"/>
              <a:t>Concepts </a:t>
            </a:r>
            <a:r>
              <a:rPr lang="en-US" altLang="zh-TW" dirty="0"/>
              <a:t>and Techniques </a:t>
            </a:r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endParaRPr lang="en-US" altLang="zh-TW" dirty="0" smtClean="0"/>
          </a:p>
          <a:p>
            <a:r>
              <a:rPr lang="en-US" altLang="zh-TW" dirty="0" smtClean="0"/>
              <a:t>Jiawei Han et al.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C14B-22AD-4819-8E1D-809E041741E8}" type="datetime1">
              <a:rPr lang="zh-TW" altLang="en-US" smtClean="0"/>
              <a:t>2018/3/1</a:t>
            </a:fld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66" y="2865379"/>
            <a:ext cx="2612882" cy="32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14374</TotalTime>
  <Words>610</Words>
  <Application>Microsoft Office PowerPoint</Application>
  <PresentationFormat>A4 紙張 (210x297 公釐)</PresentationFormat>
  <Paragraphs>161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標楷體</vt:lpstr>
      <vt:lpstr>Calibri</vt:lpstr>
      <vt:lpstr>Times New Roman</vt:lpstr>
      <vt:lpstr>Wingdings</vt:lpstr>
      <vt:lpstr>回顧</vt:lpstr>
      <vt:lpstr>資料探勘</vt:lpstr>
      <vt:lpstr>這學期要上什麼? </vt:lpstr>
      <vt:lpstr>資料探勘 是什麼?</vt:lpstr>
      <vt:lpstr>R語言 是什麼?</vt:lpstr>
      <vt:lpstr>為什麼要學R語言? </vt:lpstr>
      <vt:lpstr>你需要準備什麼!?</vt:lpstr>
      <vt:lpstr>課程大綱</vt:lpstr>
      <vt:lpstr>教科書</vt:lpstr>
      <vt:lpstr>教科書</vt:lpstr>
      <vt:lpstr>成績計算方式</vt:lpstr>
      <vt:lpstr>期中/期末報告</vt:lpstr>
      <vt:lpstr>期中專題 (Brief ver. 4/27)</vt:lpstr>
      <vt:lpstr>期末專題 (Brief ver. 6/22)</vt:lpstr>
      <vt:lpstr>上課時間</vt:lpstr>
      <vt:lpstr>課輔時間及聯絡方式</vt:lpstr>
      <vt:lpstr>課程調整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1053</cp:revision>
  <cp:lastPrinted>1999-12-27T05:13:43Z</cp:lastPrinted>
  <dcterms:created xsi:type="dcterms:W3CDTF">1995-06-17T23:31:02Z</dcterms:created>
  <dcterms:modified xsi:type="dcterms:W3CDTF">2018-03-01T05:14:12Z</dcterms:modified>
</cp:coreProperties>
</file>