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6"/>
  </p:notesMasterIdLst>
  <p:handoutMasterIdLst>
    <p:handoutMasterId r:id="rId37"/>
  </p:handoutMasterIdLst>
  <p:sldIdLst>
    <p:sldId id="534" r:id="rId2"/>
    <p:sldId id="523" r:id="rId3"/>
    <p:sldId id="546" r:id="rId4"/>
    <p:sldId id="525" r:id="rId5"/>
    <p:sldId id="547" r:id="rId6"/>
    <p:sldId id="527" r:id="rId7"/>
    <p:sldId id="528" r:id="rId8"/>
    <p:sldId id="530" r:id="rId9"/>
    <p:sldId id="465" r:id="rId10"/>
    <p:sldId id="466" r:id="rId11"/>
    <p:sldId id="467" r:id="rId12"/>
    <p:sldId id="469" r:id="rId13"/>
    <p:sldId id="470" r:id="rId14"/>
    <p:sldId id="548" r:id="rId15"/>
    <p:sldId id="553" r:id="rId16"/>
    <p:sldId id="554" r:id="rId17"/>
    <p:sldId id="549" r:id="rId18"/>
    <p:sldId id="550" r:id="rId19"/>
    <p:sldId id="544" r:id="rId20"/>
    <p:sldId id="551" r:id="rId21"/>
    <p:sldId id="480" r:id="rId22"/>
    <p:sldId id="555" r:id="rId23"/>
    <p:sldId id="497" r:id="rId24"/>
    <p:sldId id="537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19" r:id="rId35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8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75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Start to R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 </a:t>
            </a:r>
            <a:r>
              <a:rPr lang="en-US" altLang="zh-TW" sz="3600" dirty="0" err="1" smtClean="0"/>
              <a:t>RStudio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Google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1AE6-0575-42FD-9807-E826EE742E77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5" y="2589911"/>
            <a:ext cx="9398749" cy="32214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2386" y="2589911"/>
            <a:ext cx="5145578" cy="105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9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 </a:t>
            </a:r>
            <a:r>
              <a:rPr lang="en-US" altLang="zh-TW" sz="3600" dirty="0" err="1" smtClean="0"/>
              <a:t>RStudio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  </a:t>
            </a:r>
            <a:r>
              <a:rPr lang="zh-TW" altLang="en-US" dirty="0" smtClean="0"/>
              <a:t>滑鼠移到 </a:t>
            </a:r>
            <a:r>
              <a:rPr lang="en-US" altLang="zh-TW" dirty="0" smtClean="0"/>
              <a:t>Download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34" y="2257784"/>
            <a:ext cx="5087364" cy="40266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139" y="5230080"/>
            <a:ext cx="1479665" cy="105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 </a:t>
            </a:r>
            <a:r>
              <a:rPr lang="en-US" altLang="zh-TW" sz="3600" dirty="0" err="1" smtClean="0"/>
              <a:t>RStudio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  </a:t>
            </a:r>
            <a:r>
              <a:rPr lang="zh-TW" altLang="en-US" dirty="0" smtClean="0"/>
              <a:t>有五種版本 選 </a:t>
            </a:r>
            <a:r>
              <a:rPr lang="en-US" altLang="zh-TW" dirty="0" smtClean="0"/>
              <a:t>Desktop Free </a:t>
            </a:r>
            <a:r>
              <a:rPr lang="zh-TW" altLang="en-US" dirty="0" smtClean="0"/>
              <a:t>就好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4C4E-2EA7-4341-A19F-4773F5EB171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9047"/>
            <a:ext cx="5946908" cy="32300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1539" y="4098175"/>
            <a:ext cx="978825" cy="177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62" y="3473276"/>
            <a:ext cx="3381498" cy="179168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85439" y="4847295"/>
            <a:ext cx="1885726" cy="455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6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 </a:t>
            </a:r>
            <a:r>
              <a:rPr lang="en-US" altLang="zh-TW" sz="3600" dirty="0" err="1" smtClean="0"/>
              <a:t>RStudio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1.   </a:t>
            </a:r>
            <a:r>
              <a:rPr lang="zh-TW" altLang="en-US" dirty="0" smtClean="0"/>
              <a:t>打</a:t>
            </a:r>
            <a:r>
              <a:rPr lang="en-US" altLang="zh-TW" dirty="0" err="1" smtClean="0"/>
              <a:t>Rstudio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選 </a:t>
            </a:r>
            <a:r>
              <a:rPr lang="en-US" altLang="zh-TW" dirty="0" smtClean="0"/>
              <a:t>R Script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" y="2823462"/>
            <a:ext cx="6189537" cy="25714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24" y="3266902"/>
            <a:ext cx="3280293" cy="18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4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 </a:t>
            </a:r>
            <a:r>
              <a:rPr lang="en-US" altLang="zh-TW" sz="3600" dirty="0" err="1" smtClean="0"/>
              <a:t>RStudio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2.   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print(“Hello R”) </a:t>
            </a:r>
            <a:r>
              <a:rPr lang="zh-TW" altLang="en-US" dirty="0" smtClean="0"/>
              <a:t>存檔後並執行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05" y="2328055"/>
            <a:ext cx="4427117" cy="39502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4205" y="2328055"/>
            <a:ext cx="1824420" cy="689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25165" y="5786764"/>
            <a:ext cx="1198195" cy="422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66902" y="2522020"/>
            <a:ext cx="493571" cy="212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2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 </a:t>
            </a:r>
            <a:r>
              <a:rPr lang="en-US" altLang="zh-TW" sz="3600" dirty="0" err="1" smtClean="0"/>
              <a:t>RStudio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3</a:t>
            </a:r>
            <a:r>
              <a:rPr lang="en-US" altLang="zh-TW" dirty="0" smtClean="0"/>
              <a:t>.   </a:t>
            </a:r>
            <a:r>
              <a:rPr lang="zh-TW" altLang="en-US" dirty="0" smtClean="0"/>
              <a:t>若要執行多行程式 選擇要執行的程式 點選執行或 </a:t>
            </a:r>
            <a:r>
              <a:rPr lang="en-US" altLang="zh-TW" dirty="0" smtClean="0"/>
              <a:t>Ctrl+ Enter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40" y="3677603"/>
            <a:ext cx="2581275" cy="600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02" y="3357351"/>
            <a:ext cx="2305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 </a:t>
            </a:r>
            <a:r>
              <a:rPr lang="en-US" altLang="zh-TW" sz="3600" dirty="0" err="1" smtClean="0"/>
              <a:t>RStudio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4.   </a:t>
            </a:r>
            <a:r>
              <a:rPr lang="zh-TW" altLang="en-US" dirty="0" smtClean="0"/>
              <a:t>若要執行某一行程式 把滑鼠指向該行程式並執行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3" y="3500697"/>
            <a:ext cx="2867025" cy="571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75793" y="3644546"/>
            <a:ext cx="2557116" cy="179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54" y="3610234"/>
            <a:ext cx="2476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 </a:t>
            </a:r>
            <a:r>
              <a:rPr lang="en-US" altLang="zh-TW" sz="3600" dirty="0" err="1" smtClean="0"/>
              <a:t>RStudio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安裝套件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1. Tool -&gt; Install Packages -&gt; </a:t>
            </a:r>
            <a:r>
              <a:rPr lang="zh-TW" altLang="en-US" dirty="0" smtClean="0"/>
              <a:t>輸入套件名稱 </a:t>
            </a:r>
            <a:r>
              <a:rPr lang="en-US" altLang="zh-TW" dirty="0" smtClean="0"/>
              <a:t>(ex. </a:t>
            </a:r>
            <a:r>
              <a:rPr lang="en-US" altLang="zh-TW" dirty="0"/>
              <a:t>g</a:t>
            </a:r>
            <a:r>
              <a:rPr lang="en-US" altLang="zh-TW" dirty="0" smtClean="0"/>
              <a:t>gplot2)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2" y="2481104"/>
            <a:ext cx="5877649" cy="33879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54212" y="4183412"/>
            <a:ext cx="3143373" cy="621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7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 </a:t>
            </a:r>
            <a:r>
              <a:rPr lang="en-US" altLang="zh-TW" sz="3600" dirty="0" err="1" smtClean="0"/>
              <a:t>RStudio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安裝套件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2.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會看到 相關的套件會一併安裝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6" y="2348789"/>
            <a:ext cx="8526088" cy="10926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4056" y="2310948"/>
            <a:ext cx="8526088" cy="68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6" y="3479309"/>
            <a:ext cx="4278889" cy="27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線上編輯器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 </a:t>
            </a:r>
            <a:r>
              <a:rPr lang="en-US" altLang="zh-TW" dirty="0" err="1" smtClean="0"/>
              <a:t>Codingground</a:t>
            </a:r>
            <a:r>
              <a:rPr lang="en-US" altLang="zh-TW" dirty="0" smtClean="0"/>
              <a:t> (http</a:t>
            </a:r>
            <a:r>
              <a:rPr lang="en-US" altLang="zh-TW" dirty="0"/>
              <a:t>://</a:t>
            </a:r>
            <a:r>
              <a:rPr lang="en-US" altLang="zh-TW" dirty="0" smtClean="0"/>
              <a:t>www.compileonline.com/execute_r_online.php)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91CE-7525-47CF-A3A0-402EDDF0BC9B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71" y="2766407"/>
            <a:ext cx="5584852" cy="23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 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Google 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9" y="2418509"/>
            <a:ext cx="9039225" cy="3360131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59029" y="3679124"/>
            <a:ext cx="5043749" cy="12586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7453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數值型別 </a:t>
            </a:r>
            <a:r>
              <a:rPr lang="en-US" altLang="zh-TW" b="1" dirty="0" smtClean="0">
                <a:solidFill>
                  <a:srgbClr val="0070C0"/>
                </a:solidFill>
              </a:rPr>
              <a:t>(numeric Type) </a:t>
            </a: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pPr lvl="1"/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9A4-E543-4EB6-B6E2-FDD40EB5D45E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84918"/>
              </p:ext>
            </p:extLst>
          </p:nvPr>
        </p:nvGraphicFramePr>
        <p:xfrm>
          <a:off x="123478" y="2761881"/>
          <a:ext cx="3081944" cy="276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58"/>
                <a:gridCol w="2210886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680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數值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整數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3L</a:t>
                      </a:r>
                    </a:p>
                  </a:txBody>
                  <a:tcPr/>
                </a:tc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布林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TRUE</a:t>
                      </a:r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文字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“Stephen</a:t>
                      </a:r>
                      <a:r>
                        <a:rPr lang="en-US" altLang="zh-TW" sz="2000" baseline="0" dirty="0" smtClean="0"/>
                        <a:t> Curry”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日期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err="1" smtClean="0"/>
                        <a:t>Sys.Date</a:t>
                      </a:r>
                      <a:r>
                        <a:rPr lang="en-US" altLang="zh-TW" sz="2000" dirty="0" smtClean="0"/>
                        <a:t>()</a:t>
                      </a:r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時間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err="1" smtClean="0"/>
                        <a:t>Sys.time</a:t>
                      </a:r>
                      <a:r>
                        <a:rPr lang="en-US" altLang="zh-TW" sz="20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49" y="3172345"/>
            <a:ext cx="2028825" cy="1943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4" y="2612828"/>
            <a:ext cx="3009890" cy="29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數值型別 </a:t>
            </a:r>
            <a:r>
              <a:rPr lang="en-US" altLang="zh-TW" b="1" dirty="0" smtClean="0">
                <a:solidFill>
                  <a:srgbClr val="0070C0"/>
                </a:solidFill>
              </a:rPr>
              <a:t>(numeric Type) –</a:t>
            </a:r>
            <a:r>
              <a:rPr lang="zh-TW" altLang="en-US" b="1" dirty="0" smtClean="0">
                <a:solidFill>
                  <a:srgbClr val="0070C0"/>
                </a:solidFill>
              </a:rPr>
              <a:t>查詢型態</a:t>
            </a:r>
            <a:r>
              <a:rPr lang="en-US" altLang="zh-TW" b="1" dirty="0" smtClean="0">
                <a:solidFill>
                  <a:srgbClr val="0070C0"/>
                </a:solidFill>
              </a:rPr>
              <a:t>: class </a:t>
            </a: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pPr lvl="1"/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9A4-E543-4EB6-B6E2-FDD40EB5D45E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3478" y="2761881"/>
          <a:ext cx="3081944" cy="276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58"/>
                <a:gridCol w="2210886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680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數值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整數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3L</a:t>
                      </a:r>
                    </a:p>
                  </a:txBody>
                  <a:tcPr/>
                </a:tc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布林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TRUE</a:t>
                      </a:r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文字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“Stephen</a:t>
                      </a:r>
                      <a:r>
                        <a:rPr lang="en-US" altLang="zh-TW" sz="2000" baseline="0" dirty="0" smtClean="0"/>
                        <a:t> Curry”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日期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err="1" smtClean="0"/>
                        <a:t>Sys.Date</a:t>
                      </a:r>
                      <a:r>
                        <a:rPr lang="en-US" altLang="zh-TW" sz="2000" dirty="0" smtClean="0"/>
                        <a:t>()</a:t>
                      </a:r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時間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err="1" smtClean="0"/>
                        <a:t>Sys.time</a:t>
                      </a:r>
                      <a:r>
                        <a:rPr lang="en-US" altLang="zh-TW" sz="20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64" y="3402017"/>
            <a:ext cx="2105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32" y="2524645"/>
            <a:ext cx="2171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賦值 </a:t>
            </a:r>
            <a:r>
              <a:rPr lang="en-US" altLang="zh-TW" sz="3600" dirty="0" smtClean="0"/>
              <a:t>: assign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語言裡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賦值指令</a:t>
            </a:r>
            <a:r>
              <a:rPr lang="zh-TW" altLang="en-US" dirty="0"/>
              <a:t>是</a:t>
            </a:r>
            <a:r>
              <a:rPr lang="zh-TW" altLang="en-US" dirty="0" smtClean="0"/>
              <a:t>「</a:t>
            </a:r>
            <a:r>
              <a:rPr lang="en-US" altLang="zh-TW" dirty="0" smtClean="0"/>
              <a:t>&lt;-</a:t>
            </a:r>
            <a:r>
              <a:rPr lang="zh-TW" altLang="en-US" dirty="0" smtClean="0"/>
              <a:t>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後面放變數數值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也可以使用 </a:t>
            </a:r>
            <a:r>
              <a:rPr lang="en-US" altLang="zh-TW" dirty="0" smtClean="0"/>
              <a:t>“=“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42536"/>
              </p:ext>
            </p:extLst>
          </p:nvPr>
        </p:nvGraphicFramePr>
        <p:xfrm>
          <a:off x="2427316" y="2951017"/>
          <a:ext cx="4548351" cy="640080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4548351"/>
              </a:tblGrid>
              <a:tr h="596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Iverson &lt;- 3</a:t>
                      </a:r>
                    </a:p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Iverson = 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73" y="4265358"/>
            <a:ext cx="1800225" cy="819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02" y="4089146"/>
            <a:ext cx="1390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數學運算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r>
              <a:rPr lang="en-US" altLang="zh-TW" sz="1800" b="1" dirty="0" smtClean="0"/>
              <a:t>  </a:t>
            </a:r>
            <a:endParaRPr lang="en-US" altLang="zh-TW" dirty="0" smtClean="0"/>
          </a:p>
          <a:p>
            <a:endParaRPr lang="en-US" altLang="zh-TW" b="1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A7F6-EDAF-4F08-A525-3C7DB7D4083B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06919"/>
              </p:ext>
            </p:extLst>
          </p:nvPr>
        </p:nvGraphicFramePr>
        <p:xfrm>
          <a:off x="507874" y="3074886"/>
          <a:ext cx="2293917" cy="156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64"/>
                <a:gridCol w="1152253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8598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 - * /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^,</a:t>
                      </a:r>
                      <a:r>
                        <a:rPr lang="en-US" altLang="zh-TW" baseline="0" dirty="0" smtClean="0"/>
                        <a:t> **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次方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%%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餘數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15" y="2943013"/>
            <a:ext cx="2257425" cy="1828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865" y="2462001"/>
            <a:ext cx="17621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日期轉換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語言裡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日期可以轉成整數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預設以</a:t>
            </a:r>
            <a:r>
              <a:rPr lang="en-US" altLang="zh-TW" b="1" dirty="0" smtClean="0">
                <a:solidFill>
                  <a:srgbClr val="00B050"/>
                </a:solidFill>
              </a:rPr>
              <a:t>1970</a:t>
            </a:r>
            <a:r>
              <a:rPr lang="zh-TW" altLang="en-US" b="1" dirty="0" smtClean="0">
                <a:solidFill>
                  <a:srgbClr val="00B050"/>
                </a:solidFill>
              </a:rPr>
              <a:t>年</a:t>
            </a:r>
            <a:r>
              <a:rPr lang="en-US" altLang="zh-TW" b="1" dirty="0" smtClean="0">
                <a:solidFill>
                  <a:srgbClr val="00B050"/>
                </a:solidFill>
              </a:rPr>
              <a:t>1</a:t>
            </a:r>
            <a:r>
              <a:rPr lang="zh-TW" altLang="en-US" b="1" dirty="0" smtClean="0">
                <a:solidFill>
                  <a:srgbClr val="00B050"/>
                </a:solidFill>
              </a:rPr>
              <a:t>月</a:t>
            </a:r>
            <a:r>
              <a:rPr lang="en-US" altLang="zh-TW" b="1" dirty="0" smtClean="0">
                <a:solidFill>
                  <a:srgbClr val="00B050"/>
                </a:solidFill>
              </a:rPr>
              <a:t>1</a:t>
            </a:r>
            <a:r>
              <a:rPr lang="zh-TW" altLang="en-US" b="1" dirty="0" smtClean="0">
                <a:solidFill>
                  <a:srgbClr val="00B050"/>
                </a:solidFill>
              </a:rPr>
              <a:t>日做為</a:t>
            </a:r>
            <a:r>
              <a:rPr lang="en-US" altLang="zh-TW" b="1" dirty="0" smtClean="0">
                <a:solidFill>
                  <a:srgbClr val="00B050"/>
                </a:solidFill>
              </a:rPr>
              <a:t>0. </a:t>
            </a:r>
            <a:r>
              <a:rPr lang="zh-TW" altLang="en-US" b="1" dirty="0" smtClean="0">
                <a:solidFill>
                  <a:srgbClr val="00B050"/>
                </a:solidFill>
              </a:rPr>
              <a:t>在這之後的日期 </a:t>
            </a:r>
            <a:r>
              <a:rPr lang="en-US" altLang="zh-TW" b="1" dirty="0" smtClean="0">
                <a:solidFill>
                  <a:srgbClr val="00B050"/>
                </a:solidFill>
              </a:rPr>
              <a:t>+1, </a:t>
            </a:r>
            <a:r>
              <a:rPr lang="zh-TW" altLang="en-US" b="1" dirty="0" smtClean="0">
                <a:solidFill>
                  <a:srgbClr val="00B050"/>
                </a:solidFill>
              </a:rPr>
              <a:t>反之則 </a:t>
            </a:r>
            <a:r>
              <a:rPr lang="en-US" altLang="zh-TW" b="1" dirty="0" smtClean="0">
                <a:solidFill>
                  <a:srgbClr val="00B050"/>
                </a:solidFill>
              </a:rPr>
              <a:t>-1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770427"/>
            <a:ext cx="2667000" cy="13620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458" y="3556114"/>
            <a:ext cx="22955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日期轉換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語言裡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日期可以轉成整數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預設以</a:t>
            </a:r>
            <a:r>
              <a:rPr lang="en-US" altLang="zh-TW" b="1" dirty="0" smtClean="0">
                <a:solidFill>
                  <a:srgbClr val="00B050"/>
                </a:solidFill>
              </a:rPr>
              <a:t>1970</a:t>
            </a:r>
            <a:r>
              <a:rPr lang="zh-TW" altLang="en-US" b="1" dirty="0" smtClean="0">
                <a:solidFill>
                  <a:srgbClr val="00B050"/>
                </a:solidFill>
              </a:rPr>
              <a:t>年</a:t>
            </a:r>
            <a:r>
              <a:rPr lang="en-US" altLang="zh-TW" b="1" dirty="0" smtClean="0">
                <a:solidFill>
                  <a:srgbClr val="00B050"/>
                </a:solidFill>
              </a:rPr>
              <a:t>1</a:t>
            </a:r>
            <a:r>
              <a:rPr lang="zh-TW" altLang="en-US" b="1" dirty="0" smtClean="0">
                <a:solidFill>
                  <a:srgbClr val="00B050"/>
                </a:solidFill>
              </a:rPr>
              <a:t>月</a:t>
            </a:r>
            <a:r>
              <a:rPr lang="en-US" altLang="zh-TW" b="1" dirty="0" smtClean="0">
                <a:solidFill>
                  <a:srgbClr val="00B050"/>
                </a:solidFill>
              </a:rPr>
              <a:t>1</a:t>
            </a:r>
            <a:r>
              <a:rPr lang="zh-TW" altLang="en-US" b="1" dirty="0" smtClean="0">
                <a:solidFill>
                  <a:srgbClr val="00B050"/>
                </a:solidFill>
              </a:rPr>
              <a:t>日做為</a:t>
            </a:r>
            <a:r>
              <a:rPr lang="en-US" altLang="zh-TW" b="1" dirty="0" smtClean="0">
                <a:solidFill>
                  <a:srgbClr val="00B050"/>
                </a:solidFill>
              </a:rPr>
              <a:t>0. </a:t>
            </a:r>
            <a:r>
              <a:rPr lang="zh-TW" altLang="en-US" b="1" dirty="0" smtClean="0">
                <a:solidFill>
                  <a:srgbClr val="00B050"/>
                </a:solidFill>
              </a:rPr>
              <a:t>在這之後的日期 </a:t>
            </a:r>
            <a:r>
              <a:rPr lang="en-US" altLang="zh-TW" b="1" dirty="0" smtClean="0">
                <a:solidFill>
                  <a:srgbClr val="00B050"/>
                </a:solidFill>
              </a:rPr>
              <a:t>+1, </a:t>
            </a:r>
            <a:r>
              <a:rPr lang="zh-TW" altLang="en-US" b="1" dirty="0" smtClean="0">
                <a:solidFill>
                  <a:srgbClr val="00B050"/>
                </a:solidFill>
              </a:rPr>
              <a:t>反之則 </a:t>
            </a:r>
            <a:r>
              <a:rPr lang="en-US" altLang="zh-TW" b="1" dirty="0" smtClean="0">
                <a:solidFill>
                  <a:srgbClr val="00B050"/>
                </a:solidFill>
              </a:rPr>
              <a:t>-1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846626"/>
            <a:ext cx="2695575" cy="1209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0" y="3737088"/>
            <a:ext cx="2438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時間轉換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語言裡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時間也可以轉成整數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預設以</a:t>
            </a:r>
            <a:r>
              <a:rPr lang="en-US" altLang="zh-TW" b="1" dirty="0" smtClean="0">
                <a:solidFill>
                  <a:srgbClr val="00B050"/>
                </a:solidFill>
              </a:rPr>
              <a:t>1970</a:t>
            </a:r>
            <a:r>
              <a:rPr lang="zh-TW" altLang="en-US" b="1" dirty="0" smtClean="0">
                <a:solidFill>
                  <a:srgbClr val="00B050"/>
                </a:solidFill>
              </a:rPr>
              <a:t>年</a:t>
            </a:r>
            <a:r>
              <a:rPr lang="en-US" altLang="zh-TW" b="1" dirty="0" smtClean="0">
                <a:solidFill>
                  <a:srgbClr val="00B050"/>
                </a:solidFill>
              </a:rPr>
              <a:t>1</a:t>
            </a:r>
            <a:r>
              <a:rPr lang="zh-TW" altLang="en-US" b="1" dirty="0" smtClean="0">
                <a:solidFill>
                  <a:srgbClr val="00B050"/>
                </a:solidFill>
              </a:rPr>
              <a:t>月</a:t>
            </a:r>
            <a:r>
              <a:rPr lang="en-US" altLang="zh-TW" b="1" dirty="0" smtClean="0">
                <a:solidFill>
                  <a:srgbClr val="00B050"/>
                </a:solidFill>
              </a:rPr>
              <a:t>1</a:t>
            </a:r>
            <a:r>
              <a:rPr lang="zh-TW" altLang="en-US" b="1" dirty="0" smtClean="0">
                <a:solidFill>
                  <a:srgbClr val="00B050"/>
                </a:solidFill>
              </a:rPr>
              <a:t>日</a:t>
            </a:r>
            <a:r>
              <a:rPr lang="en-US" altLang="zh-TW" b="1" dirty="0" smtClean="0">
                <a:solidFill>
                  <a:srgbClr val="00B050"/>
                </a:solidFill>
              </a:rPr>
              <a:t>00</a:t>
            </a:r>
            <a:r>
              <a:rPr lang="zh-TW" altLang="en-US" b="1" dirty="0" smtClean="0">
                <a:solidFill>
                  <a:srgbClr val="00B050"/>
                </a:solidFill>
              </a:rPr>
              <a:t>時</a:t>
            </a:r>
            <a:r>
              <a:rPr lang="en-US" altLang="zh-TW" b="1" dirty="0" smtClean="0">
                <a:solidFill>
                  <a:srgbClr val="00B050"/>
                </a:solidFill>
              </a:rPr>
              <a:t>00</a:t>
            </a:r>
            <a:r>
              <a:rPr lang="zh-TW" altLang="en-US" b="1" dirty="0" smtClean="0">
                <a:solidFill>
                  <a:srgbClr val="00B050"/>
                </a:solidFill>
              </a:rPr>
              <a:t>分</a:t>
            </a:r>
            <a:r>
              <a:rPr lang="en-US" altLang="zh-TW" b="1" dirty="0" smtClean="0">
                <a:solidFill>
                  <a:srgbClr val="00B050"/>
                </a:solidFill>
              </a:rPr>
              <a:t>001</a:t>
            </a:r>
            <a:r>
              <a:rPr lang="zh-TW" altLang="en-US" b="1" dirty="0" smtClean="0">
                <a:solidFill>
                  <a:srgbClr val="00B050"/>
                </a:solidFill>
              </a:rPr>
              <a:t>秒做為</a:t>
            </a:r>
            <a:r>
              <a:rPr lang="en-US" altLang="zh-TW" b="1" dirty="0" smtClean="0">
                <a:solidFill>
                  <a:srgbClr val="00B050"/>
                </a:solidFill>
              </a:rPr>
              <a:t>0. </a:t>
            </a:r>
            <a:r>
              <a:rPr lang="zh-TW" altLang="en-US" b="1" dirty="0" smtClean="0">
                <a:solidFill>
                  <a:srgbClr val="00B050"/>
                </a:solidFill>
              </a:rPr>
              <a:t>在這之後的每秒 </a:t>
            </a:r>
            <a:r>
              <a:rPr lang="en-US" altLang="zh-TW" b="1" dirty="0" smtClean="0">
                <a:solidFill>
                  <a:srgbClr val="00B050"/>
                </a:solidFill>
              </a:rPr>
              <a:t>+1, </a:t>
            </a:r>
            <a:r>
              <a:rPr lang="zh-TW" altLang="en-US" b="1" dirty="0" smtClean="0">
                <a:solidFill>
                  <a:srgbClr val="00B050"/>
                </a:solidFill>
              </a:rPr>
              <a:t>反之則 </a:t>
            </a:r>
            <a:r>
              <a:rPr lang="en-US" altLang="zh-TW" b="1" dirty="0" smtClean="0">
                <a:solidFill>
                  <a:srgbClr val="00B050"/>
                </a:solidFill>
              </a:rPr>
              <a:t>-1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" y="3740900"/>
            <a:ext cx="4391025" cy="1304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04" y="3740900"/>
            <a:ext cx="440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語言裡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可以使用內建函數判斷變數是否為某種資料形態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12033"/>
              </p:ext>
            </p:extLst>
          </p:nvPr>
        </p:nvGraphicFramePr>
        <p:xfrm>
          <a:off x="1248987" y="3152579"/>
          <a:ext cx="6639791" cy="276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70"/>
                <a:gridCol w="2846621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68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is.numeric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是否為數值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is.integer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56032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是否為整數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is.logical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是否為布林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is.character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是否為文字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inherits(x, what =“Date”)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是否為日期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inherits(x, what =“</a:t>
                      </a:r>
                      <a:r>
                        <a:rPr lang="en-US" altLang="zh-TW" sz="2000" dirty="0" err="1" smtClean="0"/>
                        <a:t>POSIXct</a:t>
                      </a:r>
                      <a:r>
                        <a:rPr lang="en-US" altLang="zh-TW" sz="2000" dirty="0" smtClean="0"/>
                        <a:t>”)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是否為時間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2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語言裡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可以使用內建函數判斷變數是否為某種資料形態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5" y="4002145"/>
            <a:ext cx="4295775" cy="1247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83" y="3000115"/>
            <a:ext cx="4838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 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  </a:t>
            </a:r>
            <a:r>
              <a:rPr lang="zh-TW" altLang="en-US" dirty="0" smtClean="0"/>
              <a:t>滑鼠移到 </a:t>
            </a:r>
            <a:r>
              <a:rPr lang="en-US" altLang="zh-TW" dirty="0"/>
              <a:t>d</a:t>
            </a:r>
            <a:r>
              <a:rPr lang="en-US" altLang="zh-TW" dirty="0" smtClean="0"/>
              <a:t>ownload R (</a:t>
            </a:r>
            <a:r>
              <a:rPr lang="zh-TW" altLang="en-US" dirty="0" smtClean="0"/>
              <a:t>找到 </a:t>
            </a:r>
            <a:r>
              <a:rPr lang="en-US" altLang="zh-TW" dirty="0" smtClean="0"/>
              <a:t>Taiwan</a:t>
            </a:r>
            <a:r>
              <a:rPr lang="zh-TW" altLang="en-US" dirty="0" smtClean="0"/>
              <a:t>的伺服器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6" y="2765107"/>
            <a:ext cx="8334375" cy="18764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794445" y="4162150"/>
            <a:ext cx="839111" cy="2269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7" y="5101693"/>
            <a:ext cx="9673844" cy="6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語言裡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可以使用</a:t>
            </a:r>
            <a:r>
              <a:rPr lang="en-US" altLang="zh-TW" dirty="0" smtClean="0"/>
              <a:t>as.</a:t>
            </a:r>
            <a:r>
              <a:rPr lang="zh-TW" altLang="en-US" dirty="0" smtClean="0"/>
              <a:t>類別名稱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進行某種資料形態的轉換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91245"/>
              </p:ext>
            </p:extLst>
          </p:nvPr>
        </p:nvGraphicFramePr>
        <p:xfrm>
          <a:off x="1895902" y="3144266"/>
          <a:ext cx="5933209" cy="276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266"/>
                <a:gridCol w="3260943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68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as.numeric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轉為數值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as.integer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56032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轉為整數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as.logical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轉為布林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as.character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轉為文字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as.Date</a:t>
                      </a:r>
                      <a:r>
                        <a:rPr lang="en-US" altLang="zh-TW" sz="2000" dirty="0" smtClean="0"/>
                        <a:t> 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轉為日期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as.POSIXct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zh-TW" altLang="en-US" sz="2000" dirty="0" smtClean="0"/>
                        <a:t>轉為時間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語言裡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可以使用</a:t>
            </a:r>
            <a:r>
              <a:rPr lang="en-US" altLang="zh-TW" dirty="0" smtClean="0"/>
              <a:t>as.</a:t>
            </a:r>
            <a:r>
              <a:rPr lang="zh-TW" altLang="en-US" dirty="0" smtClean="0"/>
              <a:t>類別名稱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進行某種資料形態的轉換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631882"/>
            <a:ext cx="3114675" cy="1057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78" y="2846069"/>
            <a:ext cx="2447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將身高</a:t>
            </a:r>
            <a:r>
              <a:rPr lang="en-US" altLang="zh-TW" dirty="0" smtClean="0"/>
              <a:t>, </a:t>
            </a:r>
            <a:r>
              <a:rPr lang="zh-TW" altLang="en-US" dirty="0" smtClean="0"/>
              <a:t>體重 </a:t>
            </a:r>
            <a:r>
              <a:rPr lang="en-US" altLang="zh-TW" dirty="0" smtClean="0"/>
              <a:t>assign </a:t>
            </a:r>
            <a:r>
              <a:rPr lang="zh-TW" altLang="en-US" dirty="0" smtClean="0"/>
              <a:t>給 二個變數</a:t>
            </a:r>
            <a:endParaRPr lang="en-US" altLang="zh-TW" dirty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算出 </a:t>
            </a:r>
            <a:r>
              <a:rPr lang="en-US" altLang="zh-TW" dirty="0" smtClean="0"/>
              <a:t>BMI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532908"/>
            <a:ext cx="2441517" cy="8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9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21</a:t>
            </a:r>
            <a:r>
              <a:rPr lang="zh-TW" altLang="en-US" dirty="0" smtClean="0"/>
              <a:t>日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</a:t>
            </a:r>
            <a:r>
              <a:rPr lang="en-US" altLang="zh-TW" dirty="0" smtClean="0"/>
              <a:t>47</a:t>
            </a:r>
            <a:r>
              <a:rPr lang="zh-TW" altLang="en-US" dirty="0" smtClean="0"/>
              <a:t>分</a:t>
            </a:r>
            <a:r>
              <a:rPr lang="en-US" altLang="zh-TW" dirty="0" smtClean="0"/>
              <a:t>16</a:t>
            </a:r>
            <a:r>
              <a:rPr lang="zh-TW" altLang="en-US" dirty="0" smtClean="0"/>
              <a:t>秒發生了</a:t>
            </a:r>
            <a:r>
              <a:rPr lang="en-US" altLang="zh-TW" dirty="0" smtClean="0"/>
              <a:t>921</a:t>
            </a:r>
            <a:r>
              <a:rPr lang="zh-TW" altLang="en-US" dirty="0" smtClean="0"/>
              <a:t>地震</a:t>
            </a:r>
            <a:endParaRPr lang="en-US" altLang="zh-TW" dirty="0"/>
          </a:p>
          <a:p>
            <a:r>
              <a:rPr lang="en-US" altLang="zh-TW" dirty="0" smtClean="0"/>
              <a:t>2. </a:t>
            </a:r>
            <a:r>
              <a:rPr lang="en-US" altLang="zh-TW" dirty="0" smtClean="0"/>
              <a:t>2018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</a:t>
            </a:r>
            <a:r>
              <a:rPr lang="en-US" altLang="zh-TW" dirty="0" smtClean="0"/>
              <a:t>23</a:t>
            </a:r>
            <a:r>
              <a:rPr lang="zh-TW" altLang="en-US" dirty="0" smtClean="0"/>
              <a:t>時</a:t>
            </a:r>
            <a:r>
              <a:rPr lang="en-US" altLang="zh-TW" dirty="0" smtClean="0"/>
              <a:t>50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42</a:t>
            </a:r>
            <a:r>
              <a:rPr lang="zh-TW" altLang="en-US" dirty="0" smtClean="0"/>
              <a:t>秒發生了花蓮地震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算出這二個地震的時間間隔多久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Hint : </a:t>
            </a:r>
            <a:r>
              <a:rPr lang="zh-TW" altLang="en-US" dirty="0" smtClean="0">
                <a:solidFill>
                  <a:srgbClr val="FF0000"/>
                </a:solidFill>
              </a:rPr>
              <a:t>使用 </a:t>
            </a:r>
            <a:r>
              <a:rPr lang="en-US" altLang="zh-TW" dirty="0" smtClean="0">
                <a:solidFill>
                  <a:srgbClr val="FF0000"/>
                </a:solidFill>
              </a:rPr>
              <a:t>cat </a:t>
            </a:r>
            <a:r>
              <a:rPr lang="zh-TW" altLang="en-US" dirty="0" smtClean="0">
                <a:solidFill>
                  <a:srgbClr val="FF0000"/>
                </a:solidFill>
              </a:rPr>
              <a:t>函數來串接字串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marL="201168" lvl="1" indent="0">
              <a:buNone/>
            </a:pP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863068"/>
            <a:ext cx="3258176" cy="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 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下載 </a:t>
            </a:r>
            <a:r>
              <a:rPr lang="en-US" altLang="zh-TW" dirty="0" smtClean="0"/>
              <a:t>windows (base)</a:t>
            </a:r>
            <a:r>
              <a:rPr lang="zh-TW" altLang="en-US" dirty="0" smtClean="0"/>
              <a:t>版本</a:t>
            </a:r>
            <a:r>
              <a:rPr lang="en-US" altLang="zh-TW" dirty="0" smtClean="0">
                <a:sym typeface="Wingdings" panose="05000000000000000000" pitchFamily="2" charset="2"/>
              </a:rPr>
              <a:t>     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Linux / Mac OSX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請自選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4499-73A0-467D-845A-97F5551F3E1D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71" y="1845734"/>
            <a:ext cx="4200525" cy="167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6" y="3459134"/>
            <a:ext cx="7800975" cy="14859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6" y="5166629"/>
            <a:ext cx="4381500" cy="1104900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472721" y="2991256"/>
            <a:ext cx="2027832" cy="1675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092341" y="3857414"/>
            <a:ext cx="462139" cy="2573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153301" y="5343313"/>
            <a:ext cx="4166844" cy="3342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 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下一步 </a:t>
            </a:r>
            <a:r>
              <a:rPr lang="en-US" altLang="zh-TW" dirty="0" smtClean="0"/>
              <a:t>Repeat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4499-73A0-467D-845A-97F5551F3E1D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" y="2752586"/>
            <a:ext cx="3098396" cy="22411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59" y="2752586"/>
            <a:ext cx="3093904" cy="22745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14" y="2924859"/>
            <a:ext cx="2741817" cy="19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Hello 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所有程式 </a:t>
            </a:r>
            <a:r>
              <a:rPr lang="en-US" altLang="zh-TW" dirty="0" smtClean="0"/>
              <a:t>-&gt; R</a:t>
            </a:r>
          </a:p>
          <a:p>
            <a:r>
              <a:rPr lang="en-US" altLang="zh-TW" dirty="0"/>
              <a:t>    32bit -&gt; i386 </a:t>
            </a:r>
            <a:r>
              <a:rPr lang="en-US" altLang="zh-TW" dirty="0" smtClean="0"/>
              <a:t>3.4.3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64bit </a:t>
            </a:r>
            <a:r>
              <a:rPr lang="en-US" altLang="zh-TW" dirty="0"/>
              <a:t>-&gt; </a:t>
            </a:r>
            <a:r>
              <a:rPr lang="en-US" altLang="zh-TW" dirty="0" smtClean="0"/>
              <a:t>x64 </a:t>
            </a:r>
            <a:r>
              <a:rPr lang="en-US" altLang="zh-TW" dirty="0"/>
              <a:t>3.4.3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BF66-832F-4182-B327-29D9CEE07032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08" y="3857414"/>
            <a:ext cx="3452582" cy="14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Hello </a:t>
            </a:r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開始</a:t>
            </a:r>
            <a:r>
              <a:rPr lang="en-US" altLang="zh-TW" dirty="0"/>
              <a:t>-&gt; </a:t>
            </a:r>
            <a:r>
              <a:rPr lang="zh-TW" altLang="en-US" dirty="0"/>
              <a:t>所有程式 </a:t>
            </a:r>
            <a:r>
              <a:rPr lang="en-US" altLang="zh-TW" dirty="0"/>
              <a:t>-&gt; </a:t>
            </a:r>
            <a:r>
              <a:rPr lang="en-US" altLang="zh-TW" dirty="0" smtClean="0"/>
              <a:t>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B-928F-494F-B962-FDD678B6EEDD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7" y="2405327"/>
            <a:ext cx="5954942" cy="37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Hello 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開啟新檔 輸入 </a:t>
            </a:r>
            <a:r>
              <a:rPr lang="en-US" altLang="zh-TW" dirty="0" smtClean="0"/>
              <a:t>print(“Hello”), </a:t>
            </a:r>
            <a:r>
              <a:rPr lang="zh-TW" altLang="en-US" dirty="0" smtClean="0"/>
              <a:t>存檔後按下 </a:t>
            </a:r>
            <a:r>
              <a:rPr lang="en-US" altLang="zh-TW" dirty="0" smtClean="0"/>
              <a:t>ctrl + F5 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73FB-B56D-4C78-BFB4-E347EF2C35A5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6" y="2949211"/>
            <a:ext cx="2047875" cy="1847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153" y="3406411"/>
            <a:ext cx="2533650" cy="952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442" y="3406411"/>
            <a:ext cx="1914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1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1E5-44BC-47C5-9128-E22849E0090C}" type="datetime1">
              <a:rPr lang="zh-TW" altLang="en-US" smtClean="0"/>
              <a:t>2018/2/21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937694" y="895777"/>
            <a:ext cx="8172450" cy="14509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zh-TW" altLang="en-US" sz="3600" dirty="0" smtClean="0"/>
              <a:t>介紹一個好東西 </a:t>
            </a:r>
            <a:r>
              <a:rPr lang="en-US" altLang="zh-TW" sz="3600" dirty="0" err="1" smtClean="0"/>
              <a:t>RStudio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56" y="2939242"/>
            <a:ext cx="45053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10408</TotalTime>
  <Words>772</Words>
  <Application>Microsoft Office PowerPoint</Application>
  <PresentationFormat>A4 紙張 (210x297 公釐)</PresentationFormat>
  <Paragraphs>244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微軟正黑體</vt:lpstr>
      <vt:lpstr>新細明體</vt:lpstr>
      <vt:lpstr>Calibri</vt:lpstr>
      <vt:lpstr>Times New Roman</vt:lpstr>
      <vt:lpstr>Wingdings</vt:lpstr>
      <vt:lpstr>回顧</vt:lpstr>
      <vt:lpstr>Chapter 2</vt:lpstr>
      <vt:lpstr>下載並安裝 R</vt:lpstr>
      <vt:lpstr>下載並安裝 R</vt:lpstr>
      <vt:lpstr>下載並安裝 R</vt:lpstr>
      <vt:lpstr>下載並安裝 R</vt:lpstr>
      <vt:lpstr>Hello R</vt:lpstr>
      <vt:lpstr>Hello R</vt:lpstr>
      <vt:lpstr>Hello R</vt:lpstr>
      <vt:lpstr>  介紹一個好東西 RStudio</vt:lpstr>
      <vt:lpstr>下載並安裝 RStudio</vt:lpstr>
      <vt:lpstr>下載並安裝 RStudio</vt:lpstr>
      <vt:lpstr>下載並安裝 RStudio</vt:lpstr>
      <vt:lpstr>如何在 RStudio上執行R</vt:lpstr>
      <vt:lpstr>如何在 RStudio上執行R</vt:lpstr>
      <vt:lpstr>如何在 RStudio上執行R</vt:lpstr>
      <vt:lpstr>如何在 RStudio上執行R</vt:lpstr>
      <vt:lpstr>如何在 RStudio 安裝套件</vt:lpstr>
      <vt:lpstr>如何在 RStudio 安裝套件</vt:lpstr>
      <vt:lpstr>線上編輯器</vt:lpstr>
      <vt:lpstr>PowerPoint 簡報</vt:lpstr>
      <vt:lpstr>資料型態</vt:lpstr>
      <vt:lpstr>資料型態</vt:lpstr>
      <vt:lpstr>賦值 : assign</vt:lpstr>
      <vt:lpstr>數學運算</vt:lpstr>
      <vt:lpstr>日期轉換</vt:lpstr>
      <vt:lpstr>日期轉換</vt:lpstr>
      <vt:lpstr>時間轉換</vt:lpstr>
      <vt:lpstr>變數判斷</vt:lpstr>
      <vt:lpstr>變數判斷</vt:lpstr>
      <vt:lpstr>變數轉換</vt:lpstr>
      <vt:lpstr>變數轉換</vt:lpstr>
      <vt:lpstr>隨堂練習</vt:lpstr>
      <vt:lpstr>隨堂練習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1105</cp:revision>
  <cp:lastPrinted>1999-12-27T05:13:43Z</cp:lastPrinted>
  <dcterms:created xsi:type="dcterms:W3CDTF">1995-06-17T23:31:02Z</dcterms:created>
  <dcterms:modified xsi:type="dcterms:W3CDTF">2018-02-21T06:53:07Z</dcterms:modified>
</cp:coreProperties>
</file>