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3"/>
  </p:notesMasterIdLst>
  <p:handoutMasterIdLst>
    <p:handoutMasterId r:id="rId34"/>
  </p:handoutMasterIdLst>
  <p:sldIdLst>
    <p:sldId id="534" r:id="rId2"/>
    <p:sldId id="523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19" r:id="rId32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8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Collection of Data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12</a:t>
            </a:r>
            <a:r>
              <a:rPr lang="zh-TW" altLang="en-US" dirty="0" smtClean="0">
                <a:solidFill>
                  <a:srgbClr val="0070C0"/>
                </a:solidFill>
              </a:rPr>
              <a:t>星座分別為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白羊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金牛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雙子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巨蟹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獅子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處女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天秤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天蠍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射手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魔羯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水瓶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雙魚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建立一個</a:t>
            </a:r>
            <a:r>
              <a:rPr lang="en-US" altLang="zh-TW" dirty="0" smtClean="0"/>
              <a:t>12</a:t>
            </a:r>
            <a:r>
              <a:rPr lang="zh-TW" altLang="en-US" dirty="0" smtClean="0"/>
              <a:t>星座的向量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刪掉雙魚座以及天蠍座並輸出剩餘的星座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60" y="4638811"/>
            <a:ext cx="6041052" cy="8514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13" y="3191562"/>
            <a:ext cx="4186072" cy="8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牛排的熟度分別是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Blue Rare &lt; Rare &lt; Medium Rare &lt; Medium &lt; Medium Well &lt; Well </a:t>
            </a:r>
            <a:r>
              <a:rPr lang="en-US" altLang="zh-TW" dirty="0" smtClean="0">
                <a:solidFill>
                  <a:srgbClr val="0070C0"/>
                </a:solidFill>
              </a:rPr>
              <a:t>Done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dirty="0">
                <a:solidFill>
                  <a:srgbClr val="0070C0"/>
                </a:solidFill>
              </a:rPr>
              <a:t>微煎        </a:t>
            </a:r>
            <a:r>
              <a:rPr lang="en-US" altLang="zh-TW" dirty="0">
                <a:solidFill>
                  <a:srgbClr val="0070C0"/>
                </a:solidFill>
              </a:rPr>
              <a:t>&lt; </a:t>
            </a:r>
            <a:r>
              <a:rPr lang="zh-TW" altLang="en-US" dirty="0">
                <a:solidFill>
                  <a:srgbClr val="0070C0"/>
                </a:solidFill>
              </a:rPr>
              <a:t>一分 </a:t>
            </a:r>
            <a:r>
              <a:rPr lang="en-US" altLang="zh-TW" dirty="0">
                <a:solidFill>
                  <a:srgbClr val="0070C0"/>
                </a:solidFill>
              </a:rPr>
              <a:t>&lt; </a:t>
            </a:r>
            <a:r>
              <a:rPr lang="zh-TW" altLang="en-US" dirty="0">
                <a:solidFill>
                  <a:srgbClr val="0070C0"/>
                </a:solidFill>
              </a:rPr>
              <a:t>三分               </a:t>
            </a:r>
            <a:r>
              <a:rPr lang="en-US" altLang="zh-TW" dirty="0">
                <a:solidFill>
                  <a:srgbClr val="0070C0"/>
                </a:solidFill>
              </a:rPr>
              <a:t>&lt; </a:t>
            </a:r>
            <a:r>
              <a:rPr lang="zh-TW" altLang="en-US" dirty="0">
                <a:solidFill>
                  <a:srgbClr val="0070C0"/>
                </a:solidFill>
              </a:rPr>
              <a:t>五分       </a:t>
            </a:r>
            <a:r>
              <a:rPr lang="en-US" altLang="zh-TW" dirty="0">
                <a:solidFill>
                  <a:srgbClr val="0070C0"/>
                </a:solidFill>
              </a:rPr>
              <a:t>&lt; </a:t>
            </a:r>
            <a:r>
              <a:rPr lang="zh-TW" altLang="en-US" dirty="0">
                <a:solidFill>
                  <a:srgbClr val="0070C0"/>
                </a:solidFill>
              </a:rPr>
              <a:t>七分             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zh-TW" altLang="en-US" dirty="0">
                <a:solidFill>
                  <a:srgbClr val="0070C0"/>
                </a:solidFill>
              </a:rPr>
              <a:t>全</a:t>
            </a:r>
            <a:r>
              <a:rPr lang="zh-TW" altLang="en-US" dirty="0" smtClean="0">
                <a:solidFill>
                  <a:srgbClr val="0070C0"/>
                </a:solidFill>
              </a:rPr>
              <a:t>熟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建立一個牛排熟度的因素向量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輸出如下所示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69" y="4187275"/>
            <a:ext cx="7994990" cy="6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矩陣 </a:t>
            </a:r>
            <a:r>
              <a:rPr lang="en-US" altLang="zh-TW" sz="3600" dirty="0" smtClean="0"/>
              <a:t>(Matrix)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矩陣可儲存列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水平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和欄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垂直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的一種資料結構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Ex. </a:t>
            </a:r>
            <a:r>
              <a:rPr lang="zh-TW" altLang="en-US" dirty="0" smtClean="0">
                <a:solidFill>
                  <a:srgbClr val="00B050"/>
                </a:solidFill>
              </a:rPr>
              <a:t>使用</a:t>
            </a:r>
            <a:r>
              <a:rPr lang="en-US" altLang="zh-TW" dirty="0" smtClean="0">
                <a:solidFill>
                  <a:srgbClr val="00B050"/>
                </a:solidFill>
              </a:rPr>
              <a:t>matrix()</a:t>
            </a:r>
            <a:r>
              <a:rPr lang="zh-TW" altLang="en-US" dirty="0" smtClean="0">
                <a:solidFill>
                  <a:srgbClr val="00B050"/>
                </a:solidFill>
              </a:rPr>
              <a:t>產生一個矩陣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設定列數</a:t>
            </a:r>
            <a:r>
              <a:rPr lang="en-US" altLang="zh-TW" dirty="0" smtClean="0">
                <a:solidFill>
                  <a:srgbClr val="00B050"/>
                </a:solidFill>
              </a:rPr>
              <a:t>=3, </a:t>
            </a:r>
            <a:r>
              <a:rPr lang="zh-TW" altLang="en-US" dirty="0" smtClean="0">
                <a:solidFill>
                  <a:srgbClr val="00B050"/>
                </a:solidFill>
              </a:rPr>
              <a:t>並將數字 </a:t>
            </a:r>
            <a:r>
              <a:rPr lang="en-US" altLang="zh-TW" dirty="0" smtClean="0">
                <a:solidFill>
                  <a:srgbClr val="00B050"/>
                </a:solidFill>
              </a:rPr>
              <a:t>1~9</a:t>
            </a:r>
            <a:r>
              <a:rPr lang="zh-TW" altLang="en-US" dirty="0" smtClean="0">
                <a:solidFill>
                  <a:srgbClr val="00B050"/>
                </a:solidFill>
              </a:rPr>
              <a:t>依序填入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87" y="3045774"/>
            <a:ext cx="3932354" cy="6788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46" y="4098907"/>
            <a:ext cx="3324774" cy="17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矩陣 </a:t>
            </a:r>
            <a:r>
              <a:rPr lang="en-US" altLang="zh-TW" sz="3600" dirty="0" smtClean="0"/>
              <a:t>(Matrix)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矩陣可使用</a:t>
            </a:r>
            <a:r>
              <a:rPr lang="en-US" altLang="zh-TW" dirty="0" smtClean="0">
                <a:solidFill>
                  <a:srgbClr val="FF0000"/>
                </a:solidFill>
              </a:rPr>
              <a:t>[]</a:t>
            </a:r>
            <a:r>
              <a:rPr lang="zh-TW" altLang="en-US" dirty="0" smtClean="0">
                <a:solidFill>
                  <a:srgbClr val="FF0000"/>
                </a:solidFill>
              </a:rPr>
              <a:t>搭配索引值</a:t>
            </a:r>
            <a:r>
              <a:rPr lang="zh-TW" altLang="en-US" dirty="0" smtClean="0">
                <a:solidFill>
                  <a:schemeClr val="tx1"/>
                </a:solidFill>
              </a:rPr>
              <a:t>選出變數值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Ex. </a:t>
            </a:r>
            <a:r>
              <a:rPr lang="zh-TW" altLang="en-US" dirty="0" smtClean="0">
                <a:solidFill>
                  <a:srgbClr val="00B050"/>
                </a:solidFill>
              </a:rPr>
              <a:t>取出第</a:t>
            </a:r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r>
              <a:rPr lang="zh-TW" altLang="en-US" dirty="0" smtClean="0">
                <a:solidFill>
                  <a:srgbClr val="00B050"/>
                </a:solidFill>
              </a:rPr>
              <a:t>列第</a:t>
            </a:r>
            <a:r>
              <a:rPr lang="en-US" altLang="zh-TW" dirty="0" smtClean="0">
                <a:solidFill>
                  <a:srgbClr val="00B050"/>
                </a:solidFill>
              </a:rPr>
              <a:t>3</a:t>
            </a:r>
            <a:r>
              <a:rPr lang="zh-TW" altLang="en-US" dirty="0" smtClean="0">
                <a:solidFill>
                  <a:srgbClr val="00B050"/>
                </a:solidFill>
              </a:rPr>
              <a:t>行的值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取出第</a:t>
            </a:r>
            <a:r>
              <a:rPr lang="en-US" altLang="zh-TW" dirty="0" smtClean="0">
                <a:solidFill>
                  <a:srgbClr val="00B050"/>
                </a:solidFill>
              </a:rPr>
              <a:t>2</a:t>
            </a:r>
            <a:r>
              <a:rPr lang="zh-TW" altLang="en-US" dirty="0" smtClean="0">
                <a:solidFill>
                  <a:srgbClr val="00B050"/>
                </a:solidFill>
              </a:rPr>
              <a:t>列的值以及取出第</a:t>
            </a:r>
            <a:r>
              <a:rPr lang="en-US" altLang="zh-TW" dirty="0" smtClean="0">
                <a:solidFill>
                  <a:srgbClr val="00B050"/>
                </a:solidFill>
              </a:rPr>
              <a:t>1</a:t>
            </a:r>
            <a:r>
              <a:rPr lang="zh-TW" altLang="en-US" dirty="0" smtClean="0">
                <a:solidFill>
                  <a:srgbClr val="00B050"/>
                </a:solidFill>
              </a:rPr>
              <a:t>行的值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32" y="2836977"/>
            <a:ext cx="2486025" cy="32289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44" y="3364091"/>
            <a:ext cx="26003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矩陣 </a:t>
            </a:r>
            <a:r>
              <a:rPr lang="en-US" altLang="zh-TW" sz="3600" dirty="0" smtClean="0"/>
              <a:t>(Matrix)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矩陣可使用</a:t>
            </a:r>
            <a:r>
              <a:rPr lang="zh-TW" altLang="en-US" dirty="0" smtClean="0">
                <a:solidFill>
                  <a:srgbClr val="FF0000"/>
                </a:solidFill>
              </a:rPr>
              <a:t>搭配判斷運算子篩選資料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Ex. </a:t>
            </a:r>
            <a:r>
              <a:rPr lang="zh-TW" altLang="en-US" dirty="0" smtClean="0">
                <a:solidFill>
                  <a:srgbClr val="00B050"/>
                </a:solidFill>
              </a:rPr>
              <a:t>取出</a:t>
            </a:r>
            <a:r>
              <a:rPr lang="en-US" altLang="zh-TW" dirty="0" smtClean="0">
                <a:solidFill>
                  <a:srgbClr val="00B050"/>
                </a:solidFill>
              </a:rPr>
              <a:t>3,4,5,6,7 </a:t>
            </a:r>
            <a:r>
              <a:rPr lang="zh-TW" altLang="en-US" dirty="0" smtClean="0">
                <a:solidFill>
                  <a:srgbClr val="00B050"/>
                </a:solidFill>
              </a:rPr>
              <a:t>五個數字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0" y="3397481"/>
            <a:ext cx="3608096" cy="17979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32001" y="3927965"/>
            <a:ext cx="2982799" cy="452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23" y="2795155"/>
            <a:ext cx="2857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矩陣 </a:t>
            </a:r>
            <a:r>
              <a:rPr lang="en-US" altLang="zh-TW" sz="3600" dirty="0" smtClean="0"/>
              <a:t>(Matrix)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矩陣可只會有一種資料型態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Ex. </a:t>
            </a:r>
            <a:r>
              <a:rPr lang="zh-TW" altLang="en-US" dirty="0" smtClean="0">
                <a:solidFill>
                  <a:srgbClr val="00B050"/>
                </a:solidFill>
              </a:rPr>
              <a:t>把布林</a:t>
            </a:r>
            <a:r>
              <a:rPr lang="en-US" altLang="zh-TW" dirty="0" smtClean="0">
                <a:solidFill>
                  <a:srgbClr val="00B050"/>
                </a:solidFill>
              </a:rPr>
              <a:t>,</a:t>
            </a:r>
            <a:r>
              <a:rPr lang="zh-TW" altLang="en-US" dirty="0" smtClean="0">
                <a:solidFill>
                  <a:srgbClr val="00B050"/>
                </a:solidFill>
              </a:rPr>
              <a:t>整數跟數值都放進去矩陣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會發生什麼事</a:t>
            </a:r>
            <a:r>
              <a:rPr lang="en-US" altLang="zh-TW" dirty="0" smtClean="0">
                <a:solidFill>
                  <a:srgbClr val="00B050"/>
                </a:solidFill>
              </a:rPr>
              <a:t>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4" y="3364230"/>
            <a:ext cx="4124325" cy="1409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64" y="2955088"/>
            <a:ext cx="4238625" cy="28098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8423" y="3907182"/>
            <a:ext cx="3854856" cy="531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15864" y="4508023"/>
            <a:ext cx="4048126" cy="1044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矩陣 </a:t>
            </a:r>
            <a:r>
              <a:rPr lang="en-US" altLang="zh-TW" sz="3600" dirty="0" smtClean="0"/>
              <a:t>(Matrix)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矩陣放資料的方式跟其他程式語言不一樣怎麼辦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Ex. </a:t>
            </a:r>
            <a:r>
              <a:rPr lang="zh-TW" altLang="en-US" dirty="0" smtClean="0">
                <a:solidFill>
                  <a:srgbClr val="00B050"/>
                </a:solidFill>
              </a:rPr>
              <a:t>使用 </a:t>
            </a:r>
            <a:r>
              <a:rPr lang="en-US" altLang="zh-TW" dirty="0" err="1" smtClean="0">
                <a:solidFill>
                  <a:srgbClr val="00B050"/>
                </a:solidFill>
              </a:rPr>
              <a:t>byrow</a:t>
            </a:r>
            <a:r>
              <a:rPr lang="en-US" altLang="zh-TW" dirty="0" smtClean="0">
                <a:solidFill>
                  <a:srgbClr val="00B050"/>
                </a:solidFill>
              </a:rPr>
              <a:t> = TRUE </a:t>
            </a:r>
            <a:r>
              <a:rPr lang="zh-TW" altLang="en-US" dirty="0" smtClean="0">
                <a:solidFill>
                  <a:srgbClr val="00B050"/>
                </a:solidFill>
              </a:rPr>
              <a:t>來變更排列方式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06" y="3023321"/>
            <a:ext cx="5250143" cy="7922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97" y="4212014"/>
            <a:ext cx="4171159" cy="17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資料框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data.frame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資料</a:t>
            </a:r>
            <a:r>
              <a:rPr lang="zh-TW" altLang="en-US" dirty="0" smtClean="0"/>
              <a:t>框在</a:t>
            </a:r>
            <a:r>
              <a:rPr lang="en-US" altLang="zh-TW" dirty="0" smtClean="0"/>
              <a:t>R</a:t>
            </a:r>
            <a:r>
              <a:rPr lang="zh-TW" altLang="en-US" dirty="0" smtClean="0"/>
              <a:t>語言是非常重要的資料結構</a:t>
            </a:r>
            <a:r>
              <a:rPr lang="en-US" altLang="zh-TW" dirty="0"/>
              <a:t>,</a:t>
            </a:r>
            <a:r>
              <a:rPr lang="zh-TW" altLang="en-US" dirty="0" smtClean="0"/>
              <a:t>可讓不同欄位有不同的資料型態</a:t>
            </a:r>
            <a:endParaRPr lang="en-US" altLang="zh-TW" dirty="0" smtClean="0"/>
          </a:p>
          <a:p>
            <a:r>
              <a:rPr lang="zh-TW" altLang="en-US" dirty="0" smtClean="0"/>
              <a:t>之後學到讀取外部資料</a:t>
            </a:r>
            <a:r>
              <a:rPr lang="en-US" altLang="zh-TW" dirty="0" smtClean="0"/>
              <a:t>(ex, excel)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都會用</a:t>
            </a:r>
            <a:r>
              <a:rPr lang="en-US" altLang="zh-TW" dirty="0" err="1" smtClean="0"/>
              <a:t>data.frame</a:t>
            </a:r>
            <a:r>
              <a:rPr lang="zh-TW" altLang="en-US" dirty="0" smtClean="0"/>
              <a:t>來儲存資料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0" y="2991245"/>
            <a:ext cx="4133850" cy="1266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50" y="4449291"/>
            <a:ext cx="3962400" cy="18192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138" y="3705388"/>
            <a:ext cx="4486304" cy="1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資料框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data.frame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但資料框有一個問題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預設將文字都儲存成</a:t>
            </a:r>
            <a:r>
              <a:rPr lang="en-US" altLang="zh-TW" dirty="0" smtClean="0"/>
              <a:t>factor vector, </a:t>
            </a:r>
            <a:r>
              <a:rPr lang="zh-TW" altLang="en-US" dirty="0" smtClean="0"/>
              <a:t>怎麼處理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92" y="2939935"/>
            <a:ext cx="2381250" cy="12001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4" y="4592744"/>
            <a:ext cx="3581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資料框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data.frame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Solution 1: </a:t>
            </a:r>
            <a:r>
              <a:rPr lang="zh-TW" altLang="en-US" dirty="0" smtClean="0">
                <a:solidFill>
                  <a:srgbClr val="0070C0"/>
                </a:solidFill>
              </a:rPr>
              <a:t>設定 </a:t>
            </a:r>
            <a:r>
              <a:rPr lang="en-US" altLang="zh-TW" dirty="0" err="1" smtClean="0">
                <a:solidFill>
                  <a:srgbClr val="0070C0"/>
                </a:solidFill>
              </a:rPr>
              <a:t>stringAsFactors</a:t>
            </a:r>
            <a:r>
              <a:rPr lang="en-US" altLang="zh-TW" dirty="0" smtClean="0">
                <a:solidFill>
                  <a:srgbClr val="0070C0"/>
                </a:solidFill>
              </a:rPr>
              <a:t> = FALSE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" y="2265115"/>
            <a:ext cx="5928707" cy="22693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53" y="3553096"/>
            <a:ext cx="5907430" cy="273537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7354" y="3236904"/>
            <a:ext cx="5576370" cy="17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04953" y="5336770"/>
            <a:ext cx="2845229" cy="951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集結變數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將變數做有效的整理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89446"/>
              </p:ext>
            </p:extLst>
          </p:nvPr>
        </p:nvGraphicFramePr>
        <p:xfrm>
          <a:off x="1245696" y="2587313"/>
          <a:ext cx="6160944" cy="276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711"/>
                <a:gridCol w="3940233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1981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一維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向量</a:t>
                      </a:r>
                      <a:r>
                        <a:rPr lang="en-US" altLang="zh-TW" sz="2000" dirty="0" smtClean="0"/>
                        <a:t>(vector)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因素向量</a:t>
                      </a:r>
                      <a:r>
                        <a:rPr lang="en-US" altLang="zh-TW" sz="2000" dirty="0" smtClean="0"/>
                        <a:t>(factor vector)</a:t>
                      </a:r>
                    </a:p>
                  </a:txBody>
                  <a:tcPr/>
                </a:tc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二維</a:t>
                      </a:r>
                    </a:p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5603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矩陣</a:t>
                      </a:r>
                      <a:r>
                        <a:rPr lang="en-US" altLang="zh-TW" sz="2000" dirty="0" smtClean="0"/>
                        <a:t>(Matrix)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資料框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dirty="0" err="1" smtClean="0"/>
                        <a:t>data.frame</a:t>
                      </a:r>
                      <a:r>
                        <a:rPr lang="en-US" altLang="zh-TW" sz="2000" dirty="0" smtClean="0"/>
                        <a:t>)</a:t>
                      </a:r>
                    </a:p>
                  </a:txBody>
                  <a:tcPr/>
                </a:tc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三維</a:t>
                      </a:r>
                    </a:p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5603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陣列</a:t>
                      </a:r>
                      <a:r>
                        <a:rPr lang="en-US" altLang="zh-TW" sz="2000" dirty="0" smtClean="0"/>
                        <a:t>(Array)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清單</a:t>
                      </a:r>
                      <a:r>
                        <a:rPr lang="en-US" altLang="zh-TW" sz="2000" smtClean="0"/>
                        <a:t>(list)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資料框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data.frame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Solution 2: </a:t>
            </a:r>
            <a:r>
              <a:rPr lang="zh-TW" altLang="en-US" dirty="0" smtClean="0">
                <a:solidFill>
                  <a:srgbClr val="0070C0"/>
                </a:solidFill>
              </a:rPr>
              <a:t>利用 </a:t>
            </a:r>
            <a:r>
              <a:rPr lang="en-US" altLang="zh-TW" dirty="0" err="1" smtClean="0">
                <a:solidFill>
                  <a:srgbClr val="0070C0"/>
                </a:solidFill>
              </a:rPr>
              <a:t>as.character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r>
              <a:rPr lang="zh-TW" altLang="en-US" dirty="0" smtClean="0">
                <a:solidFill>
                  <a:srgbClr val="0070C0"/>
                </a:solidFill>
              </a:rPr>
              <a:t>進行轉換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4" y="2767445"/>
            <a:ext cx="4438650" cy="2819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19" y="3453245"/>
            <a:ext cx="3667125" cy="14478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6860" y="4376543"/>
            <a:ext cx="3373496" cy="1118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43019" y="3983922"/>
            <a:ext cx="3227156" cy="917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2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資料框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data.frame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資料框支援利用變數名稱來存取資料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Note: </a:t>
            </a:r>
            <a:r>
              <a:rPr lang="zh-TW" altLang="en-US" dirty="0" smtClean="0">
                <a:solidFill>
                  <a:srgbClr val="FF0000"/>
                </a:solidFill>
              </a:rPr>
              <a:t>可以使用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zh-TW" altLang="en-US" dirty="0" smtClean="0">
                <a:solidFill>
                  <a:srgbClr val="FF0000"/>
                </a:solidFill>
              </a:rPr>
              <a:t>變數名稱 或 </a:t>
            </a:r>
            <a:r>
              <a:rPr lang="en-US" altLang="zh-TW" dirty="0" smtClean="0">
                <a:solidFill>
                  <a:srgbClr val="FF0000"/>
                </a:solidFill>
              </a:rPr>
              <a:t>[, “</a:t>
            </a:r>
            <a:r>
              <a:rPr lang="zh-TW" altLang="en-US" dirty="0" smtClean="0">
                <a:solidFill>
                  <a:srgbClr val="FF0000"/>
                </a:solidFill>
              </a:rPr>
              <a:t>變數名稱</a:t>
            </a:r>
            <a:r>
              <a:rPr lang="en-US" altLang="zh-TW" dirty="0" smtClean="0">
                <a:solidFill>
                  <a:srgbClr val="FF0000"/>
                </a:solidFill>
              </a:rPr>
              <a:t>”]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3125894"/>
            <a:ext cx="4457700" cy="2743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43782"/>
            <a:ext cx="3409950" cy="13811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6860" y="4713316"/>
            <a:ext cx="2193089" cy="412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654040" y="4321069"/>
            <a:ext cx="3115887" cy="917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8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資料框 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data.frame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資料框也</a:t>
            </a:r>
            <a:r>
              <a:rPr lang="zh-TW" altLang="en-US" dirty="0" smtClean="0">
                <a:solidFill>
                  <a:schemeClr val="tx1"/>
                </a:solidFill>
              </a:rPr>
              <a:t>可使用</a:t>
            </a:r>
            <a:r>
              <a:rPr lang="zh-TW" altLang="en-US" dirty="0" smtClean="0">
                <a:solidFill>
                  <a:srgbClr val="FF0000"/>
                </a:solidFill>
              </a:rPr>
              <a:t>搭配判斷運算子篩選資料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Ex. </a:t>
            </a:r>
            <a:r>
              <a:rPr lang="zh-TW" altLang="en-US" dirty="0" smtClean="0">
                <a:solidFill>
                  <a:srgbClr val="00B050"/>
                </a:solidFill>
              </a:rPr>
              <a:t>找出</a:t>
            </a:r>
            <a:r>
              <a:rPr lang="en-US" altLang="zh-TW" dirty="0" smtClean="0">
                <a:solidFill>
                  <a:srgbClr val="00B050"/>
                </a:solidFill>
              </a:rPr>
              <a:t>&gt;400</a:t>
            </a:r>
            <a:r>
              <a:rPr lang="zh-TW" altLang="en-US" dirty="0" smtClean="0">
                <a:solidFill>
                  <a:srgbClr val="00B050"/>
                </a:solidFill>
              </a:rPr>
              <a:t>顆</a:t>
            </a:r>
            <a:r>
              <a:rPr lang="en-US" altLang="zh-TW" dirty="0" smtClean="0">
                <a:solidFill>
                  <a:srgbClr val="00B050"/>
                </a:solidFill>
              </a:rPr>
              <a:t>3</a:t>
            </a:r>
            <a:r>
              <a:rPr lang="zh-TW" altLang="en-US" dirty="0" smtClean="0">
                <a:solidFill>
                  <a:srgbClr val="00B050"/>
                </a:solidFill>
              </a:rPr>
              <a:t>分球的是誰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4" y="3008774"/>
            <a:ext cx="4619625" cy="2619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26" y="2691071"/>
            <a:ext cx="4448175" cy="31051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25173" y="4638501"/>
            <a:ext cx="2375089" cy="565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44798" y="4757650"/>
            <a:ext cx="2727355" cy="969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資料框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data.frame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最後用 </a:t>
            </a:r>
            <a:r>
              <a:rPr lang="en-US" altLang="zh-TW" dirty="0" err="1" smtClean="0">
                <a:solidFill>
                  <a:srgbClr val="00B050"/>
                </a:solidFill>
              </a:rPr>
              <a:t>str</a:t>
            </a:r>
            <a:r>
              <a:rPr lang="en-US" altLang="zh-TW" dirty="0" smtClean="0">
                <a:solidFill>
                  <a:srgbClr val="00B050"/>
                </a:solidFill>
              </a:rPr>
              <a:t>()</a:t>
            </a:r>
            <a:r>
              <a:rPr lang="zh-TW" altLang="en-US" dirty="0" smtClean="0">
                <a:solidFill>
                  <a:srgbClr val="00B050"/>
                </a:solidFill>
              </a:rPr>
              <a:t>函數 </a:t>
            </a:r>
            <a:r>
              <a:rPr lang="zh-TW" altLang="en-US" dirty="0" smtClean="0"/>
              <a:t>來觀察所有變數的資料型態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7" y="3063268"/>
            <a:ext cx="4486275" cy="23145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47" y="3477605"/>
            <a:ext cx="4371975" cy="14859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0112" y="4556180"/>
            <a:ext cx="1178936" cy="412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25947" y="3369233"/>
            <a:ext cx="4320108" cy="1676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4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如先前的例子產生一個</a:t>
            </a:r>
            <a:r>
              <a:rPr lang="en-US" altLang="zh-TW" dirty="0" smtClean="0"/>
              <a:t>3*3</a:t>
            </a:r>
            <a:r>
              <a:rPr lang="zh-TW" altLang="en-US" dirty="0" smtClean="0"/>
              <a:t>的矩陣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輸出矩陣中的奇數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32" y="2787289"/>
            <a:ext cx="2507950" cy="11529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60" y="4968513"/>
            <a:ext cx="1687484" cy="7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4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接續先前資料框的例子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請算出</a:t>
            </a:r>
            <a:r>
              <a:rPr lang="en-US" altLang="zh-TW" dirty="0" smtClean="0"/>
              <a:t>2015-2016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Curry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Thompson</a:t>
            </a:r>
            <a:endParaRPr lang="en-US" altLang="zh-TW" dirty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得分的平均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三分球投進的平均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三分球命中率的平均</a:t>
            </a:r>
            <a:endParaRPr lang="en-US" altLang="zh-TW" dirty="0"/>
          </a:p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將資料框更新成下圖所示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89" y="4707115"/>
            <a:ext cx="3105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陣列 </a:t>
            </a:r>
            <a:r>
              <a:rPr lang="en-US" altLang="zh-TW" sz="3600" dirty="0" smtClean="0"/>
              <a:t>(Array)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陣列是矩陣的加強版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也就是我們可以建立</a:t>
            </a:r>
            <a:r>
              <a:rPr lang="zh-TW" altLang="en-US" dirty="0" smtClean="0">
                <a:solidFill>
                  <a:srgbClr val="FF0000"/>
                </a:solidFill>
              </a:rPr>
              <a:t>二維以上的多維資料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Ex. </a:t>
            </a:r>
            <a:r>
              <a:rPr lang="zh-TW" altLang="en-US" dirty="0" smtClean="0">
                <a:solidFill>
                  <a:srgbClr val="00B050"/>
                </a:solidFill>
              </a:rPr>
              <a:t>建立一個三維陣列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也就是三個二維陣列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9" y="3670501"/>
            <a:ext cx="3514725" cy="581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21" y="2693323"/>
            <a:ext cx="3449031" cy="3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陣列 </a:t>
            </a:r>
            <a:r>
              <a:rPr lang="en-US" altLang="zh-TW" sz="3600" dirty="0"/>
              <a:t>(Array)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陣列是矩陣的加強版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可利用陣列建立</a:t>
            </a:r>
            <a:r>
              <a:rPr lang="zh-TW" altLang="en-US" dirty="0" smtClean="0">
                <a:solidFill>
                  <a:srgbClr val="FF0000"/>
                </a:solidFill>
              </a:rPr>
              <a:t>二維以上的多維資料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Ex.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存取不同的資料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第三個維度代表第幾個陣列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951" y="2308426"/>
            <a:ext cx="2209800" cy="3886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52" y="3708862"/>
            <a:ext cx="2305050" cy="1676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50" y="3640406"/>
            <a:ext cx="3762375" cy="17240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37360" y="3965171"/>
            <a:ext cx="673331" cy="58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494963" y="5413731"/>
            <a:ext cx="1858803" cy="720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53986" y="4094999"/>
            <a:ext cx="365759" cy="36062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502537" y="5641051"/>
            <a:ext cx="300644" cy="22804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737360" y="4782541"/>
            <a:ext cx="673331" cy="429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753986" y="4912368"/>
            <a:ext cx="365759" cy="2253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494963" y="4328919"/>
            <a:ext cx="1858803" cy="720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502537" y="4556239"/>
            <a:ext cx="300644" cy="3561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清單 </a:t>
            </a:r>
            <a:r>
              <a:rPr lang="en-US" altLang="zh-TW" sz="3600" dirty="0" smtClean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清單是一個無底洞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可以把所以物件都放進去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1" y="3183775"/>
            <a:ext cx="4467225" cy="2286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68" y="2378240"/>
            <a:ext cx="4629150" cy="3733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3511" y="4796598"/>
            <a:ext cx="3016394" cy="21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77764" y="4796598"/>
            <a:ext cx="2852825" cy="1404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5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清單 </a:t>
            </a:r>
            <a:r>
              <a:rPr lang="en-US" altLang="zh-TW" sz="3600" dirty="0" smtClean="0"/>
              <a:t>(List)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存取清單元素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利用</a:t>
            </a:r>
            <a:r>
              <a:rPr lang="en-US" altLang="zh-TW" dirty="0" smtClean="0">
                <a:solidFill>
                  <a:srgbClr val="00B050"/>
                </a:solidFill>
              </a:rPr>
              <a:t>[[]] </a:t>
            </a:r>
            <a:r>
              <a:rPr lang="zh-TW" altLang="en-US" dirty="0" smtClean="0">
                <a:solidFill>
                  <a:srgbClr val="00B050"/>
                </a:solidFill>
              </a:rPr>
              <a:t>二層中括號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37" y="2819573"/>
            <a:ext cx="4448175" cy="29146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90" y="1982965"/>
            <a:ext cx="3238500" cy="41814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3083" y="5157349"/>
            <a:ext cx="1421477" cy="220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25490" y="4511726"/>
            <a:ext cx="1639339" cy="725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73083" y="5371234"/>
            <a:ext cx="1571106" cy="18998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13321" y="5237017"/>
            <a:ext cx="2723849" cy="59069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26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向量 </a:t>
            </a:r>
            <a:r>
              <a:rPr lang="en-US" altLang="zh-TW" sz="3600" dirty="0" smtClean="0"/>
              <a:t>(Vector)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c()</a:t>
            </a:r>
            <a:r>
              <a:rPr lang="zh-TW" altLang="en-US" dirty="0" smtClean="0">
                <a:solidFill>
                  <a:srgbClr val="00B050"/>
                </a:solidFill>
              </a:rPr>
              <a:t>函數</a:t>
            </a:r>
            <a:r>
              <a:rPr lang="zh-TW" altLang="en-US" dirty="0" smtClean="0"/>
              <a:t>可將變數集結在一個向量中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並可用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zh-TW" altLang="en-US" dirty="0" smtClean="0">
                <a:solidFill>
                  <a:srgbClr val="00B050"/>
                </a:solidFill>
              </a:rPr>
              <a:t>存取某一個索引值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Note: R</a:t>
            </a:r>
            <a:r>
              <a:rPr lang="zh-TW" altLang="en-US" dirty="0" smtClean="0">
                <a:solidFill>
                  <a:srgbClr val="FF0000"/>
                </a:solidFill>
              </a:rPr>
              <a:t>語言的索引值從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開始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676" y="3287699"/>
            <a:ext cx="5210175" cy="9715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93" y="4564109"/>
            <a:ext cx="4800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1-250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5*5</a:t>
            </a:r>
            <a:r>
              <a:rPr lang="zh-TW" altLang="en-US" dirty="0" smtClean="0"/>
              <a:t>的陣列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125</a:t>
            </a:r>
            <a:r>
              <a:rPr lang="zh-TW" altLang="en-US" dirty="0" smtClean="0"/>
              <a:t>這個數值在那一個索引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向量 </a:t>
            </a:r>
            <a:r>
              <a:rPr lang="en-US" altLang="zh-TW" sz="3600" dirty="0" smtClean="0"/>
              <a:t>(Vector)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c()</a:t>
            </a:r>
            <a:r>
              <a:rPr lang="zh-TW" altLang="en-US" dirty="0" smtClean="0">
                <a:solidFill>
                  <a:srgbClr val="00B050"/>
                </a:solidFill>
              </a:rPr>
              <a:t>函數</a:t>
            </a:r>
            <a:r>
              <a:rPr lang="zh-TW" altLang="en-US" dirty="0" smtClean="0"/>
              <a:t>可將變數集結在一個向量中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並可用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zh-TW" altLang="en-US" dirty="0" smtClean="0">
                <a:solidFill>
                  <a:srgbClr val="00B050"/>
                </a:solidFill>
              </a:rPr>
              <a:t>存取某一個索引值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Note: </a:t>
            </a:r>
            <a:r>
              <a:rPr lang="zh-TW" altLang="en-US" dirty="0" smtClean="0">
                <a:solidFill>
                  <a:srgbClr val="FF0000"/>
                </a:solidFill>
              </a:rPr>
              <a:t>可以使用負的索引值來刪除資料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00" y="3373424"/>
            <a:ext cx="4962525" cy="800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050" y="4453466"/>
            <a:ext cx="4752975" cy="1524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68138" y="3787963"/>
            <a:ext cx="1687484" cy="326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706050" y="5425668"/>
            <a:ext cx="2323150" cy="551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4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向量 </a:t>
            </a:r>
            <a:r>
              <a:rPr lang="en-US" altLang="zh-TW" sz="3600" dirty="0" smtClean="0"/>
              <a:t>(Vector)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c()</a:t>
            </a:r>
            <a:r>
              <a:rPr lang="zh-TW" altLang="en-US" dirty="0" smtClean="0">
                <a:solidFill>
                  <a:srgbClr val="00B050"/>
                </a:solidFill>
              </a:rPr>
              <a:t>函數</a:t>
            </a:r>
            <a:r>
              <a:rPr lang="zh-TW" altLang="en-US" dirty="0" smtClean="0"/>
              <a:t>可將變數集結在一個向量中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並可用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zh-TW" altLang="en-US" dirty="0" smtClean="0">
                <a:solidFill>
                  <a:srgbClr val="00B050"/>
                </a:solidFill>
              </a:rPr>
              <a:t>存取某一個索引值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Note: </a:t>
            </a:r>
            <a:r>
              <a:rPr lang="zh-TW" altLang="en-US" dirty="0" smtClean="0">
                <a:solidFill>
                  <a:srgbClr val="FF0000"/>
                </a:solidFill>
              </a:rPr>
              <a:t>將整數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數值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文字都放入向量中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資料形態會變成文字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009900"/>
            <a:ext cx="3238500" cy="838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2" y="4264553"/>
            <a:ext cx="3114675" cy="14954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591097" y="3009900"/>
            <a:ext cx="3050772" cy="218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08130" y="5217182"/>
            <a:ext cx="1587819" cy="551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9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向量 </a:t>
            </a:r>
            <a:r>
              <a:rPr lang="en-US" altLang="zh-TW" sz="3600" dirty="0" smtClean="0"/>
              <a:t>(Vector)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可使用</a:t>
            </a:r>
            <a:r>
              <a:rPr lang="zh-TW" altLang="en-US" dirty="0" smtClean="0">
                <a:solidFill>
                  <a:srgbClr val="00B050"/>
                </a:solidFill>
              </a:rPr>
              <a:t>邏輯 </a:t>
            </a:r>
            <a:r>
              <a:rPr lang="en-US" altLang="zh-TW" dirty="0" smtClean="0">
                <a:solidFill>
                  <a:srgbClr val="00B050"/>
                </a:solidFill>
              </a:rPr>
              <a:t>&amp; (and), | (or)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00B050"/>
                </a:solidFill>
              </a:rPr>
              <a:t>判斷運算子 </a:t>
            </a:r>
            <a:r>
              <a:rPr lang="en-US" altLang="zh-TW" dirty="0" smtClean="0">
                <a:solidFill>
                  <a:srgbClr val="00B050"/>
                </a:solidFill>
              </a:rPr>
              <a:t>== , != </a:t>
            </a:r>
            <a:r>
              <a:rPr lang="zh-TW" altLang="en-US" dirty="0" smtClean="0"/>
              <a:t>來取出向量的資料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" y="3590838"/>
            <a:ext cx="5086350" cy="1571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21" y="3150264"/>
            <a:ext cx="4476750" cy="26289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3861" y="3995211"/>
            <a:ext cx="1587819" cy="551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02221" y="4271109"/>
            <a:ext cx="3068695" cy="724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5548" y="4580819"/>
            <a:ext cx="3474808" cy="34562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02221" y="5127629"/>
            <a:ext cx="3692150" cy="63490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9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向量 </a:t>
            </a:r>
            <a:r>
              <a:rPr lang="en-US" altLang="zh-TW" sz="3600" dirty="0" smtClean="0"/>
              <a:t>(Vector)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rep</a:t>
            </a:r>
            <a:r>
              <a:rPr lang="en-US" altLang="zh-TW" dirty="0" smtClean="0">
                <a:solidFill>
                  <a:srgbClr val="00B050"/>
                </a:solidFill>
              </a:rPr>
              <a:t>()</a:t>
            </a:r>
            <a:r>
              <a:rPr lang="zh-TW" altLang="en-US" dirty="0" smtClean="0">
                <a:solidFill>
                  <a:srgbClr val="00B050"/>
                </a:solidFill>
              </a:rPr>
              <a:t>函數</a:t>
            </a:r>
            <a:r>
              <a:rPr lang="zh-TW" altLang="en-US" dirty="0" smtClean="0"/>
              <a:t>可以產生重複變數的向量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Note: </a:t>
            </a:r>
            <a:r>
              <a:rPr lang="zh-TW" altLang="en-US" dirty="0" smtClean="0">
                <a:solidFill>
                  <a:srgbClr val="FF0000"/>
                </a:solidFill>
              </a:rPr>
              <a:t>可以使用</a:t>
            </a:r>
            <a:r>
              <a:rPr lang="en-US" altLang="zh-TW" dirty="0" smtClean="0">
                <a:solidFill>
                  <a:srgbClr val="FF0000"/>
                </a:solidFill>
              </a:rPr>
              <a:t>times</a:t>
            </a:r>
            <a:r>
              <a:rPr lang="zh-TW" altLang="en-US" dirty="0" smtClean="0">
                <a:solidFill>
                  <a:srgbClr val="FF0000"/>
                </a:solidFill>
              </a:rPr>
              <a:t>參數來指定要重複幾次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50" y="2881384"/>
            <a:ext cx="2638425" cy="10191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59331" y="3390971"/>
            <a:ext cx="2261062" cy="37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87" y="4227901"/>
            <a:ext cx="4772025" cy="19907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021548" y="4760650"/>
            <a:ext cx="4769949" cy="1435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1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向量 </a:t>
            </a:r>
            <a:r>
              <a:rPr lang="en-US" altLang="zh-TW" sz="3600" dirty="0" smtClean="0"/>
              <a:t>(Vector)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sep</a:t>
            </a:r>
            <a:r>
              <a:rPr lang="en-US" altLang="zh-TW" dirty="0" smtClean="0">
                <a:solidFill>
                  <a:srgbClr val="00B050"/>
                </a:solidFill>
              </a:rPr>
              <a:t>()</a:t>
            </a:r>
            <a:r>
              <a:rPr lang="zh-TW" altLang="en-US" dirty="0" smtClean="0">
                <a:solidFill>
                  <a:srgbClr val="00B050"/>
                </a:solidFill>
              </a:rPr>
              <a:t>函數</a:t>
            </a:r>
            <a:r>
              <a:rPr lang="zh-TW" altLang="en-US" dirty="0" smtClean="0"/>
              <a:t>可以產生等差級數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Note: from </a:t>
            </a:r>
            <a:r>
              <a:rPr lang="zh-TW" altLang="en-US" dirty="0" smtClean="0">
                <a:solidFill>
                  <a:srgbClr val="FF0000"/>
                </a:solidFill>
              </a:rPr>
              <a:t>起點 </a:t>
            </a:r>
            <a:r>
              <a:rPr lang="en-US" altLang="zh-TW" dirty="0" smtClean="0">
                <a:solidFill>
                  <a:srgbClr val="FF0000"/>
                </a:solidFill>
              </a:rPr>
              <a:t>/ to </a:t>
            </a:r>
            <a:r>
              <a:rPr lang="zh-TW" altLang="en-US" dirty="0" smtClean="0">
                <a:solidFill>
                  <a:srgbClr val="FF0000"/>
                </a:solidFill>
              </a:rPr>
              <a:t>終點 </a:t>
            </a:r>
            <a:r>
              <a:rPr lang="en-US" altLang="zh-TW" dirty="0" smtClean="0">
                <a:solidFill>
                  <a:srgbClr val="FF0000"/>
                </a:solidFill>
              </a:rPr>
              <a:t>/ by </a:t>
            </a:r>
            <a:r>
              <a:rPr lang="zh-TW" altLang="en-US" dirty="0" smtClean="0">
                <a:solidFill>
                  <a:srgbClr val="FF0000"/>
                </a:solidFill>
              </a:rPr>
              <a:t>間距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02" y="2720716"/>
            <a:ext cx="3286125" cy="1295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03" y="4070302"/>
            <a:ext cx="5133975" cy="22098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52984" y="3522114"/>
            <a:ext cx="1270376" cy="36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53502" y="5495054"/>
            <a:ext cx="5133975" cy="745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36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因素向量 </a:t>
            </a:r>
            <a:r>
              <a:rPr lang="en-US" altLang="zh-TW" sz="3600" dirty="0" smtClean="0"/>
              <a:t>(factor Vector)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factor()</a:t>
            </a:r>
            <a:r>
              <a:rPr lang="zh-TW" altLang="en-US" dirty="0" smtClean="0"/>
              <a:t>為帶有</a:t>
            </a:r>
            <a:r>
              <a:rPr lang="zh-TW" altLang="en-US" dirty="0" smtClean="0">
                <a:solidFill>
                  <a:srgbClr val="00B050"/>
                </a:solidFill>
              </a:rPr>
              <a:t>階層</a:t>
            </a:r>
            <a:r>
              <a:rPr lang="en-US" altLang="zh-TW" dirty="0" smtClean="0">
                <a:solidFill>
                  <a:srgbClr val="00B050"/>
                </a:solidFill>
              </a:rPr>
              <a:t>levels</a:t>
            </a:r>
            <a:r>
              <a:rPr lang="zh-TW" altLang="en-US" dirty="0" smtClean="0">
                <a:solidFill>
                  <a:srgbClr val="00B050"/>
                </a:solidFill>
              </a:rPr>
              <a:t>資訊</a:t>
            </a:r>
            <a:r>
              <a:rPr lang="zh-TW" altLang="en-US" dirty="0" smtClean="0"/>
              <a:t>的向量</a:t>
            </a:r>
            <a:r>
              <a:rPr lang="en-US" altLang="zh-TW" dirty="0" smtClean="0"/>
              <a:t>, (</a:t>
            </a:r>
            <a:r>
              <a:rPr lang="zh-TW" altLang="en-US" dirty="0" smtClean="0"/>
              <a:t>適合幫文字排順序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Note: </a:t>
            </a:r>
            <a:r>
              <a:rPr lang="zh-TW" altLang="en-US" dirty="0" smtClean="0">
                <a:solidFill>
                  <a:srgbClr val="FF0000"/>
                </a:solidFill>
              </a:rPr>
              <a:t>若沒指定</a:t>
            </a:r>
            <a:r>
              <a:rPr lang="en-US" altLang="zh-TW" dirty="0" smtClean="0">
                <a:solidFill>
                  <a:srgbClr val="FF0000"/>
                </a:solidFill>
              </a:rPr>
              <a:t>levels, </a:t>
            </a:r>
            <a:r>
              <a:rPr lang="zh-TW" altLang="en-US" dirty="0" smtClean="0">
                <a:solidFill>
                  <a:srgbClr val="FF0000"/>
                </a:solidFill>
              </a:rPr>
              <a:t>則會依據字母順序排序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2018/2/22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5" y="3367146"/>
            <a:ext cx="4962525" cy="1619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094" y="3073228"/>
            <a:ext cx="4629150" cy="24860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5420" y="3613554"/>
            <a:ext cx="4470776" cy="36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25420" y="4350249"/>
            <a:ext cx="2899671" cy="36850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99449" y="5079076"/>
            <a:ext cx="3528667" cy="48017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298281" y="4195204"/>
            <a:ext cx="3529835" cy="523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9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11150</TotalTime>
  <Words>967</Words>
  <Application>Microsoft Office PowerPoint</Application>
  <PresentationFormat>A4 紙張 (210x297 公釐)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Calibri</vt:lpstr>
      <vt:lpstr>Times New Roman</vt:lpstr>
      <vt:lpstr>回顧</vt:lpstr>
      <vt:lpstr>Chapter 3</vt:lpstr>
      <vt:lpstr>集結變數</vt:lpstr>
      <vt:lpstr>向量 (Vector)</vt:lpstr>
      <vt:lpstr>向量 (Vector)</vt:lpstr>
      <vt:lpstr>向量 (Vector)</vt:lpstr>
      <vt:lpstr>向量 (Vector)</vt:lpstr>
      <vt:lpstr>向量 (Vector)</vt:lpstr>
      <vt:lpstr>向量 (Vector)</vt:lpstr>
      <vt:lpstr>因素向量 (factor Vector)</vt:lpstr>
      <vt:lpstr>隨堂練習 1</vt:lpstr>
      <vt:lpstr>隨堂練習 2</vt:lpstr>
      <vt:lpstr>矩陣 (Matrix)</vt:lpstr>
      <vt:lpstr>矩陣 (Matrix)</vt:lpstr>
      <vt:lpstr>矩陣 (Matrix)</vt:lpstr>
      <vt:lpstr>矩陣 (Matrix)</vt:lpstr>
      <vt:lpstr>矩陣 (Matrix)</vt:lpstr>
      <vt:lpstr>資料框 (data.frame)</vt:lpstr>
      <vt:lpstr>資料框 (data.frame)</vt:lpstr>
      <vt:lpstr>資料框 (data.frame)</vt:lpstr>
      <vt:lpstr>資料框 (data.frame)</vt:lpstr>
      <vt:lpstr>資料框 (data.frame)</vt:lpstr>
      <vt:lpstr>資料框 (data.frame)</vt:lpstr>
      <vt:lpstr>資料框 (data.frame)</vt:lpstr>
      <vt:lpstr>隨堂練習 3</vt:lpstr>
      <vt:lpstr>隨堂練習 4</vt:lpstr>
      <vt:lpstr>陣列 (Array)</vt:lpstr>
      <vt:lpstr>陣列 (Array)</vt:lpstr>
      <vt:lpstr>清單 (List)</vt:lpstr>
      <vt:lpstr>清單 (List)</vt:lpstr>
      <vt:lpstr>隨堂練習 5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1273</cp:revision>
  <cp:lastPrinted>1999-12-27T05:13:43Z</cp:lastPrinted>
  <dcterms:created xsi:type="dcterms:W3CDTF">1995-06-17T23:31:02Z</dcterms:created>
  <dcterms:modified xsi:type="dcterms:W3CDTF">2018-02-22T11:10:27Z</dcterms:modified>
</cp:coreProperties>
</file>