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handoutMasterIdLst>
    <p:handoutMasterId r:id="rId21"/>
  </p:handoutMasterIdLst>
  <p:sldIdLst>
    <p:sldId id="534" r:id="rId2"/>
    <p:sldId id="523" r:id="rId3"/>
    <p:sldId id="576" r:id="rId4"/>
    <p:sldId id="575" r:id="rId5"/>
    <p:sldId id="577" r:id="rId6"/>
    <p:sldId id="578" r:id="rId7"/>
    <p:sldId id="579" r:id="rId8"/>
    <p:sldId id="580" r:id="rId9"/>
    <p:sldId id="581" r:id="rId10"/>
    <p:sldId id="568" r:id="rId11"/>
    <p:sldId id="569" r:id="rId12"/>
    <p:sldId id="582" r:id="rId13"/>
    <p:sldId id="584" r:id="rId14"/>
    <p:sldId id="583" r:id="rId15"/>
    <p:sldId id="585" r:id="rId16"/>
    <p:sldId id="586" r:id="rId17"/>
    <p:sldId id="587" r:id="rId18"/>
    <p:sldId id="519" r:id="rId19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3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假設有一個直徑為</a:t>
            </a:r>
            <a:r>
              <a:rPr lang="en-US" altLang="zh-TW" dirty="0" smtClean="0"/>
              <a:t>150</a:t>
            </a:r>
            <a:r>
              <a:rPr lang="zh-TW" altLang="en-US" dirty="0" smtClean="0"/>
              <a:t>高為</a:t>
            </a:r>
            <a:r>
              <a:rPr lang="en-US" altLang="zh-TW" dirty="0"/>
              <a:t>4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的圓柱體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Q. </a:t>
            </a:r>
            <a:r>
              <a:rPr lang="zh-TW" altLang="en-US" dirty="0" smtClean="0"/>
              <a:t>算出圓柱體底面積和體積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89" y="4050670"/>
            <a:ext cx="2322201" cy="15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輸出今天的日期 </a:t>
            </a:r>
            <a:r>
              <a:rPr lang="en-US" altLang="zh-TW" dirty="0" smtClean="0"/>
              <a:t>ex. 2018 2/26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輸出下個星期的今天 </a:t>
            </a:r>
            <a:r>
              <a:rPr lang="en-US" altLang="zh-TW" dirty="0"/>
              <a:t>ex. 2018 </a:t>
            </a:r>
            <a:r>
              <a:rPr lang="en-US" altLang="zh-TW" dirty="0" smtClean="0"/>
              <a:t>3/5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Q2</a:t>
            </a:r>
            <a:r>
              <a:rPr lang="zh-TW" altLang="en-US" dirty="0" smtClean="0"/>
              <a:t>的西元改成民國  </a:t>
            </a:r>
            <a:r>
              <a:rPr lang="en-US" altLang="zh-TW" dirty="0" smtClean="0"/>
              <a:t>ex. 107 3/05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9" y="2761038"/>
            <a:ext cx="2486025" cy="438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9" y="4162665"/>
            <a:ext cx="2752725" cy="3714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9" y="5607882"/>
            <a:ext cx="2800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自訂函數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除了內建函數之外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我們可以自行撰寫一些函數來滿足特定需求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99" y="218472"/>
            <a:ext cx="8172450" cy="58549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自訂函數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50947" y="2118449"/>
          <a:ext cx="3830972" cy="208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/>
                        <a:t>自定函數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函數名稱 </a:t>
                      </a:r>
                      <a:r>
                        <a:rPr lang="en-US" altLang="zh-TW" sz="2000" dirty="0" smtClean="0"/>
                        <a:t>&lt;- function(</a:t>
                      </a:r>
                      <a:r>
                        <a:rPr lang="zh-TW" altLang="en-US" sz="2000" dirty="0" smtClean="0"/>
                        <a:t>參數</a:t>
                      </a:r>
                      <a:r>
                        <a:rPr lang="en-US" altLang="zh-TW" sz="2000" dirty="0" smtClean="0"/>
                        <a:t>1,2,3…)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</a:t>
                      </a:r>
                      <a:r>
                        <a:rPr lang="zh-TW" altLang="en-US" sz="2000" dirty="0" smtClean="0"/>
                        <a:t>函數內容</a:t>
                      </a:r>
                      <a:r>
                        <a:rPr lang="en-US" altLang="zh-TW" sz="2000" dirty="0" smtClean="0"/>
                        <a:t>…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return(</a:t>
                      </a:r>
                      <a:r>
                        <a:rPr lang="zh-TW" altLang="en-US" sz="2000" dirty="0" smtClean="0"/>
                        <a:t>資料</a:t>
                      </a:r>
                      <a:r>
                        <a:rPr lang="en-US" altLang="zh-TW" sz="2000" dirty="0" smtClean="0"/>
                        <a:t>) #option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671" y="642074"/>
            <a:ext cx="2619375" cy="14763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75" y="3430304"/>
            <a:ext cx="19907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99" y="218472"/>
            <a:ext cx="8172450" cy="58549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自訂函數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0887"/>
              </p:ext>
            </p:extLst>
          </p:nvPr>
        </p:nvGraphicFramePr>
        <p:xfrm>
          <a:off x="450947" y="2118449"/>
          <a:ext cx="3830972" cy="208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/>
                        <a:t>自定函數 </a:t>
                      </a:r>
                      <a:r>
                        <a:rPr lang="en-US" altLang="zh-TW" baseline="0" dirty="0" smtClean="0"/>
                        <a:t>+ </a:t>
                      </a:r>
                      <a:r>
                        <a:rPr lang="zh-TW" altLang="en-US" baseline="0" dirty="0" smtClean="0"/>
                        <a:t>參數及回傳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函數名稱 </a:t>
                      </a:r>
                      <a:r>
                        <a:rPr lang="en-US" altLang="zh-TW" sz="2000" dirty="0" smtClean="0"/>
                        <a:t>&lt;- function(</a:t>
                      </a:r>
                      <a:r>
                        <a:rPr lang="zh-TW" altLang="en-US" sz="2000" dirty="0" smtClean="0"/>
                        <a:t>參數</a:t>
                      </a:r>
                      <a:r>
                        <a:rPr lang="en-US" altLang="zh-TW" sz="2000" dirty="0" smtClean="0"/>
                        <a:t>1,2,3…)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</a:t>
                      </a:r>
                      <a:r>
                        <a:rPr lang="zh-TW" altLang="en-US" sz="2000" dirty="0" smtClean="0"/>
                        <a:t>函數內容</a:t>
                      </a:r>
                      <a:r>
                        <a:rPr lang="en-US" altLang="zh-TW" sz="2000" dirty="0" smtClean="0"/>
                        <a:t>…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return(</a:t>
                      </a:r>
                      <a:r>
                        <a:rPr lang="zh-TW" altLang="en-US" sz="2000" dirty="0" smtClean="0"/>
                        <a:t>資料</a:t>
                      </a:r>
                      <a:r>
                        <a:rPr lang="en-US" altLang="zh-TW" sz="2000" dirty="0" smtClean="0"/>
                        <a:t>) #option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934" y="507876"/>
            <a:ext cx="2343150" cy="2085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34" y="3184650"/>
            <a:ext cx="22288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99" y="218472"/>
            <a:ext cx="8172450" cy="58549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自訂函數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58827"/>
              </p:ext>
            </p:extLst>
          </p:nvPr>
        </p:nvGraphicFramePr>
        <p:xfrm>
          <a:off x="450947" y="2118449"/>
          <a:ext cx="3830972" cy="208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/>
                        <a:t>自定函數 </a:t>
                      </a:r>
                      <a:r>
                        <a:rPr lang="en-US" altLang="zh-TW" baseline="0" dirty="0" smtClean="0"/>
                        <a:t>+ if else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函數名稱 </a:t>
                      </a:r>
                      <a:r>
                        <a:rPr lang="en-US" altLang="zh-TW" sz="2000" dirty="0" smtClean="0"/>
                        <a:t>&lt;- function(</a:t>
                      </a:r>
                      <a:r>
                        <a:rPr lang="zh-TW" altLang="en-US" sz="2000" dirty="0" smtClean="0"/>
                        <a:t>參數</a:t>
                      </a:r>
                      <a:r>
                        <a:rPr lang="en-US" altLang="zh-TW" sz="2000" dirty="0" smtClean="0"/>
                        <a:t>1,2,3…)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</a:t>
                      </a:r>
                      <a:r>
                        <a:rPr lang="zh-TW" altLang="en-US" sz="2000" dirty="0" smtClean="0"/>
                        <a:t>函數內容</a:t>
                      </a:r>
                      <a:r>
                        <a:rPr lang="en-US" altLang="zh-TW" sz="2000" dirty="0" smtClean="0"/>
                        <a:t>…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    return(</a:t>
                      </a:r>
                      <a:r>
                        <a:rPr lang="zh-TW" altLang="en-US" sz="2000" dirty="0" smtClean="0"/>
                        <a:t>資料</a:t>
                      </a:r>
                      <a:r>
                        <a:rPr lang="en-US" altLang="zh-TW" sz="2000" dirty="0" smtClean="0"/>
                        <a:t>) #option</a:t>
                      </a:r>
                    </a:p>
                    <a:p>
                      <a:pPr algn="l"/>
                      <a:r>
                        <a:rPr lang="en-US" altLang="zh-TW" sz="2000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1963863"/>
            <a:ext cx="2428875" cy="28003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424" y="1678564"/>
            <a:ext cx="2305050" cy="3609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62945" y="3416531"/>
            <a:ext cx="1354975" cy="1163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366635" y="3583805"/>
            <a:ext cx="1411605" cy="1704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請自定一個函數輸入一個 </a:t>
            </a:r>
            <a:r>
              <a:rPr lang="en-US" altLang="zh-TW" dirty="0" smtClean="0"/>
              <a:t>n</a:t>
            </a:r>
          </a:p>
          <a:p>
            <a:pPr marL="0" indent="0">
              <a:buNone/>
            </a:pPr>
            <a:r>
              <a:rPr lang="en-US" altLang="zh-TW" dirty="0" smtClean="0"/>
              <a:t> Q. </a:t>
            </a:r>
            <a:r>
              <a:rPr lang="zh-TW" altLang="en-US" dirty="0" smtClean="0"/>
              <a:t>算出</a:t>
            </a:r>
            <a:r>
              <a:rPr lang="en-US" altLang="zh-TW" dirty="0" smtClean="0"/>
              <a:t>n!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9" y="3577589"/>
            <a:ext cx="2985902" cy="13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4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第四章我們寫過請尋找</a:t>
            </a:r>
            <a:r>
              <a:rPr lang="zh-TW" altLang="en-US" dirty="0"/>
              <a:t>離某數字最近的二個質數</a:t>
            </a:r>
            <a:endParaRPr lang="en-US" altLang="zh-TW" dirty="0"/>
          </a:p>
          <a:p>
            <a:r>
              <a:rPr lang="en-US" altLang="zh-TW" dirty="0"/>
              <a:t>Ex a&lt;-100,  output </a:t>
            </a:r>
            <a:r>
              <a:rPr lang="en-US" altLang="zh-TW" dirty="0" smtClean="0"/>
              <a:t>: 97</a:t>
            </a:r>
            <a:r>
              <a:rPr lang="en-US" altLang="zh-TW" dirty="0"/>
              <a:t>, 101</a:t>
            </a:r>
          </a:p>
          <a:p>
            <a:r>
              <a:rPr lang="en-US" altLang="zh-TW" dirty="0"/>
              <a:t>      a&lt;-93,    output </a:t>
            </a:r>
            <a:r>
              <a:rPr lang="en-US" altLang="zh-TW" dirty="0" smtClean="0"/>
              <a:t>: 89</a:t>
            </a:r>
            <a:r>
              <a:rPr lang="en-US" altLang="zh-TW" dirty="0"/>
              <a:t>, </a:t>
            </a:r>
            <a:r>
              <a:rPr lang="en-US" altLang="zh-TW" dirty="0" smtClean="0"/>
              <a:t>97</a:t>
            </a:r>
          </a:p>
          <a:p>
            <a:endParaRPr lang="en-US" altLang="zh-TW" dirty="0"/>
          </a:p>
          <a:p>
            <a:r>
              <a:rPr lang="zh-TW" altLang="en-US" dirty="0" smtClean="0"/>
              <a:t>請將找質數的程式碼重新整理成自訂函數</a:t>
            </a:r>
            <a:r>
              <a:rPr lang="en-US" altLang="zh-TW" dirty="0" smtClean="0"/>
              <a:t>+</a:t>
            </a:r>
            <a:r>
              <a:rPr lang="zh-TW" altLang="en-US" dirty="0" smtClean="0"/>
              <a:t>主程式</a:t>
            </a:r>
            <a:endParaRPr lang="en-US" altLang="zh-TW" dirty="0" smtClean="0"/>
          </a:p>
          <a:p>
            <a:r>
              <a:rPr lang="en-US" altLang="zh-TW" dirty="0" smtClean="0"/>
              <a:t>ex. </a:t>
            </a:r>
            <a:r>
              <a:rPr lang="en-US" altLang="zh-TW" smtClean="0"/>
              <a:t>prime(a</a:t>
            </a:r>
            <a:r>
              <a:rPr lang="en-US" altLang="zh-TW" dirty="0" smtClean="0"/>
              <a:t>), output : 97, 101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函數 </a:t>
            </a:r>
            <a:r>
              <a:rPr lang="en-US" altLang="zh-TW" sz="3600" dirty="0" smtClean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還記得</a:t>
            </a:r>
            <a:r>
              <a:rPr lang="zh-TW" altLang="en-US" dirty="0" smtClean="0">
                <a:solidFill>
                  <a:srgbClr val="00B050"/>
                </a:solidFill>
              </a:rPr>
              <a:t>第一章的</a:t>
            </a:r>
            <a:r>
              <a:rPr lang="en-US" altLang="zh-TW" dirty="0" smtClean="0">
                <a:solidFill>
                  <a:srgbClr val="00B050"/>
                </a:solidFill>
              </a:rPr>
              <a:t>class(), </a:t>
            </a:r>
            <a:r>
              <a:rPr lang="zh-TW" altLang="en-US" dirty="0" smtClean="0">
                <a:solidFill>
                  <a:srgbClr val="00B050"/>
                </a:solidFill>
              </a:rPr>
              <a:t>第二章的</a:t>
            </a:r>
            <a:r>
              <a:rPr lang="en-US" altLang="zh-TW" dirty="0" smtClean="0">
                <a:solidFill>
                  <a:srgbClr val="00B050"/>
                </a:solidFill>
              </a:rPr>
              <a:t>c(), </a:t>
            </a:r>
            <a:r>
              <a:rPr lang="zh-TW" altLang="en-US" dirty="0" smtClean="0">
                <a:solidFill>
                  <a:srgbClr val="00B050"/>
                </a:solidFill>
              </a:rPr>
              <a:t>第三章的</a:t>
            </a:r>
            <a:r>
              <a:rPr lang="en-US" altLang="zh-TW" dirty="0" err="1" smtClean="0">
                <a:solidFill>
                  <a:srgbClr val="00B050"/>
                </a:solidFill>
              </a:rPr>
              <a:t>str</a:t>
            </a:r>
            <a:r>
              <a:rPr lang="en-US" altLang="zh-TW" dirty="0" smtClean="0">
                <a:solidFill>
                  <a:srgbClr val="00B050"/>
                </a:solidFill>
              </a:rPr>
              <a:t>() 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這些都是內建且好用的函數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而本章節要來介紹一些簡單的的</a:t>
            </a:r>
            <a:r>
              <a:rPr lang="zh-TW" altLang="en-US" dirty="0" smtClean="0">
                <a:solidFill>
                  <a:srgbClr val="00B050"/>
                </a:solidFill>
              </a:rPr>
              <a:t>數學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文字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描述統計函數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</a:t>
            </a:r>
            <a:r>
              <a:rPr lang="zh-TW" altLang="en-US" dirty="0" smtClean="0">
                <a:solidFill>
                  <a:srgbClr val="FF0000"/>
                </a:solidFill>
              </a:rPr>
              <a:t>以及自訂函數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5064" y="133142"/>
            <a:ext cx="8172450" cy="66031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數值函數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34844"/>
              </p:ext>
            </p:extLst>
          </p:nvPr>
        </p:nvGraphicFramePr>
        <p:xfrm>
          <a:off x="891542" y="2366092"/>
          <a:ext cx="2866638" cy="23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837"/>
                <a:gridCol w="1828801"/>
              </a:tblGrid>
              <a:tr h="4684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458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abs()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絕對值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58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sqrt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開根號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  <a:tr h="458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ceiling()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無條件進入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58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floor()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無條件捨去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14" y="524170"/>
            <a:ext cx="3619500" cy="20383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112" y="3088924"/>
            <a:ext cx="3590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數值函數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9447"/>
              </p:ext>
            </p:extLst>
          </p:nvPr>
        </p:nvGraphicFramePr>
        <p:xfrm>
          <a:off x="575638" y="2391638"/>
          <a:ext cx="3830972" cy="184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66"/>
                <a:gridCol w="2566306"/>
              </a:tblGrid>
              <a:tr h="46846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458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round()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四捨五入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58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exp</a:t>
                      </a:r>
                      <a:r>
                        <a:rPr lang="en-US" altLang="zh-TW" sz="2000" dirty="0" smtClean="0"/>
                        <a:t>(x)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e</a:t>
                      </a:r>
                      <a:r>
                        <a:rPr lang="en-US" altLang="zh-TW" sz="2000" baseline="30000" dirty="0" smtClean="0"/>
                        <a:t>x</a:t>
                      </a:r>
                    </a:p>
                  </a:txBody>
                  <a:tcPr/>
                </a:tc>
              </a:tr>
              <a:tr h="458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log10()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取出以</a:t>
                      </a:r>
                      <a:r>
                        <a:rPr lang="en-US" altLang="zh-TW" sz="2000" dirty="0" smtClean="0"/>
                        <a:t>10</a:t>
                      </a:r>
                      <a:r>
                        <a:rPr lang="zh-TW" altLang="en-US" sz="2000" dirty="0" smtClean="0"/>
                        <a:t>為底的對數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404" y="372338"/>
            <a:ext cx="3286125" cy="2019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60" y="2783012"/>
            <a:ext cx="2438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99" y="218472"/>
            <a:ext cx="8172450" cy="58549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文字函數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12892"/>
              </p:ext>
            </p:extLst>
          </p:nvPr>
        </p:nvGraphicFramePr>
        <p:xfrm>
          <a:off x="417713" y="2332467"/>
          <a:ext cx="3780214" cy="232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88"/>
                <a:gridCol w="2411626"/>
              </a:tblGrid>
              <a:tr h="4673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toupper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轉大寫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74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tolower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轉小寫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  <a:tr h="4569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substr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擷取文字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569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floor()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無條件捨去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03" y="1006272"/>
            <a:ext cx="3552825" cy="19526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71" y="3316288"/>
            <a:ext cx="3467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99" y="218472"/>
            <a:ext cx="8172450" cy="58549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文字函數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25857"/>
              </p:ext>
            </p:extLst>
          </p:nvPr>
        </p:nvGraphicFramePr>
        <p:xfrm>
          <a:off x="417713" y="2332467"/>
          <a:ext cx="3780214" cy="140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88"/>
                <a:gridCol w="2411626"/>
              </a:tblGrid>
              <a:tr h="4673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grep()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搜尋文字向量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74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sub()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替換文字向量樣式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61" y="280383"/>
            <a:ext cx="5153025" cy="2238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61" y="2820005"/>
            <a:ext cx="5105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99" y="218472"/>
            <a:ext cx="8172450" cy="58549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文字函數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46375"/>
              </p:ext>
            </p:extLst>
          </p:nvPr>
        </p:nvGraphicFramePr>
        <p:xfrm>
          <a:off x="417713" y="2332467"/>
          <a:ext cx="3780214" cy="140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88"/>
                <a:gridCol w="2411626"/>
              </a:tblGrid>
              <a:tr h="4673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strsplit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將文字切割成向量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74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paste()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將文字連接起來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88" y="291869"/>
            <a:ext cx="4019550" cy="2552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88" y="3167148"/>
            <a:ext cx="4473349" cy="30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99" y="218472"/>
            <a:ext cx="8172450" cy="58549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描述統計函數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44050"/>
              </p:ext>
            </p:extLst>
          </p:nvPr>
        </p:nvGraphicFramePr>
        <p:xfrm>
          <a:off x="417713" y="2332467"/>
          <a:ext cx="3780214" cy="235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88"/>
                <a:gridCol w="2411626"/>
              </a:tblGrid>
              <a:tr h="4673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mean()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算平均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74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sd</a:t>
                      </a:r>
                      <a:r>
                        <a:rPr lang="en-US" altLang="zh-TW" sz="2000" dirty="0" smtClean="0"/>
                        <a:t>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算標準差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  <a:tr h="474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median()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找中位數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  <a:tr h="474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range()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找最大值和最小值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30" y="195866"/>
            <a:ext cx="1809750" cy="2505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723547"/>
            <a:ext cx="1971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99" y="218472"/>
            <a:ext cx="8172450" cy="58549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描述統計函數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07640"/>
              </p:ext>
            </p:extLst>
          </p:nvPr>
        </p:nvGraphicFramePr>
        <p:xfrm>
          <a:off x="417713" y="2332467"/>
          <a:ext cx="3780214" cy="188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88"/>
                <a:gridCol w="2411626"/>
              </a:tblGrid>
              <a:tr h="46738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467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sum()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算總和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74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max()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找到最大值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  <a:tr h="4742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min()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baseline="0" dirty="0" smtClean="0"/>
                        <a:t>找最小值</a:t>
                      </a:r>
                      <a:endParaRPr lang="en-US" altLang="zh-TW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73" y="601431"/>
            <a:ext cx="1504950" cy="19335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48" y="2917965"/>
            <a:ext cx="1600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16553</TotalTime>
  <Words>484</Words>
  <Application>Microsoft Office PowerPoint</Application>
  <PresentationFormat>A4 紙張 (210x297 公釐)</PresentationFormat>
  <Paragraphs>179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Calibri</vt:lpstr>
      <vt:lpstr>Times New Roman</vt:lpstr>
      <vt:lpstr>回顧</vt:lpstr>
      <vt:lpstr>Chapter 5</vt:lpstr>
      <vt:lpstr>函數 (Function)</vt:lpstr>
      <vt:lpstr>數值函數</vt:lpstr>
      <vt:lpstr>數值函數</vt:lpstr>
      <vt:lpstr>文字函數</vt:lpstr>
      <vt:lpstr>文字函數</vt:lpstr>
      <vt:lpstr>文字函數</vt:lpstr>
      <vt:lpstr>描述統計函數</vt:lpstr>
      <vt:lpstr>描述統計函數</vt:lpstr>
      <vt:lpstr>隨堂練習 1</vt:lpstr>
      <vt:lpstr>隨堂練習 2</vt:lpstr>
      <vt:lpstr>自訂函數</vt:lpstr>
      <vt:lpstr>自訂函數</vt:lpstr>
      <vt:lpstr>自訂函數</vt:lpstr>
      <vt:lpstr>自訂函數</vt:lpstr>
      <vt:lpstr>隨堂練習 3</vt:lpstr>
      <vt:lpstr>隨堂練習 4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1355</cp:revision>
  <cp:lastPrinted>1999-12-27T05:13:43Z</cp:lastPrinted>
  <dcterms:created xsi:type="dcterms:W3CDTF">1995-06-17T23:31:02Z</dcterms:created>
  <dcterms:modified xsi:type="dcterms:W3CDTF">2018-03-16T00:50:57Z</dcterms:modified>
</cp:coreProperties>
</file>