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534" r:id="rId2"/>
    <p:sldId id="585" r:id="rId3"/>
    <p:sldId id="586" r:id="rId4"/>
    <p:sldId id="588" r:id="rId5"/>
    <p:sldId id="589" r:id="rId6"/>
    <p:sldId id="591" r:id="rId7"/>
    <p:sldId id="592" r:id="rId8"/>
    <p:sldId id="593" r:id="rId9"/>
    <p:sldId id="594" r:id="rId10"/>
    <p:sldId id="590" r:id="rId11"/>
    <p:sldId id="595" r:id="rId12"/>
    <p:sldId id="596" r:id="rId13"/>
    <p:sldId id="597" r:id="rId14"/>
    <p:sldId id="598" r:id="rId15"/>
    <p:sldId id="519" r:id="rId16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Basic Data </a:t>
            </a:r>
            <a:r>
              <a:rPr lang="en-US" altLang="zh-TW" dirty="0" smtClean="0">
                <a:solidFill>
                  <a:srgbClr val="FF0000"/>
                </a:solidFill>
              </a:rPr>
              <a:t>Analysis 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78258"/>
              </p:ext>
            </p:extLst>
          </p:nvPr>
        </p:nvGraphicFramePr>
        <p:xfrm>
          <a:off x="450947" y="1683252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readLines</a:t>
                      </a:r>
                      <a:r>
                        <a:rPr lang="zh-TW" altLang="en-US" baseline="0" dirty="0" smtClean="0"/>
                        <a:t> 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不是所有檔案都是有經過整理的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zh-TW" altLang="en-US" sz="2000" dirty="0" smtClean="0"/>
                        <a:t>所以我們使用</a:t>
                      </a:r>
                      <a:r>
                        <a:rPr lang="en-US" altLang="zh-TW" sz="2000" dirty="0" err="1" smtClean="0"/>
                        <a:t>readLines</a:t>
                      </a:r>
                      <a:r>
                        <a:rPr lang="zh-TW" altLang="en-US" sz="2000" dirty="0" smtClean="0"/>
                        <a:t>來一行一行讀取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err="1" smtClean="0"/>
                        <a:t>readLines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4052631"/>
            <a:ext cx="4435965" cy="13835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17" y="1683252"/>
            <a:ext cx="2028825" cy="10191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04" y="2702427"/>
            <a:ext cx="4133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smtClean="0"/>
              <a:t>資料輸出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8161"/>
              </p:ext>
            </p:extLst>
          </p:nvPr>
        </p:nvGraphicFramePr>
        <p:xfrm>
          <a:off x="409384" y="2494202"/>
          <a:ext cx="3830972" cy="155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write.table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(txt)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write.table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變數</a:t>
                      </a:r>
                      <a:r>
                        <a:rPr lang="en-US" altLang="zh-TW" sz="200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             </a:t>
                      </a:r>
                      <a:r>
                        <a:rPr lang="en-US" altLang="zh-TW" sz="2000" dirty="0" smtClean="0"/>
                        <a:t>rows.name = T/F)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90" y="1255464"/>
            <a:ext cx="4657725" cy="1323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22" y="3857625"/>
            <a:ext cx="2705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smtClean="0"/>
              <a:t>資料輸出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70483"/>
              </p:ext>
            </p:extLst>
          </p:nvPr>
        </p:nvGraphicFramePr>
        <p:xfrm>
          <a:off x="3493406" y="1191927"/>
          <a:ext cx="3564100" cy="11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00"/>
              </a:tblGrid>
              <a:tr h="4020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toJSON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(JSON)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72525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toJSON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變數</a:t>
                      </a:r>
                      <a:r>
                        <a:rPr lang="en-US" altLang="zh-TW" sz="2000" dirty="0" smtClean="0"/>
                        <a:t>)</a:t>
                      </a:r>
                    </a:p>
                    <a:p>
                      <a:pPr algn="l"/>
                      <a:r>
                        <a:rPr lang="en-US" altLang="zh-TW" sz="2000" dirty="0" err="1" smtClean="0"/>
                        <a:t>writeLine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變數</a:t>
                      </a:r>
                      <a:r>
                        <a:rPr lang="en-US" altLang="zh-TW" sz="2000" dirty="0" smtClean="0"/>
                        <a:t>,con=</a:t>
                      </a:r>
                      <a:r>
                        <a:rPr lang="zh-TW" altLang="en-US" sz="2000" dirty="0" smtClean="0"/>
                        <a:t>路徑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20" y="2973587"/>
            <a:ext cx="4781550" cy="1504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23" y="4872436"/>
            <a:ext cx="8982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1-1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讀取 </a:t>
            </a:r>
            <a:r>
              <a:rPr lang="en-US" altLang="zh-TW" dirty="0"/>
              <a:t>UCI </a:t>
            </a:r>
            <a:r>
              <a:rPr lang="en-US" altLang="zh-TW" dirty="0" smtClean="0"/>
              <a:t>IRIS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(https</a:t>
            </a:r>
            <a:r>
              <a:rPr lang="en-US" altLang="zh-TW" dirty="0">
                <a:solidFill>
                  <a:srgbClr val="FF0000"/>
                </a:solidFill>
              </a:rPr>
              <a:t>://</a:t>
            </a:r>
            <a:r>
              <a:rPr lang="en-US" altLang="zh-TW" dirty="0" smtClean="0">
                <a:solidFill>
                  <a:srgbClr val="FF0000"/>
                </a:solidFill>
              </a:rPr>
              <a:t>archive.ics.uci.edu/ml/machine-learning-databases/iris/iris.data)</a:t>
            </a:r>
          </a:p>
          <a:p>
            <a:pPr marL="0" indent="0">
              <a:buNone/>
            </a:pPr>
            <a:r>
              <a:rPr lang="en-US" altLang="zh-TW" dirty="0" smtClean="0"/>
              <a:t>  2. </a:t>
            </a:r>
            <a:r>
              <a:rPr lang="zh-TW" altLang="en-US" dirty="0" smtClean="0"/>
              <a:t>轉成 </a:t>
            </a:r>
            <a:r>
              <a:rPr lang="en-US" altLang="zh-TW" dirty="0" err="1" smtClean="0"/>
              <a:t>data.frame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9" y="2924170"/>
            <a:ext cx="3280495" cy="33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1-2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1. </a:t>
            </a:r>
            <a:r>
              <a:rPr lang="zh-TW" altLang="en-US" dirty="0" smtClean="0"/>
              <a:t>將四個欄位名稱</a:t>
            </a:r>
            <a:r>
              <a:rPr lang="en-US" altLang="zh-TW" dirty="0" smtClean="0"/>
              <a:t>(X5.1, X3.5, X1.4, X0.2)</a:t>
            </a:r>
            <a:r>
              <a:rPr lang="zh-TW" altLang="en-US" dirty="0" smtClean="0"/>
              <a:t>換成如下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sepal length,  sepal width, petal length, and petal width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將最後一個欄位設成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4" y="3219676"/>
            <a:ext cx="3269844" cy="31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資料處理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在資料處理的實作時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一般我們都是</a:t>
            </a:r>
            <a:r>
              <a:rPr lang="zh-TW" altLang="en-US" dirty="0" smtClean="0">
                <a:solidFill>
                  <a:srgbClr val="FF0000"/>
                </a:solidFill>
              </a:rPr>
              <a:t>輸入一組或多組資料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再經過程式處理之後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>
                <a:solidFill>
                  <a:srgbClr val="00B050"/>
                </a:solidFill>
              </a:rPr>
              <a:t>輸出成檔案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目錄查詢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25513"/>
              </p:ext>
            </p:extLst>
          </p:nvPr>
        </p:nvGraphicFramePr>
        <p:xfrm>
          <a:off x="320385" y="2460560"/>
          <a:ext cx="3830972" cy="155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getwd</a:t>
                      </a:r>
                      <a:r>
                        <a:rPr lang="en-US" altLang="zh-TW" baseline="0" dirty="0" smtClean="0"/>
                        <a:t>(), </a:t>
                      </a:r>
                      <a:r>
                        <a:rPr lang="en-US" altLang="zh-TW" baseline="0" dirty="0" err="1" smtClean="0"/>
                        <a:t>setwd</a:t>
                      </a:r>
                      <a:r>
                        <a:rPr lang="en-US" altLang="zh-TW" baseline="0" dirty="0" smtClean="0"/>
                        <a:t>()</a:t>
                      </a:r>
                      <a:r>
                        <a:rPr lang="zh-TW" altLang="en-US" baseline="0" dirty="0" smtClean="0"/>
                        <a:t> 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getwd</a:t>
                      </a:r>
                      <a:r>
                        <a:rPr lang="en-US" altLang="zh-TW" sz="2000" dirty="0" smtClean="0"/>
                        <a:t>() //</a:t>
                      </a:r>
                      <a:r>
                        <a:rPr lang="zh-TW" altLang="en-US" sz="2000" dirty="0" smtClean="0"/>
                        <a:t>抓到工作目錄位置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err="1" smtClean="0"/>
                        <a:t>setwd</a:t>
                      </a:r>
                      <a:r>
                        <a:rPr lang="en-US" altLang="zh-TW" sz="2000" dirty="0" smtClean="0"/>
                        <a:t>(path) //</a:t>
                      </a:r>
                      <a:r>
                        <a:rPr lang="zh-TW" altLang="en-US" sz="2000" dirty="0" smtClean="0"/>
                        <a:t>設定工作目錄位置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784" y="1431860"/>
            <a:ext cx="4324350" cy="1028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53" y="3292600"/>
            <a:ext cx="4286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48809"/>
              </p:ext>
            </p:extLst>
          </p:nvPr>
        </p:nvGraphicFramePr>
        <p:xfrm>
          <a:off x="450947" y="1683252"/>
          <a:ext cx="3830972" cy="155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read.table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(txt)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read.table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header = T/F,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</a:t>
                      </a:r>
                      <a:r>
                        <a:rPr lang="en-US" altLang="zh-TW" sz="2000" dirty="0" err="1" smtClean="0"/>
                        <a:t>stringsAsFactors</a:t>
                      </a:r>
                      <a:r>
                        <a:rPr lang="en-US" altLang="zh-TW" sz="2000" dirty="0" smtClean="0"/>
                        <a:t> = T/F)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3" y="2499770"/>
            <a:ext cx="4143375" cy="1276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3857625"/>
            <a:ext cx="2914650" cy="1409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4" y="3684182"/>
            <a:ext cx="3743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84494"/>
              </p:ext>
            </p:extLst>
          </p:nvPr>
        </p:nvGraphicFramePr>
        <p:xfrm>
          <a:off x="450946" y="1303603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read.table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(csv)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read.table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header = T/F,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</a:t>
                      </a:r>
                      <a:r>
                        <a:rPr lang="en-US" altLang="zh-TW" sz="2000" dirty="0" err="1" smtClean="0"/>
                        <a:t>stringsAsFactors</a:t>
                      </a:r>
                      <a:r>
                        <a:rPr lang="en-US" altLang="zh-TW" sz="2000" dirty="0" smtClean="0"/>
                        <a:t> = T/F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              </a:t>
                      </a:r>
                      <a:r>
                        <a:rPr lang="en-US" altLang="zh-TW" sz="2000" dirty="0" err="1" smtClean="0"/>
                        <a:t>sep</a:t>
                      </a:r>
                      <a:r>
                        <a:rPr lang="en-US" altLang="zh-TW" sz="2000" baseline="0" dirty="0" smtClean="0"/>
                        <a:t> =“,”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0" y="3370634"/>
            <a:ext cx="2333625" cy="2924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63" y="1578384"/>
            <a:ext cx="4057650" cy="14382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00" y="3857625"/>
            <a:ext cx="2390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77437"/>
              </p:ext>
            </p:extLst>
          </p:nvPr>
        </p:nvGraphicFramePr>
        <p:xfrm>
          <a:off x="176626" y="2093312"/>
          <a:ext cx="3830972" cy="20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read.excel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</a:t>
                      </a:r>
                      <a:r>
                        <a:rPr lang="en-US" altLang="zh-TW" baseline="0" dirty="0" err="1" smtClean="0"/>
                        <a:t>xlxs</a:t>
                      </a:r>
                      <a:r>
                        <a:rPr lang="en-US" altLang="zh-TW" baseline="0" dirty="0" smtClean="0"/>
                        <a:t>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我們需要先安裝套件才能打開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smtClean="0"/>
                        <a:t>Excel</a:t>
                      </a:r>
                      <a:r>
                        <a:rPr lang="zh-TW" altLang="en-US" sz="2000" dirty="0" smtClean="0"/>
                        <a:t>檔案</a:t>
                      </a:r>
                      <a:endParaRPr lang="en-US" altLang="zh-TW" sz="2000" dirty="0" smtClean="0"/>
                    </a:p>
                    <a:p>
                      <a:pPr algn="l"/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err="1" smtClean="0"/>
                        <a:t>install.packages</a:t>
                      </a:r>
                      <a:r>
                        <a:rPr lang="en-US" altLang="zh-TW" sz="2000" dirty="0" smtClean="0"/>
                        <a:t>(“</a:t>
                      </a:r>
                      <a:r>
                        <a:rPr lang="en-US" altLang="zh-TW" sz="2000" dirty="0" err="1" smtClean="0"/>
                        <a:t>readxl</a:t>
                      </a:r>
                      <a:r>
                        <a:rPr lang="en-US" altLang="zh-TW" sz="2000" dirty="0" smtClean="0"/>
                        <a:t>”)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library(</a:t>
                      </a:r>
                      <a:r>
                        <a:rPr lang="en-US" altLang="zh-TW" sz="2000" dirty="0" err="1" smtClean="0"/>
                        <a:t>readxl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61" y="1745077"/>
            <a:ext cx="2809875" cy="390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68" y="2335876"/>
            <a:ext cx="5109581" cy="33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4183"/>
              </p:ext>
            </p:extLst>
          </p:nvPr>
        </p:nvGraphicFramePr>
        <p:xfrm>
          <a:off x="218188" y="1353454"/>
          <a:ext cx="3830972" cy="79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320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read.excel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(</a:t>
                      </a:r>
                      <a:r>
                        <a:rPr lang="en-US" altLang="zh-TW" baseline="0" dirty="0" err="1" smtClean="0"/>
                        <a:t>xlxs</a:t>
                      </a:r>
                      <a:r>
                        <a:rPr lang="en-US" altLang="zh-TW" baseline="0" dirty="0" smtClean="0"/>
                        <a:t>)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4337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read.excel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98" y="2771669"/>
            <a:ext cx="2333625" cy="2924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84" y="1209442"/>
            <a:ext cx="2819400" cy="1485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522" y="2811463"/>
            <a:ext cx="2619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49132"/>
              </p:ext>
            </p:extLst>
          </p:nvPr>
        </p:nvGraphicFramePr>
        <p:xfrm>
          <a:off x="176626" y="2093312"/>
          <a:ext cx="3830972" cy="20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fromJSON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我們需要先安裝套件才能打開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smtClean="0"/>
                        <a:t>JSON(</a:t>
                      </a:r>
                      <a:r>
                        <a:rPr lang="en-US" altLang="zh-TW" sz="2000" dirty="0" err="1" smtClean="0"/>
                        <a:t>javascript</a:t>
                      </a:r>
                      <a:r>
                        <a:rPr lang="en-US" altLang="zh-TW" sz="2000" baseline="0" dirty="0" smtClean="0"/>
                        <a:t> object notation)</a:t>
                      </a:r>
                    </a:p>
                    <a:p>
                      <a:pPr algn="l"/>
                      <a:endParaRPr lang="en-US" altLang="zh-TW" sz="2000" dirty="0" smtClean="0"/>
                    </a:p>
                    <a:p>
                      <a:pPr algn="l"/>
                      <a:r>
                        <a:rPr lang="en-US" altLang="zh-TW" sz="2000" dirty="0" err="1" smtClean="0"/>
                        <a:t>install.packages</a:t>
                      </a:r>
                      <a:r>
                        <a:rPr lang="en-US" altLang="zh-TW" sz="2000" dirty="0" smtClean="0"/>
                        <a:t>(“</a:t>
                      </a:r>
                      <a:r>
                        <a:rPr lang="en-US" altLang="zh-TW" sz="2000" dirty="0" err="1" smtClean="0"/>
                        <a:t>jsonlite</a:t>
                      </a:r>
                      <a:r>
                        <a:rPr lang="en-US" altLang="zh-TW" sz="2000" dirty="0" smtClean="0"/>
                        <a:t>”)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library(</a:t>
                      </a:r>
                      <a:r>
                        <a:rPr lang="en-US" altLang="zh-TW" sz="2000" dirty="0" err="1" smtClean="0"/>
                        <a:t>jsonlite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14" y="1946100"/>
            <a:ext cx="2800350" cy="638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85" y="2684111"/>
            <a:ext cx="5104808" cy="20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資料輸入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52" y="1394456"/>
            <a:ext cx="2924175" cy="14382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52" y="3049125"/>
            <a:ext cx="2924175" cy="26384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89" y="3282242"/>
            <a:ext cx="3962400" cy="2581275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52720"/>
              </p:ext>
            </p:extLst>
          </p:nvPr>
        </p:nvGraphicFramePr>
        <p:xfrm>
          <a:off x="809703" y="1634863"/>
          <a:ext cx="3830972" cy="95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fromJSON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4895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 smtClean="0"/>
                        <a:t>fromJSON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zh-TW" altLang="en-US" sz="2000" dirty="0" smtClean="0"/>
                        <a:t>資料路徑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19460</TotalTime>
  <Words>360</Words>
  <Application>Microsoft Office PowerPoint</Application>
  <PresentationFormat>A4 紙張 (210x297 公釐)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Calibri</vt:lpstr>
      <vt:lpstr>Times New Roman</vt:lpstr>
      <vt:lpstr>回顧</vt:lpstr>
      <vt:lpstr>Chapter 6</vt:lpstr>
      <vt:lpstr>資料處理</vt:lpstr>
      <vt:lpstr>目錄查詢</vt:lpstr>
      <vt:lpstr>資料輸入</vt:lpstr>
      <vt:lpstr>資料輸入</vt:lpstr>
      <vt:lpstr>資料輸入</vt:lpstr>
      <vt:lpstr>資料輸入</vt:lpstr>
      <vt:lpstr>資料輸入</vt:lpstr>
      <vt:lpstr>資料輸入</vt:lpstr>
      <vt:lpstr>資料輸入</vt:lpstr>
      <vt:lpstr>資料輸出</vt:lpstr>
      <vt:lpstr>資料輸出</vt:lpstr>
      <vt:lpstr>隨堂練習 1-1</vt:lpstr>
      <vt:lpstr>隨堂練習 1-2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1455</cp:revision>
  <cp:lastPrinted>1999-12-27T05:13:43Z</cp:lastPrinted>
  <dcterms:created xsi:type="dcterms:W3CDTF">1995-06-17T23:31:02Z</dcterms:created>
  <dcterms:modified xsi:type="dcterms:W3CDTF">2018-03-08T04:00:33Z</dcterms:modified>
</cp:coreProperties>
</file>