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20"/>
  </p:notesMasterIdLst>
  <p:handoutMasterIdLst>
    <p:handoutMasterId r:id="rId21"/>
  </p:handoutMasterIdLst>
  <p:sldIdLst>
    <p:sldId id="534" r:id="rId2"/>
    <p:sldId id="585" r:id="rId3"/>
    <p:sldId id="586" r:id="rId4"/>
    <p:sldId id="599" r:id="rId5"/>
    <p:sldId id="600" r:id="rId6"/>
    <p:sldId id="588" r:id="rId7"/>
    <p:sldId id="601" r:id="rId8"/>
    <p:sldId id="602" r:id="rId9"/>
    <p:sldId id="607" r:id="rId10"/>
    <p:sldId id="604" r:id="rId11"/>
    <p:sldId id="605" r:id="rId12"/>
    <p:sldId id="606" r:id="rId13"/>
    <p:sldId id="608" r:id="rId14"/>
    <p:sldId id="609" r:id="rId15"/>
    <p:sldId id="611" r:id="rId16"/>
    <p:sldId id="612" r:id="rId17"/>
    <p:sldId id="597" r:id="rId18"/>
    <p:sldId id="519" r:id="rId19"/>
  </p:sldIdLst>
  <p:sldSz cx="9906000" cy="6858000" type="A4"/>
  <p:notesSz cx="6858000" cy="987266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32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9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1038C5B5-FD20-4C87-9643-72F7AD5250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9165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3588" y="747713"/>
            <a:ext cx="5330825" cy="36877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89475"/>
            <a:ext cx="5029200" cy="444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第二階層</a:t>
            </a:r>
          </a:p>
          <a:p>
            <a:pPr lvl="2"/>
            <a:r>
              <a:rPr lang="zh-TW" altLang="en-US" smtClean="0"/>
              <a:t>第三階層</a:t>
            </a:r>
          </a:p>
          <a:p>
            <a:pPr lvl="3"/>
            <a:r>
              <a:rPr lang="zh-TW" altLang="en-US" smtClean="0"/>
              <a:t>第四階層</a:t>
            </a:r>
          </a:p>
          <a:p>
            <a:pPr lvl="4"/>
            <a:r>
              <a:rPr lang="zh-TW" altLang="en-US" smtClean="0"/>
              <a:t>第五階層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7BCD5F8D-6D5E-4505-9ECD-8823F9F04B3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8444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3CCF6-4229-42B3-A532-4DE72890726B}" type="slidenum">
              <a:rPr lang="en-CA" altLang="zh-TW"/>
              <a:pPr/>
              <a:t>1</a:t>
            </a:fld>
            <a:endParaRPr lang="en-CA" altLang="zh-TW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5175" y="747713"/>
            <a:ext cx="5327650" cy="3687762"/>
          </a:xfrm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5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AE61-1EF2-44BB-BABB-E7EE140B7C33}" type="datetime1">
              <a:rPr lang="zh-TW" altLang="en-US" smtClean="0"/>
              <a:t>2018/3/15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38416B8-C1D9-44BF-8C83-64ED1D41A2C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7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9BC1-0C94-4015-9B65-0DF3D3C31BDB}" type="datetime1">
              <a:rPr lang="zh-TW" altLang="en-US" smtClean="0"/>
              <a:t>2018/3/15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717F7E3-F026-47E0-8224-E944E65FAACE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14780"/>
            <a:ext cx="2135981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14779"/>
            <a:ext cx="6284119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6832-5708-4AFA-9BE7-2D3384440560}" type="datetime1">
              <a:rPr lang="zh-TW" altLang="en-US" smtClean="0"/>
              <a:t>2018/3/15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7718B88-5190-412D-8BF5-B5BE34D378A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8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8F87-8CF3-4BA8-AFE3-A97619FB0912}" type="datetime1">
              <a:rPr lang="zh-TW" altLang="en-US" smtClean="0"/>
              <a:t>2018/3/15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489155D-4E26-44B6-8914-4593F627E62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4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3A8B-9C47-4E2D-BE49-4BB7A0C2F2B1}" type="datetime1">
              <a:rPr lang="zh-TW" altLang="en-US" smtClean="0"/>
              <a:t>2018/3/15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E8C3516-1F9F-4592-A857-19C399106FD6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55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845734"/>
            <a:ext cx="401193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060" y="1845737"/>
            <a:ext cx="401193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F632-4570-4469-B6C4-8B3585D75257}" type="datetime1">
              <a:rPr lang="zh-TW" altLang="en-US" smtClean="0"/>
              <a:t>2018/3/15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9AC2094-2792-4DA4-85D5-2B7BECF99AD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82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206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32C0-579A-4C9C-B827-D544AC29B9DE}" type="datetime1">
              <a:rPr lang="zh-TW" altLang="en-US" smtClean="0"/>
              <a:t>2018/3/15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16F5AD9-7F3E-40BD-97D5-361CC29BBE1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75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FCA5-077C-4129-BC54-054F3DC5FCFA}" type="datetime1">
              <a:rPr lang="zh-TW" altLang="en-US" smtClean="0"/>
              <a:t>2018/3/15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8587FF4-0FCE-43CE-A658-07BE18F17BA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B3EB-E054-404A-8278-1AEB3F1D9578}" type="datetime1">
              <a:rPr lang="zh-TW" altLang="en-US" smtClean="0"/>
              <a:t>2018/3/15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937A16-B908-4AA8-B4A0-B9B2E68A707F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0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4359"/>
            <a:ext cx="260032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591" y="731520"/>
            <a:ext cx="5426842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2926080"/>
            <a:ext cx="260032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229" y="6459787"/>
            <a:ext cx="2127540" cy="365125"/>
          </a:xfrm>
        </p:spPr>
        <p:txBody>
          <a:bodyPr/>
          <a:lstStyle>
            <a:lvl1pPr algn="l">
              <a:defRPr/>
            </a:lvl1pPr>
          </a:lstStyle>
          <a:p>
            <a:fld id="{283DE70B-77FC-406F-A52C-EE26F30B7CCC}" type="datetime1">
              <a:rPr lang="zh-TW" altLang="en-US" smtClean="0"/>
              <a:t>2018/3/15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0487" y="6459787"/>
            <a:ext cx="3776663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E2B530C7-57D2-4888-B25A-4406967C2E0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0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90342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5074920"/>
            <a:ext cx="822198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905988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39" y="5907024"/>
            <a:ext cx="822198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308C-A083-43F5-86BC-44B9AADA8BEC}" type="datetime1">
              <a:rPr lang="zh-TW" altLang="en-US" smtClean="0"/>
              <a:t>2018/3/15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4408D10-0B60-4A59-B502-A32B6927C8A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3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906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906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39" y="1845734"/>
            <a:ext cx="81724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2" y="6459787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B07CCE-C2CB-4E12-AA27-F664C8A767A6}" type="datetime1">
              <a:rPr lang="zh-TW" altLang="en-US" smtClean="0"/>
              <a:t>2018/3/15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6" y="6459787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fld id="{49BEFB1C-F18F-4E83-93CD-352AA7EE61D2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3" y="6459787"/>
            <a:ext cx="106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69745" y="1737845"/>
            <a:ext cx="8098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71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7</a:t>
            </a:r>
          </a:p>
        </p:txBody>
      </p:sp>
      <p:sp>
        <p:nvSpPr>
          <p:cNvPr id="573443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>
                <a:solidFill>
                  <a:srgbClr val="FF0000"/>
                </a:solidFill>
              </a:rPr>
              <a:t>Basic Data </a:t>
            </a:r>
            <a:r>
              <a:rPr lang="en-US" altLang="zh-TW" smtClean="0">
                <a:solidFill>
                  <a:srgbClr val="FF0000"/>
                </a:solidFill>
              </a:rPr>
              <a:t>Analysis (2)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F763-94B9-4F4B-B304-3FB4F2F604C2}" type="datetime1">
              <a:rPr lang="zh-TW" altLang="en-US" smtClean="0"/>
              <a:t>2018/3/15</a:t>
            </a:fld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9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2018/3/15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12073" y="190509"/>
            <a:ext cx="8172450" cy="628238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plot() </a:t>
            </a:r>
            <a:r>
              <a:rPr lang="zh-TW" altLang="en-US" sz="3600" dirty="0" smtClean="0"/>
              <a:t>散佈圖矩陣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028" y="1037532"/>
            <a:ext cx="2066925" cy="7429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665" y="1999267"/>
            <a:ext cx="6281650" cy="4246977"/>
          </a:xfrm>
          <a:prstGeom prst="rect">
            <a:avLst/>
          </a:prstGeom>
        </p:spPr>
      </p:pic>
      <p:sp>
        <p:nvSpPr>
          <p:cNvPr id="11" name="橢圓 10"/>
          <p:cNvSpPr/>
          <p:nvPr/>
        </p:nvSpPr>
        <p:spPr>
          <a:xfrm>
            <a:off x="1479665" y="3025833"/>
            <a:ext cx="1571106" cy="7647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 rot="5400000">
            <a:off x="2223145" y="2824995"/>
            <a:ext cx="242911" cy="158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rot="10800000">
            <a:off x="3050771" y="3480501"/>
            <a:ext cx="242911" cy="158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87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2018/3/15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8238"/>
          </a:xfrm>
        </p:spPr>
        <p:txBody>
          <a:bodyPr>
            <a:normAutofit/>
          </a:bodyPr>
          <a:lstStyle/>
          <a:p>
            <a:r>
              <a:rPr lang="en-US" altLang="zh-TW" sz="3600" dirty="0" err="1" smtClean="0"/>
              <a:t>barplot</a:t>
            </a:r>
            <a:r>
              <a:rPr lang="en-US" altLang="zh-TW" sz="3600" dirty="0" smtClean="0"/>
              <a:t>() </a:t>
            </a:r>
            <a:r>
              <a:rPr lang="zh-TW" altLang="en-US" sz="3600" dirty="0" smtClean="0"/>
              <a:t>長條圖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5" y="1091990"/>
            <a:ext cx="2781300" cy="19812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95" y="3292343"/>
            <a:ext cx="4409896" cy="295927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132" y="1846263"/>
            <a:ext cx="4586446" cy="291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2018/3/15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12073" y="190509"/>
            <a:ext cx="8172450" cy="628238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curve() </a:t>
            </a:r>
            <a:r>
              <a:rPr lang="zh-TW" altLang="en-US" sz="3600" dirty="0" smtClean="0"/>
              <a:t>曲線圖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426008" y="1222455"/>
          <a:ext cx="3830972" cy="1296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972"/>
              </a:tblGrid>
              <a:tr h="390187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/>
                        <a:t>curve ( data, from = “”, to =“” )</a:t>
                      </a:r>
                      <a:endParaRPr lang="zh-TW" altLang="en-US" dirty="0"/>
                    </a:p>
                  </a:txBody>
                  <a:tcPr/>
                </a:tc>
              </a:tr>
              <a:tr h="90611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 smtClean="0"/>
                        <a:t>可利用</a:t>
                      </a:r>
                      <a:r>
                        <a:rPr lang="en-US" altLang="zh-TW" sz="2000" dirty="0" smtClean="0"/>
                        <a:t>from – to </a:t>
                      </a:r>
                    </a:p>
                    <a:p>
                      <a:pPr algn="l"/>
                      <a:r>
                        <a:rPr lang="zh-TW" altLang="en-US" sz="2000" dirty="0" smtClean="0"/>
                        <a:t>指定曲線圖起點和終點</a:t>
                      </a:r>
                      <a:endParaRPr lang="en-US" altLang="zh-TW" sz="20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06" y="3721553"/>
            <a:ext cx="3457575" cy="103822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672" y="2700284"/>
            <a:ext cx="5006937" cy="316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2018/3/15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12073" y="190509"/>
            <a:ext cx="8172450" cy="628238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自訂圖形元素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95234"/>
              </p:ext>
            </p:extLst>
          </p:nvPr>
        </p:nvGraphicFramePr>
        <p:xfrm>
          <a:off x="312073" y="1264824"/>
          <a:ext cx="2682952" cy="2164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847"/>
                <a:gridCol w="1571105"/>
              </a:tblGrid>
              <a:tr h="2941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參數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</a:tr>
              <a:tr h="3186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標題</a:t>
                      </a:r>
                      <a:endParaRPr lang="en-US" altLang="zh-TW" sz="2000" dirty="0" smtClean="0"/>
                    </a:p>
                  </a:txBody>
                  <a:tcPr/>
                </a:tc>
              </a:tr>
              <a:tr h="4673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xlab</a:t>
                      </a:r>
                      <a:endParaRPr lang="en-US" altLang="zh-TW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X</a:t>
                      </a:r>
                      <a:r>
                        <a:rPr lang="zh-TW" altLang="en-US" sz="2000" dirty="0" smtClean="0"/>
                        <a:t>軸標題</a:t>
                      </a:r>
                      <a:endParaRPr lang="en-US" altLang="zh-TW" sz="2000" dirty="0" smtClean="0"/>
                    </a:p>
                  </a:txBody>
                  <a:tcPr/>
                </a:tc>
              </a:tr>
              <a:tr h="4673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ylab</a:t>
                      </a:r>
                      <a:endParaRPr lang="en-US" altLang="zh-TW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Y</a:t>
                      </a:r>
                      <a:r>
                        <a:rPr lang="zh-TW" altLang="en-US" sz="2000" dirty="0" smtClean="0"/>
                        <a:t>軸標題</a:t>
                      </a:r>
                      <a:endParaRPr lang="en-US" altLang="zh-TW" sz="2000" dirty="0" smtClean="0"/>
                    </a:p>
                  </a:txBody>
                  <a:tcPr/>
                </a:tc>
              </a:tr>
              <a:tr h="4673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grid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加入格線</a:t>
                      </a:r>
                      <a:endParaRPr lang="en-US" altLang="zh-TW" sz="20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2" y="3849534"/>
            <a:ext cx="4000500" cy="14287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502" y="1670194"/>
            <a:ext cx="5358862" cy="35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2018/3/15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12073" y="190509"/>
            <a:ext cx="8172450" cy="628238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自訂圖形元素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904779"/>
              </p:ext>
            </p:extLst>
          </p:nvPr>
        </p:nvGraphicFramePr>
        <p:xfrm>
          <a:off x="312073" y="1264825"/>
          <a:ext cx="3270712" cy="2057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422"/>
                <a:gridCol w="1915290"/>
              </a:tblGrid>
              <a:tr h="34209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參數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</a:tr>
              <a:tr h="3706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horiz</a:t>
                      </a:r>
                      <a:endParaRPr lang="en-US" altLang="zh-TW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水平</a:t>
                      </a:r>
                      <a:endParaRPr lang="en-US" altLang="zh-TW" sz="2000" dirty="0" smtClean="0"/>
                    </a:p>
                  </a:txBody>
                  <a:tcPr/>
                </a:tc>
              </a:tr>
              <a:tr h="370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刻度顯示方向</a:t>
                      </a:r>
                      <a:endParaRPr lang="en-US" altLang="zh-TW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6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cex.name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刻度大小</a:t>
                      </a:r>
                      <a:r>
                        <a:rPr lang="en-US" altLang="zh-TW" sz="2000" dirty="0" smtClean="0"/>
                        <a:t>y</a:t>
                      </a:r>
                      <a:r>
                        <a:rPr lang="zh-TW" altLang="en-US" sz="2000" dirty="0" smtClean="0"/>
                        <a:t>軸</a:t>
                      </a:r>
                      <a:endParaRPr lang="en-US" altLang="zh-TW" sz="2000" dirty="0" smtClean="0"/>
                    </a:p>
                  </a:txBody>
                  <a:tcPr/>
                </a:tc>
              </a:tr>
              <a:tr h="5030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cex.axis</a:t>
                      </a:r>
                      <a:endParaRPr lang="en-US" altLang="zh-TW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刻度大小</a:t>
                      </a:r>
                      <a:r>
                        <a:rPr lang="en-US" altLang="zh-TW" sz="2000" dirty="0" smtClean="0"/>
                        <a:t>x</a:t>
                      </a:r>
                      <a:r>
                        <a:rPr lang="zh-TW" altLang="en-US" sz="2000" dirty="0" smtClean="0"/>
                        <a:t>軸</a:t>
                      </a:r>
                      <a:endParaRPr lang="en-US" altLang="zh-TW" sz="20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8" y="3589119"/>
            <a:ext cx="4105275" cy="20478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924" y="2078257"/>
            <a:ext cx="5718589" cy="379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2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2018/3/15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12073" y="190509"/>
            <a:ext cx="8172450" cy="628238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繪製多個圖形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966979"/>
              </p:ext>
            </p:extLst>
          </p:nvPr>
        </p:nvGraphicFramePr>
        <p:xfrm>
          <a:off x="312072" y="874463"/>
          <a:ext cx="3260069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011"/>
                <a:gridCol w="1909058"/>
              </a:tblGrid>
              <a:tr h="2941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參數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</a:tr>
              <a:tr h="3186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mfrow</a:t>
                      </a:r>
                      <a:endParaRPr lang="en-US" altLang="zh-TW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切割區域</a:t>
                      </a:r>
                      <a:r>
                        <a:rPr lang="en-US" altLang="zh-TW" sz="2000" dirty="0" smtClean="0"/>
                        <a:t>(m</a:t>
                      </a:r>
                      <a:r>
                        <a:rPr lang="en-US" altLang="zh-TW" sz="2000" baseline="0" dirty="0" smtClean="0"/>
                        <a:t> * n)</a:t>
                      </a:r>
                      <a:endParaRPr lang="en-US" altLang="zh-TW" sz="20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93" y="2337764"/>
            <a:ext cx="2790825" cy="31908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156" y="1889280"/>
            <a:ext cx="6418489" cy="418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2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2018/3/15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12073" y="190509"/>
            <a:ext cx="8172450" cy="628238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輸出圖形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25" y="1521151"/>
            <a:ext cx="5397188" cy="385898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961" y="12183"/>
            <a:ext cx="3572053" cy="271615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961" y="2906667"/>
            <a:ext cx="3788392" cy="327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3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隨堂練習 </a:t>
            </a:r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1. </a:t>
            </a:r>
            <a:r>
              <a:rPr lang="zh-TW" altLang="en-US" dirty="0" smtClean="0"/>
              <a:t>讀取 </a:t>
            </a:r>
            <a:r>
              <a:rPr lang="en-US" altLang="zh-TW" dirty="0" smtClean="0"/>
              <a:t>IRIS data</a:t>
            </a:r>
          </a:p>
          <a:p>
            <a:r>
              <a:rPr lang="en-US" altLang="zh-TW" dirty="0" smtClean="0"/>
              <a:t> 2. </a:t>
            </a:r>
            <a:r>
              <a:rPr lang="zh-TW" altLang="en-US" dirty="0" smtClean="0"/>
              <a:t>畫出如以下圖形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2018/3/15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061" y="1953218"/>
            <a:ext cx="6219101" cy="411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5F2B-F245-4A38-A1A6-93550486DFB8}" type="datetime1">
              <a:rPr lang="zh-TW" altLang="en-US" smtClean="0"/>
              <a:t>2018/3/15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891542" y="1395887"/>
            <a:ext cx="8172450" cy="4022725"/>
          </a:xfrm>
        </p:spPr>
        <p:txBody>
          <a:bodyPr>
            <a:normAutofit/>
          </a:bodyPr>
          <a:lstStyle/>
          <a:p>
            <a:pPr algn="ctr"/>
            <a:endParaRPr lang="en-US" altLang="zh-TW" sz="8000" dirty="0" smtClean="0"/>
          </a:p>
          <a:p>
            <a:pPr algn="ctr"/>
            <a:r>
              <a:rPr lang="en-US" altLang="zh-TW" sz="6000" dirty="0" smtClean="0"/>
              <a:t>Any Questions !?</a:t>
            </a:r>
          </a:p>
          <a:p>
            <a:pPr algn="ctr"/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297978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資料分析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4"/>
            <a:ext cx="8771076" cy="43139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當我們已經可以把資料放入變數後，接下來就是要進行資料分析的動作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B050"/>
                </a:solidFill>
              </a:rPr>
              <a:t>  </a:t>
            </a:r>
            <a:r>
              <a:rPr lang="zh-TW" altLang="en-US" dirty="0" smtClean="0">
                <a:solidFill>
                  <a:schemeClr val="tx1"/>
                </a:solidFill>
              </a:rPr>
              <a:t>這個章節將介紹利用簡單的內建函數以及繪圖函數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B050"/>
                </a:solidFill>
              </a:rPr>
              <a:t>  </a:t>
            </a:r>
            <a:r>
              <a:rPr lang="zh-TW" altLang="en-US" dirty="0" smtClean="0">
                <a:solidFill>
                  <a:srgbClr val="00B050"/>
                </a:solidFill>
              </a:rPr>
              <a:t>來解析資料的維度以及簡單的統計分佈</a:t>
            </a:r>
            <a:endParaRPr lang="en-US" altLang="zh-TW" dirty="0">
              <a:solidFill>
                <a:srgbClr val="00B050"/>
              </a:solidFill>
            </a:endParaRP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7983-1BF7-407E-97CD-3FFCA84DEF73}" type="datetime1">
              <a:rPr lang="zh-TW" altLang="en-US" smtClean="0"/>
              <a:t>2018/3/15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2018/3/15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內建資料集</a:t>
            </a:r>
            <a:r>
              <a:rPr lang="en-US" altLang="zh-TW" sz="3600" dirty="0" smtClean="0"/>
              <a:t>IRIS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411563"/>
              </p:ext>
            </p:extLst>
          </p:nvPr>
        </p:nvGraphicFramePr>
        <p:xfrm>
          <a:off x="320384" y="2460560"/>
          <a:ext cx="347021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633"/>
                <a:gridCol w="2222586"/>
              </a:tblGrid>
              <a:tr h="25883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IRIS </a:t>
                      </a:r>
                      <a:r>
                        <a:rPr lang="zh-TW" altLang="en-US" sz="1800" dirty="0" smtClean="0"/>
                        <a:t>已經內建在</a:t>
                      </a:r>
                      <a:r>
                        <a:rPr lang="en-US" altLang="zh-TW" sz="1800" dirty="0" smtClean="0"/>
                        <a:t>R</a:t>
                      </a:r>
                      <a:r>
                        <a:rPr lang="zh-TW" altLang="en-US" sz="1800" dirty="0" smtClean="0"/>
                        <a:t>語言中</a:t>
                      </a:r>
                      <a:endParaRPr lang="en-US" altLang="zh-TW" sz="1800" dirty="0" smtClean="0"/>
                    </a:p>
                    <a:p>
                      <a:pPr algn="ctr"/>
                      <a:r>
                        <a:rPr lang="zh-TW" altLang="en-US" sz="1800" dirty="0" smtClean="0"/>
                        <a:t>使用內建函數得到維度資料</a:t>
                      </a:r>
                      <a:endParaRPr lang="en-US" altLang="zh-TW" sz="1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515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err="1" smtClean="0"/>
                        <a:t>nrow</a:t>
                      </a:r>
                      <a:endParaRPr lang="en-US" altLang="zh-TW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 smtClean="0"/>
                        <a:t>幾筆資料</a:t>
                      </a:r>
                      <a:endParaRPr lang="en-US" altLang="zh-TW" sz="2000" dirty="0" smtClean="0"/>
                    </a:p>
                  </a:txBody>
                  <a:tcPr/>
                </a:tc>
              </a:tr>
              <a:tr h="3515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ncol</a:t>
                      </a:r>
                      <a:endParaRPr lang="en-US" altLang="zh-TW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 smtClean="0"/>
                        <a:t>幾個維度</a:t>
                      </a:r>
                      <a:endParaRPr lang="en-US" altLang="zh-TW" sz="2000" dirty="0" smtClean="0"/>
                    </a:p>
                  </a:txBody>
                  <a:tcPr/>
                </a:tc>
              </a:tr>
              <a:tr h="3515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dim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 smtClean="0"/>
                        <a:t>結合 </a:t>
                      </a:r>
                      <a:r>
                        <a:rPr lang="en-US" altLang="zh-TW" sz="2000" dirty="0" err="1" smtClean="0"/>
                        <a:t>nrow</a:t>
                      </a:r>
                      <a:r>
                        <a:rPr lang="en-US" altLang="zh-TW" sz="2000" dirty="0" smtClean="0"/>
                        <a:t> </a:t>
                      </a:r>
                      <a:r>
                        <a:rPr lang="zh-TW" altLang="en-US" sz="2000" dirty="0" smtClean="0"/>
                        <a:t>和 </a:t>
                      </a:r>
                      <a:r>
                        <a:rPr lang="en-US" altLang="zh-TW" sz="2000" dirty="0" err="1" smtClean="0"/>
                        <a:t>ncol</a:t>
                      </a:r>
                      <a:endParaRPr lang="en-US" altLang="zh-TW" sz="20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692" y="831850"/>
            <a:ext cx="2419350" cy="20288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692" y="3247159"/>
            <a:ext cx="23907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2018/3/15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內建資料集</a:t>
            </a:r>
            <a:r>
              <a:rPr lang="en-US" altLang="zh-TW" sz="3600" dirty="0" smtClean="0"/>
              <a:t>IRIS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425152"/>
              </p:ext>
            </p:extLst>
          </p:nvPr>
        </p:nvGraphicFramePr>
        <p:xfrm>
          <a:off x="160792" y="966911"/>
          <a:ext cx="3470219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6852"/>
                <a:gridCol w="2003367"/>
              </a:tblGrid>
              <a:tr h="258838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得到</a:t>
                      </a:r>
                      <a:r>
                        <a:rPr lang="en-US" altLang="zh-TW" sz="1800" dirty="0" smtClean="0"/>
                        <a:t>IRIS</a:t>
                      </a:r>
                      <a:r>
                        <a:rPr lang="zh-TW" altLang="en-US" sz="1800" dirty="0" smtClean="0"/>
                        <a:t>的更完整描述資料</a:t>
                      </a:r>
                      <a:endParaRPr lang="en-US" altLang="zh-TW" sz="1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515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 smtClean="0"/>
                        <a:t>描述統計</a:t>
                      </a:r>
                      <a:endParaRPr lang="en-US" altLang="zh-TW" sz="2000" dirty="0" smtClean="0"/>
                    </a:p>
                  </a:txBody>
                  <a:tcPr/>
                </a:tc>
              </a:tr>
              <a:tr h="3515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str</a:t>
                      </a:r>
                      <a:endParaRPr lang="en-US" altLang="zh-TW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 smtClean="0"/>
                        <a:t>完整資料結構</a:t>
                      </a:r>
                      <a:endParaRPr lang="en-US" altLang="zh-TW" sz="20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322" y="2669252"/>
            <a:ext cx="6896100" cy="16287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673" y="999028"/>
            <a:ext cx="2457450" cy="134302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322" y="4535488"/>
            <a:ext cx="74104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2018/3/15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8238"/>
          </a:xfrm>
        </p:spPr>
        <p:txBody>
          <a:bodyPr>
            <a:normAutofit/>
          </a:bodyPr>
          <a:lstStyle/>
          <a:p>
            <a:r>
              <a:rPr lang="en-US" altLang="zh-TW" sz="3600" dirty="0" err="1" smtClean="0"/>
              <a:t>hist</a:t>
            </a:r>
            <a:r>
              <a:rPr lang="en-US" altLang="zh-TW" sz="3600" dirty="0" smtClean="0"/>
              <a:t>() </a:t>
            </a:r>
            <a:r>
              <a:rPr lang="zh-TW" altLang="en-US" sz="3600" dirty="0" smtClean="0"/>
              <a:t>直方圖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474035"/>
              </p:ext>
            </p:extLst>
          </p:nvPr>
        </p:nvGraphicFramePr>
        <p:xfrm>
          <a:off x="426008" y="1222455"/>
          <a:ext cx="3830972" cy="1554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972"/>
              </a:tblGrid>
              <a:tr h="467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err="1" smtClean="0"/>
                        <a:t>rnorm</a:t>
                      </a:r>
                      <a:r>
                        <a:rPr lang="en-US" altLang="zh-TW" baseline="0" dirty="0" smtClean="0"/>
                        <a:t>(data,</a:t>
                      </a:r>
                      <a:r>
                        <a:rPr lang="zh-TW" altLang="en-US" baseline="0" dirty="0" smtClean="0"/>
                        <a:t>平均值</a:t>
                      </a:r>
                      <a:r>
                        <a:rPr lang="en-US" altLang="zh-TW" baseline="0" dirty="0" smtClean="0"/>
                        <a:t>,</a:t>
                      </a:r>
                      <a:r>
                        <a:rPr lang="zh-TW" altLang="en-US" baseline="0" dirty="0" smtClean="0"/>
                        <a:t>標準差</a:t>
                      </a:r>
                      <a:r>
                        <a:rPr lang="en-US" altLang="zh-TW" baseline="0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  <a:tr h="1086676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 smtClean="0"/>
                        <a:t>使用 </a:t>
                      </a:r>
                      <a:r>
                        <a:rPr lang="en-US" altLang="zh-TW" sz="2000" dirty="0" err="1" smtClean="0"/>
                        <a:t>rnorm</a:t>
                      </a:r>
                      <a:r>
                        <a:rPr lang="zh-TW" altLang="en-US" sz="2000" baseline="0" dirty="0" smtClean="0"/>
                        <a:t> 產生標準常態分佈</a:t>
                      </a:r>
                      <a:endParaRPr lang="en-US" altLang="zh-TW" sz="2000" baseline="0" dirty="0" smtClean="0"/>
                    </a:p>
                    <a:p>
                      <a:pPr algn="l"/>
                      <a:r>
                        <a:rPr lang="zh-TW" altLang="en-US" sz="2000" dirty="0" smtClean="0"/>
                        <a:t>平均值預設為</a:t>
                      </a:r>
                      <a:r>
                        <a:rPr lang="en-US" altLang="zh-TW" sz="2000" dirty="0" smtClean="0"/>
                        <a:t>0</a:t>
                      </a:r>
                    </a:p>
                    <a:p>
                      <a:pPr algn="l"/>
                      <a:r>
                        <a:rPr lang="zh-TW" altLang="en-US" sz="2000" dirty="0" smtClean="0"/>
                        <a:t>標準差預設為</a:t>
                      </a:r>
                      <a:r>
                        <a:rPr lang="en-US" altLang="zh-TW" sz="2000" dirty="0" smtClean="0"/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13" y="4105098"/>
            <a:ext cx="2228850" cy="8001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102" y="2852064"/>
            <a:ext cx="4665714" cy="330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2018/3/15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8238"/>
          </a:xfrm>
        </p:spPr>
        <p:txBody>
          <a:bodyPr>
            <a:normAutofit/>
          </a:bodyPr>
          <a:lstStyle/>
          <a:p>
            <a:r>
              <a:rPr lang="en-US" altLang="zh-TW" sz="3600" dirty="0" err="1" smtClean="0"/>
              <a:t>hist</a:t>
            </a:r>
            <a:r>
              <a:rPr lang="en-US" altLang="zh-TW" sz="3600" dirty="0" smtClean="0"/>
              <a:t>() </a:t>
            </a:r>
            <a:r>
              <a:rPr lang="zh-TW" altLang="en-US" sz="3600" dirty="0" smtClean="0"/>
              <a:t>直方圖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921" y="1255464"/>
            <a:ext cx="3000375" cy="73342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185" y="2198962"/>
            <a:ext cx="5679802" cy="396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6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2018/3/15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8238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boxplot() </a:t>
            </a:r>
            <a:r>
              <a:rPr lang="zh-TW" altLang="en-US" sz="3600" dirty="0" smtClean="0"/>
              <a:t>盒鬚圖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528444"/>
              </p:ext>
            </p:extLst>
          </p:nvPr>
        </p:nvGraphicFramePr>
        <p:xfrm>
          <a:off x="426008" y="1222455"/>
          <a:ext cx="38309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972"/>
              </a:tblGrid>
              <a:tr h="360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/>
                        <a:t>boxplot(</a:t>
                      </a:r>
                      <a:r>
                        <a:rPr lang="zh-TW" altLang="en-US" baseline="0" dirty="0" smtClean="0"/>
                        <a:t>維度</a:t>
                      </a:r>
                      <a:r>
                        <a:rPr lang="en-US" altLang="zh-TW" baseline="0" dirty="0" smtClean="0"/>
                        <a:t>1~</a:t>
                      </a:r>
                      <a:r>
                        <a:rPr lang="zh-TW" altLang="en-US" baseline="0" dirty="0" smtClean="0"/>
                        <a:t>維度</a:t>
                      </a:r>
                      <a:r>
                        <a:rPr lang="en-US" altLang="zh-TW" baseline="0" dirty="0" smtClean="0"/>
                        <a:t>2, data=“</a:t>
                      </a:r>
                      <a:r>
                        <a:rPr lang="zh-TW" altLang="en-US" baseline="0" dirty="0" smtClean="0"/>
                        <a:t>資料</a:t>
                      </a:r>
                      <a:r>
                        <a:rPr lang="en-US" altLang="zh-TW" baseline="0" dirty="0" smtClean="0"/>
                        <a:t>”)</a:t>
                      </a:r>
                      <a:endParaRPr lang="zh-TW" altLang="en-US" dirty="0"/>
                    </a:p>
                  </a:txBody>
                  <a:tcPr/>
                </a:tc>
              </a:tr>
              <a:tr h="836387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 smtClean="0"/>
                        <a:t>可找出資料中</a:t>
                      </a:r>
                      <a:endParaRPr lang="en-US" altLang="zh-TW" sz="2000" dirty="0" smtClean="0"/>
                    </a:p>
                    <a:p>
                      <a:pPr algn="l"/>
                      <a:r>
                        <a:rPr lang="zh-TW" altLang="en-US" sz="2000" dirty="0" smtClean="0"/>
                        <a:t>在維度</a:t>
                      </a:r>
                      <a:r>
                        <a:rPr lang="en-US" altLang="zh-TW" sz="2000" dirty="0" smtClean="0"/>
                        <a:t>2</a:t>
                      </a:r>
                      <a:r>
                        <a:rPr lang="zh-TW" altLang="en-US" sz="2000" dirty="0" smtClean="0"/>
                        <a:t>資料下找出</a:t>
                      </a:r>
                      <a:endParaRPr lang="en-US" altLang="zh-TW" sz="2000" dirty="0" smtClean="0"/>
                    </a:p>
                    <a:p>
                      <a:pPr algn="l"/>
                      <a:r>
                        <a:rPr lang="zh-TW" altLang="en-US" sz="2000" dirty="0" smtClean="0"/>
                        <a:t>維度</a:t>
                      </a:r>
                      <a:r>
                        <a:rPr lang="en-US" altLang="zh-TW" sz="2000" dirty="0" smtClean="0"/>
                        <a:t>1</a:t>
                      </a:r>
                      <a:r>
                        <a:rPr lang="zh-TW" altLang="en-US" sz="2000" dirty="0" smtClean="0"/>
                        <a:t>的資料分佈</a:t>
                      </a:r>
                      <a:endParaRPr lang="en-US" altLang="zh-TW" sz="20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2" y="3694308"/>
            <a:ext cx="4800600" cy="9048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362" y="2837960"/>
            <a:ext cx="4898244" cy="30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5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2018/3/15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12073" y="190509"/>
            <a:ext cx="8172450" cy="628238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plot() </a:t>
            </a:r>
            <a:r>
              <a:rPr lang="zh-TW" altLang="en-US" sz="3600" dirty="0" smtClean="0"/>
              <a:t>線圖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414727"/>
              </p:ext>
            </p:extLst>
          </p:nvPr>
        </p:nvGraphicFramePr>
        <p:xfrm>
          <a:off x="426008" y="1222455"/>
          <a:ext cx="3830972" cy="1554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972"/>
              </a:tblGrid>
              <a:tr h="467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/>
                        <a:t>plot(data1, data2, … type =“l”)</a:t>
                      </a:r>
                      <a:endParaRPr lang="zh-TW" altLang="en-US" dirty="0"/>
                    </a:p>
                  </a:txBody>
                  <a:tcPr/>
                </a:tc>
              </a:tr>
              <a:tr h="1086676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 smtClean="0"/>
                        <a:t>可使用二筆資料</a:t>
                      </a:r>
                      <a:endParaRPr lang="en-US" altLang="zh-TW" sz="2000" dirty="0" smtClean="0"/>
                    </a:p>
                    <a:p>
                      <a:pPr algn="l"/>
                      <a:r>
                        <a:rPr lang="zh-TW" altLang="en-US" sz="2000" dirty="0" smtClean="0"/>
                        <a:t>再搭配 </a:t>
                      </a:r>
                      <a:r>
                        <a:rPr lang="en-US" altLang="zh-TW" sz="2000" dirty="0" smtClean="0"/>
                        <a:t>type=“l” (L) </a:t>
                      </a:r>
                      <a:r>
                        <a:rPr lang="zh-TW" altLang="en-US" sz="2000" dirty="0" smtClean="0"/>
                        <a:t>來畫出</a:t>
                      </a:r>
                      <a:endParaRPr lang="en-US" altLang="zh-TW" sz="2000" dirty="0" smtClean="0"/>
                    </a:p>
                    <a:p>
                      <a:pPr algn="l"/>
                      <a:r>
                        <a:rPr lang="zh-TW" altLang="en-US" sz="2000" dirty="0" smtClean="0"/>
                        <a:t>二維折線圖</a:t>
                      </a:r>
                      <a:endParaRPr lang="en-US" altLang="zh-TW" sz="20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028" y="3857625"/>
            <a:ext cx="2495550" cy="12001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00" y="2896807"/>
            <a:ext cx="5502162" cy="344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5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2018/3/15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12073" y="190509"/>
            <a:ext cx="8172450" cy="628238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plot() </a:t>
            </a:r>
            <a:r>
              <a:rPr lang="zh-TW" altLang="en-US" sz="3600" dirty="0" smtClean="0"/>
              <a:t>散佈圖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20" y="2981089"/>
            <a:ext cx="2190750" cy="11334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212" y="1753984"/>
            <a:ext cx="6494764" cy="411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2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2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22253</TotalTime>
  <Words>369</Words>
  <Application>Microsoft Office PowerPoint</Application>
  <PresentationFormat>A4 紙張 (210x297 公釐)</PresentationFormat>
  <Paragraphs>131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微軟正黑體</vt:lpstr>
      <vt:lpstr>新細明體</vt:lpstr>
      <vt:lpstr>Calibri</vt:lpstr>
      <vt:lpstr>Times New Roman</vt:lpstr>
      <vt:lpstr>回顧</vt:lpstr>
      <vt:lpstr>Chapter 7</vt:lpstr>
      <vt:lpstr>資料分析</vt:lpstr>
      <vt:lpstr>內建資料集IRIS</vt:lpstr>
      <vt:lpstr>內建資料集IRIS</vt:lpstr>
      <vt:lpstr>hist() 直方圖</vt:lpstr>
      <vt:lpstr>hist() 直方圖</vt:lpstr>
      <vt:lpstr>boxplot() 盒鬚圖</vt:lpstr>
      <vt:lpstr>plot() 線圖</vt:lpstr>
      <vt:lpstr>plot() 散佈圖</vt:lpstr>
      <vt:lpstr>plot() 散佈圖矩陣</vt:lpstr>
      <vt:lpstr>barplot() 長條圖</vt:lpstr>
      <vt:lpstr>curve() 曲線圖</vt:lpstr>
      <vt:lpstr>自訂圖形元素</vt:lpstr>
      <vt:lpstr>自訂圖形元素</vt:lpstr>
      <vt:lpstr>繪製多個圖形</vt:lpstr>
      <vt:lpstr>輸出圖形</vt:lpstr>
      <vt:lpstr>隨堂練習 1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沒有投影片標題</dc:title>
  <dc:creator>Ko-Wei Huang</dc:creator>
  <cp:lastModifiedBy>user</cp:lastModifiedBy>
  <cp:revision>1545</cp:revision>
  <cp:lastPrinted>1999-12-27T05:13:43Z</cp:lastPrinted>
  <dcterms:created xsi:type="dcterms:W3CDTF">1995-06-17T23:31:02Z</dcterms:created>
  <dcterms:modified xsi:type="dcterms:W3CDTF">2018-03-15T04:42:27Z</dcterms:modified>
</cp:coreProperties>
</file>