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9"/>
  </p:notesMasterIdLst>
  <p:handoutMasterIdLst>
    <p:handoutMasterId r:id="rId20"/>
  </p:handoutMasterIdLst>
  <p:sldIdLst>
    <p:sldId id="534" r:id="rId2"/>
    <p:sldId id="613" r:id="rId3"/>
    <p:sldId id="614" r:id="rId4"/>
    <p:sldId id="615" r:id="rId5"/>
    <p:sldId id="586" r:id="rId6"/>
    <p:sldId id="599" r:id="rId7"/>
    <p:sldId id="601" r:id="rId8"/>
    <p:sldId id="602" r:id="rId9"/>
    <p:sldId id="605" r:id="rId10"/>
    <p:sldId id="606" r:id="rId11"/>
    <p:sldId id="608" r:id="rId12"/>
    <p:sldId id="609" r:id="rId13"/>
    <p:sldId id="616" r:id="rId14"/>
    <p:sldId id="617" r:id="rId15"/>
    <p:sldId id="611" r:id="rId16"/>
    <p:sldId id="597" r:id="rId17"/>
    <p:sldId id="519" r:id="rId18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Basic Data </a:t>
            </a:r>
            <a:r>
              <a:rPr lang="en-US" altLang="zh-TW" dirty="0" smtClean="0">
                <a:solidFill>
                  <a:srgbClr val="FF0000"/>
                </a:solidFill>
              </a:rPr>
              <a:t>Analysis (3)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s</a:t>
            </a:r>
            <a:r>
              <a:rPr lang="en-US" altLang="zh-TW" sz="3600" dirty="0" err="1" smtClean="0"/>
              <a:t>tat_function</a:t>
            </a:r>
            <a:r>
              <a:rPr lang="en-US" altLang="zh-TW" sz="3600" dirty="0" smtClean="0"/>
              <a:t>() </a:t>
            </a:r>
            <a:r>
              <a:rPr lang="zh-TW" altLang="en-US" sz="3600" dirty="0" smtClean="0"/>
              <a:t>曲線圖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" y="2515938"/>
            <a:ext cx="4795844" cy="18592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574" y="2160647"/>
            <a:ext cx="4752109" cy="323896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79913" y="4073236"/>
            <a:ext cx="3350029" cy="3019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8407" y="3587418"/>
            <a:ext cx="2481855" cy="319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自訂圖形元素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7903"/>
              </p:ext>
            </p:extLst>
          </p:nvPr>
        </p:nvGraphicFramePr>
        <p:xfrm>
          <a:off x="312073" y="1264824"/>
          <a:ext cx="2682952" cy="169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47"/>
                <a:gridCol w="1571105"/>
              </a:tblGrid>
              <a:tr h="2941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186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ggtitle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標題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67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xlab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X</a:t>
                      </a:r>
                      <a:r>
                        <a:rPr lang="zh-TW" altLang="en-US" sz="2000" dirty="0" smtClean="0"/>
                        <a:t>軸標題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67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ylab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Y</a:t>
                      </a:r>
                      <a:r>
                        <a:rPr lang="zh-TW" altLang="en-US" sz="2000" dirty="0" smtClean="0"/>
                        <a:t>軸標題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3" y="3473963"/>
            <a:ext cx="4276725" cy="16859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98" y="1987160"/>
            <a:ext cx="5428415" cy="37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自訂圖形元素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78246"/>
              </p:ext>
            </p:extLst>
          </p:nvPr>
        </p:nvGraphicFramePr>
        <p:xfrm>
          <a:off x="312073" y="998818"/>
          <a:ext cx="4035483" cy="200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837"/>
                <a:gridCol w="2105646"/>
              </a:tblGrid>
              <a:tr h="3084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參數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說明</a:t>
                      </a:r>
                      <a:endParaRPr lang="zh-TW" altLang="en-US" sz="1800" dirty="0"/>
                    </a:p>
                  </a:txBody>
                  <a:tcPr/>
                </a:tc>
              </a:tr>
              <a:tr h="4109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Panel.grid.major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關掉主要格線</a:t>
                      </a:r>
                      <a:endParaRPr lang="en-US" altLang="zh-TW" sz="1800" dirty="0" smtClean="0"/>
                    </a:p>
                  </a:txBody>
                  <a:tcPr/>
                </a:tc>
              </a:tr>
              <a:tr h="4109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Panel.grid.minor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關掉次要格線</a:t>
                      </a:r>
                      <a:endParaRPr lang="en-US" altLang="zh-TW" sz="1800" dirty="0" smtClean="0"/>
                    </a:p>
                  </a:txBody>
                  <a:tcPr/>
                </a:tc>
              </a:tr>
              <a:tr h="4109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Panel.grid.major.x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關掉</a:t>
                      </a:r>
                      <a:r>
                        <a:rPr lang="en-US" altLang="zh-TW" sz="1800" dirty="0" smtClean="0"/>
                        <a:t>x</a:t>
                      </a:r>
                      <a:r>
                        <a:rPr lang="zh-TW" altLang="en-US" sz="1800" dirty="0" smtClean="0"/>
                        <a:t>軸主要格線</a:t>
                      </a:r>
                      <a:endParaRPr lang="en-US" altLang="zh-TW" sz="1800" dirty="0" smtClean="0"/>
                    </a:p>
                  </a:txBody>
                  <a:tcPr/>
                </a:tc>
              </a:tr>
              <a:tr h="4109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Panel.grid.minor.x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關掉</a:t>
                      </a:r>
                      <a:r>
                        <a:rPr lang="en-US" altLang="zh-TW" sz="1800" dirty="0" smtClean="0"/>
                        <a:t>x</a:t>
                      </a:r>
                      <a:r>
                        <a:rPr lang="zh-TW" altLang="en-US" sz="1800" dirty="0" smtClean="0"/>
                        <a:t>軸次要格線</a:t>
                      </a:r>
                      <a:endParaRPr lang="en-US" altLang="zh-TW" sz="18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6" y="3302513"/>
            <a:ext cx="4295775" cy="20288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99" y="1846263"/>
            <a:ext cx="5284613" cy="36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自訂圖形元素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72611"/>
              </p:ext>
            </p:extLst>
          </p:nvPr>
        </p:nvGraphicFramePr>
        <p:xfrm>
          <a:off x="312073" y="1264825"/>
          <a:ext cx="327071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542"/>
                <a:gridCol w="1679170"/>
              </a:tblGrid>
              <a:tr h="34209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coord_flip</a:t>
                      </a:r>
                      <a:r>
                        <a:rPr lang="en-US" altLang="zh-TW" sz="2000" dirty="0" smtClean="0"/>
                        <a:t>()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水平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2" y="3352594"/>
            <a:ext cx="323850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10" y="2123238"/>
            <a:ext cx="5475605" cy="374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自訂圖形</a:t>
            </a:r>
            <a:r>
              <a:rPr lang="zh-TW" altLang="en-US" sz="3600" dirty="0" smtClean="0"/>
              <a:t>元素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867523"/>
              </p:ext>
            </p:extLst>
          </p:nvPr>
        </p:nvGraphicFramePr>
        <p:xfrm>
          <a:off x="312073" y="1264825"/>
          <a:ext cx="327071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542"/>
                <a:gridCol w="1679170"/>
              </a:tblGrid>
              <a:tr h="34209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geom_point</a:t>
                      </a:r>
                      <a:r>
                        <a:rPr lang="en-US" altLang="zh-TW" dirty="0" smtClean="0"/>
                        <a:t>() </a:t>
                      </a:r>
                      <a:r>
                        <a:rPr lang="zh-TW" altLang="en-US" dirty="0" smtClean="0"/>
                        <a:t>參數設定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4209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shape()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水平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70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colour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顏色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3" y="3370263"/>
            <a:ext cx="4314825" cy="22288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954" y="1945179"/>
            <a:ext cx="5246390" cy="35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繪製多個圖形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85458"/>
              </p:ext>
            </p:extLst>
          </p:nvPr>
        </p:nvGraphicFramePr>
        <p:xfrm>
          <a:off x="312072" y="874463"/>
          <a:ext cx="4002233" cy="94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573"/>
                <a:gridCol w="2343660"/>
              </a:tblGrid>
              <a:tr h="30014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5752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grid.arrange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切割區域</a:t>
                      </a:r>
                      <a:r>
                        <a:rPr lang="en-US" altLang="zh-TW" sz="2000" dirty="0" smtClean="0"/>
                        <a:t>(m</a:t>
                      </a:r>
                      <a:r>
                        <a:rPr lang="en-US" altLang="zh-TW" sz="2000" baseline="0" dirty="0" smtClean="0"/>
                        <a:t> * n)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6025"/>
            <a:ext cx="3552825" cy="27432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5" y="1962662"/>
            <a:ext cx="6163481" cy="42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1. </a:t>
            </a:r>
            <a:r>
              <a:rPr lang="zh-TW" altLang="en-US" dirty="0" smtClean="0"/>
              <a:t>讀取 </a:t>
            </a:r>
            <a:r>
              <a:rPr lang="en-US" altLang="zh-TW" dirty="0" smtClean="0"/>
              <a:t>IRIS data</a:t>
            </a:r>
          </a:p>
          <a:p>
            <a:r>
              <a:rPr lang="en-US" altLang="zh-TW" dirty="0" smtClean="0"/>
              <a:t> 2. </a:t>
            </a:r>
            <a:r>
              <a:rPr lang="zh-TW" altLang="en-US" dirty="0" smtClean="0"/>
              <a:t>畫出如以下圖形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963" y="2102755"/>
            <a:ext cx="5798102" cy="40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回顧 </a:t>
            </a:r>
            <a:r>
              <a:rPr lang="en-US" altLang="zh-TW" sz="3600" dirty="0" smtClean="0"/>
              <a:t>: </a:t>
            </a:r>
            <a:r>
              <a:rPr lang="zh-TW" altLang="en-US" sz="3600" dirty="0" smtClean="0"/>
              <a:t>在 </a:t>
            </a:r>
            <a:r>
              <a:rPr lang="en-US" altLang="zh-TW" sz="3600" dirty="0" err="1" smtClean="0"/>
              <a:t>RStudio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安裝套件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1. Tool -&gt; Install Packages -&gt; </a:t>
            </a:r>
            <a:r>
              <a:rPr lang="en-US" altLang="zh-TW" dirty="0" smtClean="0"/>
              <a:t> ggplot2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6D20-E07E-4890-B3B8-6BAE046798F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02" y="2481104"/>
            <a:ext cx="5877649" cy="338799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54212" y="4183412"/>
            <a:ext cx="3143373" cy="621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9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回顧 </a:t>
            </a:r>
            <a:r>
              <a:rPr lang="en-US" altLang="zh-TW" sz="3600" dirty="0"/>
              <a:t>: </a:t>
            </a:r>
            <a:r>
              <a:rPr lang="zh-TW" altLang="en-US" sz="3600" dirty="0"/>
              <a:t>在 </a:t>
            </a:r>
            <a:r>
              <a:rPr lang="en-US" altLang="zh-TW" sz="3600" dirty="0" err="1"/>
              <a:t>RStudio</a:t>
            </a:r>
            <a:r>
              <a:rPr lang="en-US" altLang="zh-TW" sz="3600" dirty="0"/>
              <a:t> </a:t>
            </a:r>
            <a:r>
              <a:rPr lang="zh-TW" altLang="en-US" sz="3600" dirty="0"/>
              <a:t>安裝套件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2.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會看到 相關的套件會一併安裝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6D20-E07E-4890-B3B8-6BAE046798F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6" y="2348789"/>
            <a:ext cx="8526088" cy="10926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4056" y="2310948"/>
            <a:ext cx="8526088" cy="689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56" y="3479309"/>
            <a:ext cx="4278889" cy="27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回顧 </a:t>
            </a:r>
            <a:r>
              <a:rPr lang="en-US" altLang="zh-TW" sz="3600" dirty="0"/>
              <a:t>: </a:t>
            </a:r>
            <a:r>
              <a:rPr lang="zh-TW" altLang="en-US" sz="3600" dirty="0"/>
              <a:t>在 </a:t>
            </a:r>
            <a:r>
              <a:rPr lang="en-US" altLang="zh-TW" sz="3600" dirty="0" err="1"/>
              <a:t>RStudio</a:t>
            </a:r>
            <a:r>
              <a:rPr lang="en-US" altLang="zh-TW" sz="3600" dirty="0"/>
              <a:t> </a:t>
            </a:r>
            <a:r>
              <a:rPr lang="zh-TW" altLang="en-US" sz="3600" dirty="0"/>
              <a:t>安裝套件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3. </a:t>
            </a:r>
            <a:r>
              <a:rPr lang="zh-TW" altLang="en-US" dirty="0" smtClean="0"/>
              <a:t>載入</a:t>
            </a:r>
            <a:r>
              <a:rPr lang="en-US" altLang="zh-TW" dirty="0" smtClean="0"/>
              <a:t>ggplot2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6D20-E07E-4890-B3B8-6BAE046798F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39" y="2612967"/>
            <a:ext cx="4743450" cy="10668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40" y="4130819"/>
            <a:ext cx="73342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ggplot2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570265"/>
              </p:ext>
            </p:extLst>
          </p:nvPr>
        </p:nvGraphicFramePr>
        <p:xfrm>
          <a:off x="287423" y="810534"/>
          <a:ext cx="3470219" cy="142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219"/>
              </a:tblGrid>
              <a:tr h="258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ggplot2</a:t>
                      </a:r>
                      <a:endParaRPr lang="en-US" altLang="zh-TW" sz="1800" dirty="0" smtClean="0"/>
                    </a:p>
                  </a:txBody>
                  <a:tcPr/>
                </a:tc>
              </a:tr>
              <a:tr h="10545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smtClean="0"/>
                        <a:t>Grammar of graphic</a:t>
                      </a:r>
                    </a:p>
                    <a:p>
                      <a:pPr algn="ctr"/>
                      <a:endParaRPr lang="en-US" altLang="zh-TW" sz="2000" baseline="0" dirty="0" smtClean="0"/>
                    </a:p>
                    <a:p>
                      <a:pPr algn="ctr"/>
                      <a:r>
                        <a:rPr lang="en-US" altLang="zh-TW" sz="2000" baseline="0" dirty="0" err="1" smtClean="0"/>
                        <a:t>ggplot</a:t>
                      </a:r>
                      <a:r>
                        <a:rPr lang="en-US" altLang="zh-TW" sz="2000" baseline="0" dirty="0" smtClean="0"/>
                        <a:t>(…) + </a:t>
                      </a:r>
                      <a:r>
                        <a:rPr lang="en-US" altLang="zh-TW" sz="2000" baseline="0" dirty="0" err="1" smtClean="0"/>
                        <a:t>geom</a:t>
                      </a:r>
                      <a:r>
                        <a:rPr lang="en-US" altLang="zh-TW" sz="2000" baseline="0" dirty="0" smtClean="0"/>
                        <a:t>_”</a:t>
                      </a:r>
                      <a:r>
                        <a:rPr lang="zh-TW" altLang="en-US" sz="2000" baseline="0" dirty="0" smtClean="0"/>
                        <a:t>繪圖方式</a:t>
                      </a:r>
                      <a:r>
                        <a:rPr lang="en-US" altLang="zh-TW" sz="2000" baseline="0" dirty="0" smtClean="0"/>
                        <a:t>”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20" y="2851275"/>
            <a:ext cx="4910138" cy="336958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120" y="1032991"/>
            <a:ext cx="5095875" cy="14192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95" y="3043015"/>
            <a:ext cx="4350525" cy="25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geom_histogram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直方圖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01" y="944619"/>
            <a:ext cx="5200650" cy="1333500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73443"/>
              </p:ext>
            </p:extLst>
          </p:nvPr>
        </p:nvGraphicFramePr>
        <p:xfrm>
          <a:off x="287423" y="810535"/>
          <a:ext cx="3470219" cy="119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219"/>
              </a:tblGrid>
              <a:tr h="2891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ggplot</a:t>
                      </a:r>
                      <a:r>
                        <a:rPr lang="en-US" altLang="zh-TW" sz="1800" dirty="0" smtClean="0"/>
                        <a:t>()+</a:t>
                      </a:r>
                      <a:r>
                        <a:rPr lang="en-US" altLang="zh-TW" sz="1800" dirty="0" err="1" smtClean="0"/>
                        <a:t>geom_histogram</a:t>
                      </a:r>
                      <a:r>
                        <a:rPr lang="en-US" altLang="zh-TW" sz="1800" dirty="0" smtClean="0"/>
                        <a:t>(..)</a:t>
                      </a:r>
                      <a:endParaRPr lang="en-US" altLang="zh-TW" sz="1800" dirty="0" smtClean="0"/>
                    </a:p>
                  </a:txBody>
                  <a:tcPr/>
                </a:tc>
              </a:tr>
              <a:tr h="833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 smtClean="0"/>
                        <a:t>bindwitdh</a:t>
                      </a:r>
                      <a:r>
                        <a:rPr lang="en-US" altLang="zh-TW" sz="2000" baseline="0" dirty="0" smtClean="0"/>
                        <a:t>  </a:t>
                      </a:r>
                      <a:r>
                        <a:rPr lang="zh-TW" altLang="en-US" sz="2000" baseline="0" dirty="0" smtClean="0"/>
                        <a:t>用來設定分箱數</a:t>
                      </a:r>
                      <a:r>
                        <a:rPr lang="en-US" altLang="zh-TW" sz="2000" baseline="0" dirty="0" smtClean="0"/>
                        <a:t>bins()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902" y="2470742"/>
            <a:ext cx="5494637" cy="37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8238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g</a:t>
            </a:r>
            <a:r>
              <a:rPr lang="en-US" altLang="zh-TW" sz="3600" dirty="0" err="1" smtClean="0"/>
              <a:t>eom_boxplot</a:t>
            </a:r>
            <a:r>
              <a:rPr lang="en-US" altLang="zh-TW" sz="3600" dirty="0" smtClean="0"/>
              <a:t>() </a:t>
            </a:r>
            <a:r>
              <a:rPr lang="zh-TW" altLang="en-US" sz="3600" dirty="0" smtClean="0"/>
              <a:t>盒鬚圖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727" y="1193324"/>
            <a:ext cx="4815477" cy="11053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94" y="2594055"/>
            <a:ext cx="5396094" cy="37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6" y="165570"/>
            <a:ext cx="8172450" cy="628238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g</a:t>
            </a:r>
            <a:r>
              <a:rPr lang="en-US" altLang="zh-TW" sz="3600" dirty="0" err="1" smtClean="0"/>
              <a:t>eom_line</a:t>
            </a:r>
            <a:r>
              <a:rPr lang="en-US" altLang="zh-TW" sz="3600" dirty="0" smtClean="0"/>
              <a:t>() </a:t>
            </a:r>
            <a:r>
              <a:rPr lang="zh-TW" altLang="en-US" sz="3600" dirty="0" smtClean="0"/>
              <a:t>線</a:t>
            </a:r>
            <a:r>
              <a:rPr lang="zh-TW" altLang="en-US" sz="3600" dirty="0" smtClean="0"/>
              <a:t>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39" y="1036514"/>
            <a:ext cx="3857625" cy="10287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23" y="2470410"/>
            <a:ext cx="5300056" cy="36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8238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g</a:t>
            </a:r>
            <a:r>
              <a:rPr lang="en-US" altLang="zh-TW" sz="3600" dirty="0" err="1" smtClean="0"/>
              <a:t>eom_bar</a:t>
            </a:r>
            <a:r>
              <a:rPr lang="en-US" altLang="zh-TW" sz="3600" dirty="0" smtClean="0"/>
              <a:t>() </a:t>
            </a:r>
            <a:r>
              <a:rPr lang="zh-TW" altLang="en-US" sz="3600" dirty="0" smtClean="0"/>
              <a:t>長條圖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72" y="1114059"/>
            <a:ext cx="3667125" cy="1143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386" y="2427316"/>
            <a:ext cx="5554099" cy="38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22463</TotalTime>
  <Words>244</Words>
  <Application>Microsoft Office PowerPoint</Application>
  <PresentationFormat>A4 紙張 (210x297 公釐)</PresentationFormat>
  <Paragraphs>109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Calibri</vt:lpstr>
      <vt:lpstr>Times New Roman</vt:lpstr>
      <vt:lpstr>回顧</vt:lpstr>
      <vt:lpstr>Chapter 8</vt:lpstr>
      <vt:lpstr>回顧 : 在 RStudio 安裝套件</vt:lpstr>
      <vt:lpstr>回顧 : 在 RStudio 安裝套件</vt:lpstr>
      <vt:lpstr>回顧 : 在 RStudio 安裝套件</vt:lpstr>
      <vt:lpstr>ggplot2</vt:lpstr>
      <vt:lpstr>geom_histogram 直方圖</vt:lpstr>
      <vt:lpstr>geom_boxplot() 盒鬚圖</vt:lpstr>
      <vt:lpstr>geom_line() 線圖</vt:lpstr>
      <vt:lpstr>geom_bar() 長條圖</vt:lpstr>
      <vt:lpstr>stat_function() 曲線圖</vt:lpstr>
      <vt:lpstr>自訂圖形元素</vt:lpstr>
      <vt:lpstr>自訂圖形元素</vt:lpstr>
      <vt:lpstr>自訂圖形元素</vt:lpstr>
      <vt:lpstr>自訂圖形元素</vt:lpstr>
      <vt:lpstr>繪製多個圖形</vt:lpstr>
      <vt:lpstr>隨堂練習 1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1601</cp:revision>
  <cp:lastPrinted>1999-12-27T05:13:43Z</cp:lastPrinted>
  <dcterms:created xsi:type="dcterms:W3CDTF">1995-06-17T23:31:02Z</dcterms:created>
  <dcterms:modified xsi:type="dcterms:W3CDTF">2018-03-08T07:19:47Z</dcterms:modified>
</cp:coreProperties>
</file>