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80" r:id="rId6"/>
    <p:sldId id="278" r:id="rId7"/>
    <p:sldId id="279" r:id="rId8"/>
    <p:sldId id="276" r:id="rId9"/>
    <p:sldId id="260" r:id="rId10"/>
    <p:sldId id="261" r:id="rId11"/>
    <p:sldId id="262" r:id="rId12"/>
    <p:sldId id="263" r:id="rId13"/>
    <p:sldId id="264" r:id="rId14"/>
    <p:sldId id="265" r:id="rId15"/>
    <p:sldId id="266" r:id="rId16"/>
    <p:sldId id="277" r:id="rId17"/>
    <p:sldId id="267" r:id="rId18"/>
    <p:sldId id="268" r:id="rId19"/>
    <p:sldId id="269" r:id="rId20"/>
    <p:sldId id="270" r:id="rId21"/>
    <p:sldId id="271" r:id="rId22"/>
    <p:sldId id="272" r:id="rId23"/>
    <p:sldId id="273" r:id="rId24"/>
    <p:sldId id="274" r:id="rId25"/>
    <p:sldId id="275" r:id="rId26"/>
  </p:sldIdLst>
  <p:sldSz cx="12192000" cy="6858000"/>
  <p:notesSz cx="6881813" cy="10015538"/>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255" autoAdjust="0"/>
  </p:normalViewPr>
  <p:slideViewPr>
    <p:cSldViewPr snapToGrid="0">
      <p:cViewPr varScale="1">
        <p:scale>
          <a:sx n="66" d="100"/>
          <a:sy n="66" d="100"/>
        </p:scale>
        <p:origin x="9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7175" y="751150"/>
            <a:ext cx="4588075" cy="3755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8175" y="4757350"/>
            <a:ext cx="5505424" cy="4506975"/>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57504004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84" name="Shape 84"/>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3296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36" name="Shape 136"/>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29022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8175" y="4757350"/>
            <a:ext cx="5505300" cy="4506900"/>
          </a:xfrm>
          <a:prstGeom prst="rect">
            <a:avLst/>
          </a:prstGeom>
        </p:spPr>
        <p:txBody>
          <a:bodyPr lIns="91425" tIns="91425" rIns="91425" bIns="91425" anchor="ctr" anchorCtr="0">
            <a:noAutofit/>
          </a:bodyPr>
          <a:lstStyle/>
          <a:p>
            <a:pPr>
              <a:spcBef>
                <a:spcPts val="0"/>
              </a:spcBef>
              <a:buNone/>
            </a:pPr>
            <a:endParaRPr dirty="0"/>
          </a:p>
        </p:txBody>
      </p:sp>
      <p:sp>
        <p:nvSpPr>
          <p:cNvPr id="143" name="Shape 143"/>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8765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50" name="Shape 150"/>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560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50" name="Shape 150"/>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40791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57" name="Shape 157"/>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6701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64" name="Shape 164"/>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8794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71" name="Shape 171"/>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4132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80" name="Shape 180"/>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58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89" name="Shape 189"/>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3766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95" name="Shape 195"/>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42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90" name="Shape 90"/>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728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201" name="Shape 201"/>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44804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83389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213" name="Shape 213"/>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9860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96" name="Shape 96"/>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7847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02" name="Shape 102"/>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6142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8175" y="4757350"/>
            <a:ext cx="5505300" cy="4506900"/>
          </a:xfrm>
          <a:prstGeom prst="rect">
            <a:avLst/>
          </a:prstGeom>
        </p:spPr>
        <p:txBody>
          <a:bodyPr lIns="91425" tIns="91425" rIns="91425" bIns="91425" anchor="ctr" anchorCtr="0">
            <a:noAutofit/>
          </a:bodyPr>
          <a:lstStyle/>
          <a:p>
            <a:pPr>
              <a:spcBef>
                <a:spcPts val="0"/>
              </a:spcBef>
              <a:buNone/>
            </a:pPr>
            <a:endParaRPr dirty="0"/>
          </a:p>
        </p:txBody>
      </p:sp>
      <p:sp>
        <p:nvSpPr>
          <p:cNvPr id="220" name="Shape 220"/>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21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08" name="Shape 108"/>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5539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15" name="Shape 115"/>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9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22" name="Shape 122"/>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5333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8175" y="4757350"/>
            <a:ext cx="5505424" cy="4506975"/>
          </a:xfrm>
          <a:prstGeom prst="rect">
            <a:avLst/>
          </a:prstGeom>
        </p:spPr>
        <p:txBody>
          <a:bodyPr lIns="91425" tIns="91425" rIns="91425" bIns="91425" anchor="ctr" anchorCtr="0">
            <a:noAutofit/>
          </a:bodyPr>
          <a:lstStyle/>
          <a:p>
            <a:pPr>
              <a:spcBef>
                <a:spcPts val="0"/>
              </a:spcBef>
              <a:buNone/>
            </a:pPr>
            <a:endParaRPr dirty="0"/>
          </a:p>
        </p:txBody>
      </p:sp>
      <p:sp>
        <p:nvSpPr>
          <p:cNvPr id="129" name="Shape 129"/>
          <p:cNvSpPr>
            <a:spLocks noGrp="1" noRot="1" noChangeAspect="1"/>
          </p:cNvSpPr>
          <p:nvPr>
            <p:ph type="sldImg" idx="2"/>
          </p:nvPr>
        </p:nvSpPr>
        <p:spPr>
          <a:xfrm>
            <a:off x="103188" y="750888"/>
            <a:ext cx="6677025" cy="3756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3184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19" name="Shape 1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0" name="Shape 2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1" name="Shape 2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baseline="0" dirty="0">
                <a:solidFill>
                  <a:schemeClr val="dk1"/>
                </a:solidFill>
                <a:latin typeface="Calibri"/>
                <a:ea typeface="Calibri"/>
                <a:cs typeface="Calibri"/>
                <a:sym typeface="Calibri"/>
              </a:rPr>
              <a:t>Chess rpg </a:t>
            </a:r>
            <a:r>
              <a:rPr lang="en-US" sz="4000" b="0" i="0" u="none" strike="noStrike" cap="none" baseline="0" dirty="0">
                <a:solidFill>
                  <a:schemeClr val="dk1"/>
                </a:solidFill>
                <a:latin typeface="Calibri"/>
                <a:ea typeface="Calibri"/>
                <a:cs typeface="Calibri"/>
                <a:sym typeface="Calibri"/>
              </a:rPr>
              <a:t>(2-5+ players)</a:t>
            </a:r>
          </a:p>
        </p:txBody>
      </p:sp>
      <p:sp>
        <p:nvSpPr>
          <p:cNvPr id="81" name="Shape 81"/>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Warrior</a:t>
            </a:r>
          </a:p>
        </p:txBody>
      </p:sp>
      <p:sp>
        <p:nvSpPr>
          <p:cNvPr id="111" name="Shape 111"/>
          <p:cNvSpPr txBox="1">
            <a:spLocks noGrp="1"/>
          </p:cNvSpPr>
          <p:nvPr>
            <p:ph type="body" idx="1"/>
          </p:nvPr>
        </p:nvSpPr>
        <p:spPr>
          <a:xfrm>
            <a:off x="121100" y="2153350"/>
            <a:ext cx="7026600" cy="446790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a:t>
            </a:r>
            <a:r>
              <a:rPr lang="en-US" sz="1800" b="0" i="0" u="none" strike="noStrike" cap="none" baseline="0" dirty="0" smtClean="0">
                <a:solidFill>
                  <a:schemeClr val="dk1"/>
                </a:solidFill>
                <a:latin typeface="Calibri"/>
                <a:ea typeface="Calibri"/>
                <a:cs typeface="Calibri"/>
                <a:sym typeface="Calibri"/>
              </a:rPr>
              <a:t>/40</a:t>
            </a:r>
            <a:endParaRPr lang="en-US" sz="1800" b="0" i="0" u="none" strike="noStrike" cap="none" baseline="0" dirty="0">
              <a:solidFill>
                <a:schemeClr val="dk1"/>
              </a:solidFill>
              <a:latin typeface="Calibri"/>
              <a:ea typeface="Calibri"/>
              <a:cs typeface="Calibri"/>
              <a:sym typeface="Calibri"/>
            </a:endParaRP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2d6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1d2 + __ (weapon damage)</a:t>
            </a:r>
          </a:p>
          <a:p>
            <a:pPr marL="0" marR="0" lvl="0" indent="0" algn="l" rtl="0">
              <a:lnSpc>
                <a:spcPct val="75000"/>
              </a:lnSpc>
              <a:spcBef>
                <a:spcPts val="1000"/>
              </a:spcBef>
              <a:buClr>
                <a:schemeClr val="dk1"/>
              </a:buClr>
              <a:buSzPct val="25000"/>
              <a:buFont typeface="Arial"/>
              <a:buNone/>
            </a:pPr>
            <a:r>
              <a:rPr lang="en-US" sz="1800" dirty="0">
                <a:solidFill>
                  <a:schemeClr val="dk1"/>
                </a:solidFill>
                <a:latin typeface="Calibri"/>
                <a:ea typeface="Calibri"/>
                <a:cs typeface="Calibri"/>
                <a:sym typeface="Calibri"/>
              </a:rPr>
              <a:t>Magic damage = 0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1d4 + __ (armor defense)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1 + __ (speed modifier)</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backwards, sideways</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Natural regeneration speed = 1 + __ (regeneration modifier)</a:t>
            </a: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12" name="Shape 112"/>
          <p:cNvSpPr txBox="1"/>
          <p:nvPr/>
        </p:nvSpPr>
        <p:spPr>
          <a:xfrm>
            <a:off x="7456867" y="2279560"/>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Archer</a:t>
            </a:r>
          </a:p>
        </p:txBody>
      </p:sp>
      <p:sp>
        <p:nvSpPr>
          <p:cNvPr id="118" name="Shape 118"/>
          <p:cNvSpPr txBox="1">
            <a:spLocks noGrp="1"/>
          </p:cNvSpPr>
          <p:nvPr>
            <p:ph type="body" idx="1"/>
          </p:nvPr>
        </p:nvSpPr>
        <p:spPr>
          <a:xfrm>
            <a:off x="121100" y="2153350"/>
            <a:ext cx="7026600" cy="438900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/30</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1d6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2d6 + __ (weapon damage)</a:t>
            </a:r>
          </a:p>
          <a:p>
            <a:pPr marL="0" marR="0" lvl="0" indent="0" algn="l" rtl="0">
              <a:lnSpc>
                <a:spcPct val="75000"/>
              </a:lnSpc>
              <a:spcBef>
                <a:spcPts val="1000"/>
              </a:spcBef>
              <a:buClr>
                <a:schemeClr val="dk1"/>
              </a:buClr>
              <a:buSzPct val="25000"/>
              <a:buFont typeface="Arial"/>
              <a:buNone/>
            </a:pPr>
            <a:r>
              <a:rPr lang="en-US" sz="1800" dirty="0">
                <a:solidFill>
                  <a:schemeClr val="dk1"/>
                </a:solidFill>
                <a:latin typeface="Calibri"/>
                <a:ea typeface="Calibri"/>
                <a:cs typeface="Calibri"/>
                <a:sym typeface="Calibri"/>
              </a:rPr>
              <a:t>Magic damage = 0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1d2 + __ (armor defense)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2 + __ (speed modifier)</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backwards, sideways,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Natural regeneration speed = 2 + __ (regeneration modifier)</a:t>
            </a: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19" name="Shape 119"/>
          <p:cNvSpPr txBox="1"/>
          <p:nvPr/>
        </p:nvSpPr>
        <p:spPr>
          <a:xfrm>
            <a:off x="7456867" y="2279560"/>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Rogue</a:t>
            </a:r>
          </a:p>
        </p:txBody>
      </p:sp>
      <p:sp>
        <p:nvSpPr>
          <p:cNvPr id="125" name="Shape 125"/>
          <p:cNvSpPr txBox="1">
            <a:spLocks noGrp="1"/>
          </p:cNvSpPr>
          <p:nvPr>
            <p:ph type="body" idx="1"/>
          </p:nvPr>
        </p:nvSpPr>
        <p:spPr>
          <a:xfrm>
            <a:off x="121100" y="2153350"/>
            <a:ext cx="7026600" cy="4428299"/>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/30</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2d4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2d2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1d2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1 + __ (armor defense)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3 + __ (speed modifier)</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backwards, sideways,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backwards, sideways,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Natural regeneration speed = 3 + __ (regeneration modifier)</a:t>
            </a: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26" name="Shape 126"/>
          <p:cNvSpPr txBox="1"/>
          <p:nvPr/>
        </p:nvSpPr>
        <p:spPr>
          <a:xfrm>
            <a:off x="7456867" y="2279560"/>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Mage</a:t>
            </a:r>
          </a:p>
        </p:txBody>
      </p:sp>
      <p:sp>
        <p:nvSpPr>
          <p:cNvPr id="132" name="Shape 132"/>
          <p:cNvSpPr txBox="1">
            <a:spLocks noGrp="1"/>
          </p:cNvSpPr>
          <p:nvPr>
            <p:ph type="body" idx="1"/>
          </p:nvPr>
        </p:nvSpPr>
        <p:spPr>
          <a:xfrm>
            <a:off x="121100" y="2153350"/>
            <a:ext cx="7026600" cy="443820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/20</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a:t>
            </a:r>
            <a:r>
              <a:rPr lang="en-US" sz="1800" dirty="0" smtClean="0">
                <a:solidFill>
                  <a:schemeClr val="dk1"/>
                </a:solidFill>
                <a:latin typeface="Calibri"/>
                <a:ea typeface="Calibri"/>
                <a:cs typeface="Calibri"/>
                <a:sym typeface="Calibri"/>
              </a:rPr>
              <a:t>1d</a:t>
            </a:r>
            <a:r>
              <a:rPr lang="en-US" sz="1800" dirty="0">
                <a:solidFill>
                  <a:schemeClr val="dk1"/>
                </a:solidFill>
                <a:latin typeface="Calibri"/>
                <a:ea typeface="Calibri"/>
                <a:cs typeface="Calibri"/>
                <a:sym typeface="Calibri"/>
              </a:rPr>
              <a:t>4</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a:solidFill>
                  <a:schemeClr val="dk1"/>
                </a:solidFill>
                <a:latin typeface="Calibri"/>
                <a:ea typeface="Calibri"/>
                <a:cs typeface="Calibri"/>
                <a:sym typeface="Calibri"/>
              </a:rPr>
              <a:t>+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a:t>
            </a:r>
            <a:r>
              <a:rPr lang="en-US" sz="1800" dirty="0" smtClean="0">
                <a:solidFill>
                  <a:schemeClr val="dk1"/>
                </a:solidFill>
                <a:latin typeface="Calibri"/>
                <a:ea typeface="Calibri"/>
                <a:cs typeface="Calibri"/>
                <a:sym typeface="Calibri"/>
              </a:rPr>
              <a:t>1</a:t>
            </a:r>
            <a:r>
              <a:rPr lang="en-US" sz="1800" b="0" i="0" u="none" strike="noStrike" cap="none" baseline="0" dirty="0" smtClean="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4</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a:solidFill>
                  <a:schemeClr val="dk1"/>
                </a:solidFill>
                <a:latin typeface="Calibri"/>
                <a:ea typeface="Calibri"/>
                <a:cs typeface="Calibri"/>
                <a:sym typeface="Calibri"/>
              </a:rPr>
              <a:t>+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a:t>
            </a:r>
            <a:r>
              <a:rPr lang="en-US" sz="1800" dirty="0" smtClean="0">
                <a:solidFill>
                  <a:schemeClr val="dk1"/>
                </a:solidFill>
                <a:latin typeface="Calibri"/>
                <a:ea typeface="Calibri"/>
                <a:cs typeface="Calibri"/>
                <a:sym typeface="Calibri"/>
              </a:rPr>
              <a:t>2</a:t>
            </a:r>
            <a:r>
              <a:rPr lang="en-US" sz="1800" b="0" i="0" u="none" strike="noStrike" cap="none" baseline="0" dirty="0" smtClean="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6</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a:solidFill>
                  <a:schemeClr val="dk1"/>
                </a:solidFill>
                <a:latin typeface="Calibri"/>
                <a:ea typeface="Calibri"/>
                <a:cs typeface="Calibri"/>
                <a:sym typeface="Calibri"/>
              </a:rPr>
              <a:t>+ __ (weapon damage)</a:t>
            </a:r>
          </a:p>
          <a:p>
            <a:pPr marL="0" marR="0" lvl="0" indent="0" algn="l" rtl="0">
              <a:lnSpc>
                <a:spcPct val="75000"/>
              </a:lnSpc>
              <a:spcBef>
                <a:spcPts val="1000"/>
              </a:spcBef>
              <a:buClr>
                <a:schemeClr val="dk1"/>
              </a:buClr>
              <a:buSzPct val="25000"/>
              <a:buFont typeface="Arial"/>
              <a:buNone/>
            </a:pPr>
            <a:r>
              <a:rPr lang="en-US" sz="180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a:t>
            </a:r>
            <a:r>
              <a:rPr lang="en-US" sz="1800" dirty="0" smtClean="0">
                <a:solidFill>
                  <a:schemeClr val="dk1"/>
                </a:solidFill>
                <a:latin typeface="Calibri"/>
                <a:ea typeface="Calibri"/>
                <a:cs typeface="Calibri"/>
                <a:sym typeface="Calibri"/>
              </a:rPr>
              <a:t>1</a:t>
            </a:r>
            <a:r>
              <a:rPr lang="en-US" sz="1800" b="0" i="0" u="none" strike="noStrike" cap="none" baseline="0" dirty="0" smtClean="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2</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a:solidFill>
                  <a:schemeClr val="dk1"/>
                </a:solidFill>
                <a:latin typeface="Calibri"/>
                <a:ea typeface="Calibri"/>
                <a:cs typeface="Calibri"/>
                <a:sym typeface="Calibri"/>
              </a:rPr>
              <a:t>+ __ (armor defense)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a:t>
            </a:r>
            <a:r>
              <a:rPr lang="en-US" sz="1800" dirty="0">
                <a:solidFill>
                  <a:schemeClr val="dk1"/>
                </a:solidFill>
                <a:latin typeface="Calibri"/>
                <a:ea typeface="Calibri"/>
                <a:cs typeface="Calibri"/>
                <a:sym typeface="Calibri"/>
              </a:rPr>
              <a:t>2</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a:solidFill>
                  <a:schemeClr val="dk1"/>
                </a:solidFill>
                <a:latin typeface="Calibri"/>
                <a:ea typeface="Calibri"/>
                <a:cs typeface="Calibri"/>
                <a:sym typeface="Calibri"/>
              </a:rPr>
              <a:t>__ (speed modifier)</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backwards,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Natural regeneration speed = 1 + __ (regeneration modifier</a:t>
            </a:r>
            <a:r>
              <a:rPr lang="en-US" sz="1800" b="0" i="0" u="none" strike="noStrike" cap="none" baseline="0" dirty="0" smtClean="0">
                <a:solidFill>
                  <a:schemeClr val="dk1"/>
                </a:solidFill>
                <a:latin typeface="Calibri"/>
                <a:ea typeface="Calibri"/>
                <a:cs typeface="Calibri"/>
                <a:sym typeface="Calibri"/>
              </a:rPr>
              <a:t>)</a:t>
            </a:r>
          </a:p>
          <a:p>
            <a:pPr marL="0" marR="0" lvl="0" indent="0" algn="l" rtl="0">
              <a:lnSpc>
                <a:spcPct val="75000"/>
              </a:lnSpc>
              <a:spcBef>
                <a:spcPts val="1000"/>
              </a:spcBef>
              <a:buClr>
                <a:schemeClr val="dk1"/>
              </a:buClr>
              <a:buSzPct val="25000"/>
              <a:buFont typeface="Arial"/>
              <a:buNone/>
            </a:pPr>
            <a:endParaRPr lang="en-US" sz="1800" b="0" i="0" u="none" strike="noStrike" cap="none" baseline="0" dirty="0">
              <a:solidFill>
                <a:schemeClr val="dk1"/>
              </a:solidFill>
              <a:latin typeface="Calibri"/>
              <a:ea typeface="Calibri"/>
              <a:cs typeface="Calibri"/>
              <a:sym typeface="Calibri"/>
            </a:endParaRP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33" name="Shape 133"/>
          <p:cNvSpPr txBox="1"/>
          <p:nvPr/>
        </p:nvSpPr>
        <p:spPr>
          <a:xfrm>
            <a:off x="7456867" y="2279560"/>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dirty="0" smtClean="0">
                <a:solidFill>
                  <a:schemeClr val="dk1"/>
                </a:solidFill>
                <a:latin typeface="Calibri"/>
                <a:ea typeface="Calibri"/>
                <a:cs typeface="Calibri"/>
                <a:sym typeface="Calibri"/>
              </a:rPr>
              <a:t>Customizable </a:t>
            </a:r>
            <a:r>
              <a:rPr lang="en-US" sz="6600" dirty="0">
                <a:solidFill>
                  <a:schemeClr val="dk1"/>
                </a:solidFill>
                <a:latin typeface="Calibri"/>
                <a:ea typeface="Calibri"/>
                <a:cs typeface="Calibri"/>
                <a:sym typeface="Calibri"/>
              </a:rPr>
              <a:t>character</a:t>
            </a:r>
          </a:p>
        </p:txBody>
      </p:sp>
      <p:sp>
        <p:nvSpPr>
          <p:cNvPr id="139" name="Shape 139"/>
          <p:cNvSpPr txBox="1">
            <a:spLocks noGrp="1"/>
          </p:cNvSpPr>
          <p:nvPr>
            <p:ph type="body" idx="1"/>
          </p:nvPr>
        </p:nvSpPr>
        <p:spPr>
          <a:xfrm>
            <a:off x="121100" y="2153350"/>
            <a:ext cx="7026600" cy="443820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 + __ (weapon damage)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 + __ (weapon damage)</a:t>
            </a:r>
          </a:p>
          <a:p>
            <a:pPr marL="0" marR="0" lvl="0" indent="0" algn="l" rtl="0">
              <a:lnSpc>
                <a:spcPct val="75000"/>
              </a:lnSpc>
              <a:spcBef>
                <a:spcPts val="1000"/>
              </a:spcBef>
              <a:buClr>
                <a:schemeClr val="dk1"/>
              </a:buClr>
              <a:buSzPct val="25000"/>
              <a:buFont typeface="Arial"/>
              <a:buNone/>
            </a:pPr>
            <a:r>
              <a:rPr lang="en-US" sz="180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d</a:t>
            </a:r>
            <a:r>
              <a:rPr lang="en-US" sz="1800" dirty="0">
                <a:solidFill>
                  <a:schemeClr val="dk1"/>
                </a:solidFill>
                <a:latin typeface="Calibri"/>
                <a:ea typeface="Calibri"/>
                <a:cs typeface="Calibri"/>
                <a:sym typeface="Calibri"/>
              </a:rPr>
              <a:t>_</a:t>
            </a:r>
            <a:r>
              <a:rPr lang="en-US" sz="1800" b="0" i="0" u="none" strike="noStrike" cap="none" baseline="0" dirty="0">
                <a:solidFill>
                  <a:schemeClr val="dk1"/>
                </a:solidFill>
                <a:latin typeface="Calibri"/>
                <a:ea typeface="Calibri"/>
                <a:cs typeface="Calibri"/>
                <a:sym typeface="Calibri"/>
              </a:rPr>
              <a:t> + __ (armor defense)</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a:t>
            </a:r>
            <a:r>
              <a:rPr lang="en-US" sz="1800" dirty="0">
                <a:solidFill>
                  <a:schemeClr val="dk1"/>
                </a:solidFill>
                <a:latin typeface="Calibri"/>
                <a:ea typeface="Calibri"/>
                <a:cs typeface="Calibri"/>
                <a:sym typeface="Calibri"/>
              </a:rPr>
              <a:t>_d_</a:t>
            </a:r>
            <a:r>
              <a:rPr lang="en-US" sz="1800" b="0" i="0" u="none" strike="noStrike" cap="none" baseline="0" dirty="0">
                <a:solidFill>
                  <a:schemeClr val="dk1"/>
                </a:solidFill>
                <a:latin typeface="Calibri"/>
                <a:ea typeface="Calibri"/>
                <a:cs typeface="Calibri"/>
                <a:sym typeface="Calibri"/>
              </a:rPr>
              <a:t> + __ (speed modifier)</a:t>
            </a:r>
          </a:p>
          <a:p>
            <a:pPr marL="0" lvl="0" indent="0" rtl="0">
              <a:lnSpc>
                <a:spcPct val="75000"/>
              </a:lnSpc>
              <a:spcBef>
                <a:spcPts val="0"/>
              </a:spcBef>
              <a:buClr>
                <a:schemeClr val="dk1"/>
              </a:buClr>
              <a:buSzPct val="25000"/>
              <a:buFont typeface="Arial"/>
              <a:buNone/>
            </a:pPr>
            <a:r>
              <a:rPr lang="en-US" sz="1800" dirty="0">
                <a:solidFill>
                  <a:schemeClr val="dk1"/>
                </a:solidFill>
                <a:latin typeface="Calibri"/>
                <a:ea typeface="Calibri"/>
                <a:cs typeface="Calibri"/>
                <a:sym typeface="Calibri"/>
              </a:rPr>
              <a:t>Movement = ________, _________, _________, _________</a:t>
            </a:r>
          </a:p>
          <a:p>
            <a:pPr marL="0" lvl="0" indent="0" rtl="0">
              <a:lnSpc>
                <a:spcPct val="75000"/>
              </a:lnSpc>
              <a:spcBef>
                <a:spcPts val="0"/>
              </a:spcBef>
              <a:buClr>
                <a:schemeClr val="dk1"/>
              </a:buClr>
              <a:buSzPct val="25000"/>
              <a:buFont typeface="Arial"/>
              <a:buNone/>
            </a:pPr>
            <a:r>
              <a:rPr lang="en-US" sz="1800" dirty="0">
                <a:solidFill>
                  <a:schemeClr val="dk1"/>
                </a:solidFill>
                <a:latin typeface="Calibri"/>
                <a:ea typeface="Calibri"/>
                <a:cs typeface="Calibri"/>
                <a:sym typeface="Calibri"/>
              </a:rPr>
              <a:t>Attack pattern = ________, _________, _________, _________</a:t>
            </a:r>
          </a:p>
          <a:p>
            <a:pPr marL="0" lvl="0" indent="0" rtl="0">
              <a:lnSpc>
                <a:spcPct val="75000"/>
              </a:lnSpc>
              <a:spcBef>
                <a:spcPts val="0"/>
              </a:spcBef>
              <a:buClr>
                <a:schemeClr val="dk1"/>
              </a:buClr>
              <a:buSzPct val="25000"/>
              <a:buFont typeface="Arial"/>
              <a:buNone/>
            </a:pPr>
            <a:r>
              <a:rPr lang="en-US" sz="1800" dirty="0">
                <a:solidFill>
                  <a:schemeClr val="dk1"/>
                </a:solidFill>
                <a:latin typeface="Calibri"/>
                <a:ea typeface="Calibri"/>
                <a:cs typeface="Calibri"/>
                <a:sym typeface="Calibri"/>
              </a:rPr>
              <a:t>Ranged pattern =________, _________, _________, _________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Natural regeneration speed = </a:t>
            </a:r>
            <a:r>
              <a:rPr lang="en-US" sz="1800" dirty="0">
                <a:solidFill>
                  <a:schemeClr val="dk1"/>
                </a:solidFill>
                <a:latin typeface="Calibri"/>
                <a:ea typeface="Calibri"/>
                <a:cs typeface="Calibri"/>
                <a:sym typeface="Calibri"/>
              </a:rPr>
              <a:t>_d_</a:t>
            </a:r>
            <a:r>
              <a:rPr lang="en-US" sz="1800" b="0" i="0" u="none" strike="noStrike" cap="none" baseline="0" dirty="0">
                <a:solidFill>
                  <a:schemeClr val="dk1"/>
                </a:solidFill>
                <a:latin typeface="Calibri"/>
                <a:ea typeface="Calibri"/>
                <a:cs typeface="Calibri"/>
                <a:sym typeface="Calibri"/>
              </a:rPr>
              <a:t> + __ (regeneration modifier)</a:t>
            </a: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40" name="Shape 140"/>
          <p:cNvSpPr txBox="1"/>
          <p:nvPr/>
        </p:nvSpPr>
        <p:spPr>
          <a:xfrm>
            <a:off x="7456867" y="2279560"/>
            <a:ext cx="4263000" cy="48321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smtClean="0">
                <a:solidFill>
                  <a:schemeClr val="dk1"/>
                </a:solidFill>
                <a:latin typeface="Calibri"/>
                <a:ea typeface="Calibri"/>
                <a:cs typeface="Calibri"/>
                <a:sym typeface="Calibri"/>
              </a:rPr>
              <a:t>Black Minions</a:t>
            </a:r>
            <a:endParaRPr lang="en-US" sz="6600" b="0" i="0" u="none" strike="noStrike" cap="none" baseline="0" dirty="0">
              <a:solidFill>
                <a:schemeClr val="dk1"/>
              </a:solidFill>
              <a:latin typeface="Calibri"/>
              <a:ea typeface="Calibri"/>
              <a:cs typeface="Calibri"/>
              <a:sym typeface="Calibri"/>
            </a:endParaRPr>
          </a:p>
        </p:txBody>
      </p:sp>
      <p:sp>
        <p:nvSpPr>
          <p:cNvPr id="146" name="Shape 146"/>
          <p:cNvSpPr txBox="1">
            <a:spLocks noGrp="1"/>
          </p:cNvSpPr>
          <p:nvPr>
            <p:ph type="body" idx="1"/>
          </p:nvPr>
        </p:nvSpPr>
        <p:spPr>
          <a:xfrm>
            <a:off x="121092" y="2153348"/>
            <a:ext cx="11843381" cy="420624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(5 per individual)</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1d2 + 1</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1d2 + 1</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0</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1d2</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1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p:txBody>
      </p:sp>
      <p:sp>
        <p:nvSpPr>
          <p:cNvPr id="147" name="Shape 147"/>
          <p:cNvSpPr txBox="1"/>
          <p:nvPr/>
        </p:nvSpPr>
        <p:spPr>
          <a:xfrm>
            <a:off x="7929092" y="1527495"/>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smtClean="0">
                <a:solidFill>
                  <a:schemeClr val="dk1"/>
                </a:solidFill>
                <a:latin typeface="Calibri"/>
                <a:ea typeface="Calibri"/>
                <a:cs typeface="Calibri"/>
                <a:sym typeface="Calibri"/>
              </a:rPr>
              <a:t>White Minions</a:t>
            </a:r>
            <a:endParaRPr lang="en-US" sz="6600" b="0" i="0" u="none" strike="noStrike" cap="none" baseline="0" dirty="0">
              <a:solidFill>
                <a:schemeClr val="dk1"/>
              </a:solidFill>
              <a:latin typeface="Calibri"/>
              <a:ea typeface="Calibri"/>
              <a:cs typeface="Calibri"/>
              <a:sym typeface="Calibri"/>
            </a:endParaRPr>
          </a:p>
        </p:txBody>
      </p:sp>
      <p:sp>
        <p:nvSpPr>
          <p:cNvPr id="146" name="Shape 146"/>
          <p:cNvSpPr txBox="1">
            <a:spLocks noGrp="1"/>
          </p:cNvSpPr>
          <p:nvPr>
            <p:ph type="body" idx="1"/>
          </p:nvPr>
        </p:nvSpPr>
        <p:spPr>
          <a:xfrm>
            <a:off x="121092" y="2153348"/>
            <a:ext cx="11843381" cy="420624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(5 per individual)</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1d2 + 1</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1d2 + 1</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0</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1d2</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1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p:txBody>
      </p:sp>
      <p:sp>
        <p:nvSpPr>
          <p:cNvPr id="147" name="Shape 147"/>
          <p:cNvSpPr txBox="1"/>
          <p:nvPr/>
        </p:nvSpPr>
        <p:spPr>
          <a:xfrm>
            <a:off x="7929092" y="1527495"/>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9121326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dirty="0" smtClean="0">
                <a:solidFill>
                  <a:schemeClr val="dk1"/>
                </a:solidFill>
                <a:latin typeface="Calibri"/>
                <a:ea typeface="Calibri"/>
                <a:cs typeface="Calibri"/>
                <a:sym typeface="Calibri"/>
              </a:rPr>
              <a:t>Customizable </a:t>
            </a:r>
            <a:r>
              <a:rPr lang="en-US" sz="6600" b="0" i="0" u="none" strike="noStrike" cap="none" baseline="0" dirty="0">
                <a:solidFill>
                  <a:schemeClr val="dk1"/>
                </a:solidFill>
                <a:latin typeface="Calibri"/>
                <a:ea typeface="Calibri"/>
                <a:cs typeface="Calibri"/>
                <a:sym typeface="Calibri"/>
              </a:rPr>
              <a:t>Minions</a:t>
            </a:r>
          </a:p>
        </p:txBody>
      </p:sp>
      <p:sp>
        <p:nvSpPr>
          <p:cNvPr id="153" name="Shape 153"/>
          <p:cNvSpPr txBox="1">
            <a:spLocks noGrp="1"/>
          </p:cNvSpPr>
          <p:nvPr>
            <p:ph type="body" idx="1"/>
          </p:nvPr>
        </p:nvSpPr>
        <p:spPr>
          <a:xfrm>
            <a:off x="121092" y="2153348"/>
            <a:ext cx="11843381"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 __ per individual)</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__d__ + __</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__d__ + __</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__d__ + __</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__d__</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__ + __</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________, _________, _________, _________ </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________, _________, _________, _________ </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________, _________, _________, _________</a:t>
            </a:r>
          </a:p>
        </p:txBody>
      </p:sp>
      <p:sp>
        <p:nvSpPr>
          <p:cNvPr id="154" name="Shape 154"/>
          <p:cNvSpPr txBox="1"/>
          <p:nvPr/>
        </p:nvSpPr>
        <p:spPr>
          <a:xfrm>
            <a:off x="7199289" y="2025908"/>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dirty="0" smtClean="0">
                <a:solidFill>
                  <a:schemeClr val="dk1"/>
                </a:solidFill>
                <a:latin typeface="Calibri"/>
                <a:ea typeface="Calibri"/>
                <a:cs typeface="Calibri"/>
                <a:sym typeface="Calibri"/>
              </a:rPr>
              <a:t>The Mad </a:t>
            </a:r>
            <a:r>
              <a:rPr lang="en-US" sz="6600" dirty="0">
                <a:solidFill>
                  <a:schemeClr val="dk1"/>
                </a:solidFill>
                <a:latin typeface="Calibri"/>
                <a:ea typeface="Calibri"/>
                <a:cs typeface="Calibri"/>
                <a:sym typeface="Calibri"/>
              </a:rPr>
              <a:t>M</a:t>
            </a:r>
            <a:r>
              <a:rPr lang="en-US" sz="6600" dirty="0" smtClean="0">
                <a:solidFill>
                  <a:schemeClr val="dk1"/>
                </a:solidFill>
                <a:latin typeface="Calibri"/>
                <a:ea typeface="Calibri"/>
                <a:cs typeface="Calibri"/>
                <a:sym typeface="Calibri"/>
              </a:rPr>
              <a:t>age</a:t>
            </a:r>
            <a:endParaRPr lang="en-US" sz="6600" b="0" i="0" u="none" strike="noStrike" cap="none" baseline="0" dirty="0">
              <a:solidFill>
                <a:schemeClr val="dk1"/>
              </a:solidFill>
              <a:latin typeface="Calibri"/>
              <a:ea typeface="Calibri"/>
              <a:cs typeface="Calibri"/>
              <a:sym typeface="Calibri"/>
            </a:endParaRPr>
          </a:p>
        </p:txBody>
      </p:sp>
      <p:sp>
        <p:nvSpPr>
          <p:cNvPr id="160" name="Shape 160"/>
          <p:cNvSpPr txBox="1">
            <a:spLocks noGrp="1"/>
          </p:cNvSpPr>
          <p:nvPr>
            <p:ph type="body" idx="1"/>
          </p:nvPr>
        </p:nvSpPr>
        <p:spPr>
          <a:xfrm>
            <a:off x="121092" y="2153348"/>
            <a:ext cx="7026683" cy="420624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a:t>
            </a:r>
            <a:r>
              <a:rPr lang="en-US" sz="1800" b="0" i="0" u="none" strike="noStrike" cap="none" baseline="0" dirty="0" smtClean="0">
                <a:solidFill>
                  <a:schemeClr val="dk1"/>
                </a:solidFill>
                <a:latin typeface="Calibri"/>
                <a:ea typeface="Calibri"/>
                <a:cs typeface="Calibri"/>
                <a:sym typeface="Calibri"/>
              </a:rPr>
              <a:t>/30</a:t>
            </a:r>
            <a:endParaRPr lang="en-US" sz="1800" b="0" i="0" u="none" strike="noStrike" cap="none" baseline="0" dirty="0">
              <a:solidFill>
                <a:schemeClr val="dk1"/>
              </a:solidFill>
              <a:latin typeface="Calibri"/>
              <a:ea typeface="Calibri"/>
              <a:cs typeface="Calibri"/>
              <a:sym typeface="Calibri"/>
            </a:endParaRP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3d6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0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a:t>
            </a:r>
            <a:r>
              <a:rPr lang="en-US" sz="1800" b="0" i="0" u="none" strike="noStrike" cap="none" baseline="0" dirty="0" smtClean="0">
                <a:solidFill>
                  <a:schemeClr val="dk1"/>
                </a:solidFill>
                <a:latin typeface="Calibri"/>
                <a:ea typeface="Calibri"/>
                <a:cs typeface="Calibri"/>
                <a:sym typeface="Calibri"/>
              </a:rPr>
              <a:t>4d4 </a:t>
            </a:r>
            <a:endParaRPr lang="en-US" sz="1800" b="0" i="0" u="none" strike="noStrike" cap="none" baseline="0" dirty="0">
              <a:solidFill>
                <a:schemeClr val="dk1"/>
              </a:solidFill>
              <a:latin typeface="Calibri"/>
              <a:ea typeface="Calibri"/>
              <a:cs typeface="Calibri"/>
              <a:sym typeface="Calibri"/>
            </a:endParaRPr>
          </a:p>
          <a:p>
            <a:pPr marL="0" indent="0">
              <a:lnSpc>
                <a:spcPct val="75000"/>
              </a:lnSpc>
              <a:buSzPct val="25000"/>
              <a:buNone/>
            </a:pPr>
            <a:r>
              <a:rPr lang="en-US" sz="1800" b="0" i="0" u="none" strike="noStrike" cap="none" baseline="0" dirty="0">
                <a:solidFill>
                  <a:schemeClr val="dk1"/>
                </a:solidFill>
                <a:latin typeface="Calibri"/>
                <a:ea typeface="Calibri"/>
                <a:cs typeface="Calibri"/>
                <a:sym typeface="Calibri"/>
              </a:rPr>
              <a:t>Defense = 1d4 </a:t>
            </a:r>
            <a:r>
              <a:rPr lang="en-US" sz="1800" dirty="0">
                <a:solidFill>
                  <a:schemeClr val="dk1"/>
                </a:solidFill>
                <a:latin typeface="Calibri"/>
                <a:ea typeface="Calibri"/>
                <a:cs typeface="Calibri"/>
                <a:sym typeface="Calibri"/>
              </a:rPr>
              <a:t>+1 </a:t>
            </a:r>
          </a:p>
          <a:p>
            <a:pPr marL="0" marR="0" lvl="0" indent="0" algn="l" rtl="0">
              <a:lnSpc>
                <a:spcPct val="75000"/>
              </a:lnSpc>
              <a:spcBef>
                <a:spcPts val="1000"/>
              </a:spcBef>
              <a:buClr>
                <a:schemeClr val="dk1"/>
              </a:buClr>
              <a:buSzPct val="25000"/>
              <a:buFont typeface="Arial"/>
              <a:buNone/>
            </a:pPr>
            <a:r>
              <a:rPr lang="en-US" sz="1800" b="0" i="0" u="none" strike="noStrike" cap="none" baseline="0" dirty="0" smtClean="0">
                <a:solidFill>
                  <a:schemeClr val="dk1"/>
                </a:solidFill>
                <a:latin typeface="Calibri"/>
                <a:ea typeface="Calibri"/>
                <a:cs typeface="Calibri"/>
                <a:sym typeface="Calibri"/>
              </a:rPr>
              <a:t> Speed </a:t>
            </a:r>
            <a:r>
              <a:rPr lang="en-US" sz="1800" b="0" i="0" u="none" strike="noStrike" cap="none" baseline="0" dirty="0">
                <a:solidFill>
                  <a:schemeClr val="dk1"/>
                </a:solidFill>
                <a:latin typeface="Calibri"/>
                <a:ea typeface="Calibri"/>
                <a:cs typeface="Calibri"/>
                <a:sym typeface="Calibri"/>
              </a:rPr>
              <a:t>= 1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Forwards, sideways, backwards, diagonally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 Forwards, sideways, backwards, diagonally</a:t>
            </a:r>
          </a:p>
        </p:txBody>
      </p:sp>
      <p:sp>
        <p:nvSpPr>
          <p:cNvPr id="161" name="Shape 161"/>
          <p:cNvSpPr txBox="1"/>
          <p:nvPr/>
        </p:nvSpPr>
        <p:spPr>
          <a:xfrm>
            <a:off x="7405352" y="1465678"/>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838200" y="384875"/>
            <a:ext cx="10515599"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dirty="0" smtClean="0">
                <a:solidFill>
                  <a:schemeClr val="dk1"/>
                </a:solidFill>
                <a:latin typeface="Calibri"/>
                <a:ea typeface="Calibri"/>
                <a:cs typeface="Calibri"/>
                <a:sym typeface="Calibri"/>
              </a:rPr>
              <a:t>Customizable </a:t>
            </a:r>
            <a:r>
              <a:rPr lang="en-US" sz="6600" dirty="0">
                <a:solidFill>
                  <a:schemeClr val="dk1"/>
                </a:solidFill>
                <a:latin typeface="Calibri"/>
                <a:ea typeface="Calibri"/>
                <a:cs typeface="Calibri"/>
                <a:sym typeface="Calibri"/>
              </a:rPr>
              <a:t>Boss</a:t>
            </a:r>
          </a:p>
        </p:txBody>
      </p:sp>
      <p:sp>
        <p:nvSpPr>
          <p:cNvPr id="167" name="Shape 167"/>
          <p:cNvSpPr txBox="1">
            <a:spLocks noGrp="1"/>
          </p:cNvSpPr>
          <p:nvPr>
            <p:ph type="body" idx="1"/>
          </p:nvPr>
        </p:nvSpPr>
        <p:spPr>
          <a:xfrm>
            <a:off x="121092" y="2153348"/>
            <a:ext cx="7026683" cy="4206240"/>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Health =  </a:t>
            </a:r>
            <a:r>
              <a:rPr lang="en-US" sz="1800" b="0" i="0" u="sng" strike="noStrike" cap="none" baseline="0" dirty="0">
                <a:solidFill>
                  <a:schemeClr val="dk1"/>
                </a:solidFill>
                <a:latin typeface="Calibri"/>
                <a:ea typeface="Calibri"/>
                <a:cs typeface="Calibri"/>
                <a:sym typeface="Calibri"/>
              </a:rPr>
              <a:t>__</a:t>
            </a:r>
            <a:r>
              <a:rPr lang="en-US" sz="1800" b="0" i="0" u="none" strike="noStrike" cap="none" baseline="0" dirty="0">
                <a:solidFill>
                  <a:schemeClr val="dk1"/>
                </a:solidFill>
                <a:latin typeface="Calibri"/>
                <a:ea typeface="Calibri"/>
                <a:cs typeface="Calibri"/>
                <a:sym typeface="Calibri"/>
              </a:rPr>
              <a:t>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Melee damage = __d__+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damage = __d__+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 = __ </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Magic damage = __d__ +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Defense = __d__ +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Speed = __+ 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Movement = ________, _________, _________, _________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Attack pattern = ________, _________, _________, _________</a:t>
            </a:r>
          </a:p>
          <a:p>
            <a:pPr marL="0" marR="0" lvl="0" indent="0" algn="l" rtl="0">
              <a:lnSpc>
                <a:spcPct val="75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Ranged pattern =________, _________, _________, _________</a:t>
            </a:r>
          </a:p>
          <a:p>
            <a:pPr marL="0" marR="0" lvl="0" indent="0" algn="l" rtl="0">
              <a:lnSpc>
                <a:spcPct val="75000"/>
              </a:lnSpc>
              <a:spcBef>
                <a:spcPts val="1000"/>
              </a:spcBef>
              <a:buClr>
                <a:schemeClr val="dk1"/>
              </a:buClr>
              <a:buFont typeface="Arial"/>
              <a:buNone/>
            </a:pPr>
            <a:endParaRPr sz="2150" b="0" i="0" u="none" strike="noStrike" cap="none" baseline="0" dirty="0">
              <a:solidFill>
                <a:schemeClr val="dk1"/>
              </a:solidFill>
              <a:latin typeface="Calibri"/>
              <a:ea typeface="Calibri"/>
              <a:cs typeface="Calibri"/>
              <a:sym typeface="Calibri"/>
            </a:endParaRPr>
          </a:p>
        </p:txBody>
      </p:sp>
      <p:sp>
        <p:nvSpPr>
          <p:cNvPr id="168" name="Shape 168"/>
          <p:cNvSpPr txBox="1"/>
          <p:nvPr/>
        </p:nvSpPr>
        <p:spPr>
          <a:xfrm>
            <a:off x="7585657" y="1667506"/>
            <a:ext cx="4262907" cy="483209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Inventory:</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Armor = _____________________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Melee weapon = _______________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Ranged weapon = ______________</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Magical weapon = 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Items:</a:t>
            </a:r>
          </a:p>
          <a:p>
            <a:pPr marL="0" marR="0" lvl="0" indent="0" algn="ctr" rtl="0">
              <a:spcBef>
                <a:spcPts val="0"/>
              </a:spcBef>
              <a:buSzPct val="25000"/>
              <a:buNone/>
            </a:pPr>
            <a:r>
              <a:rPr lang="en-US" sz="2200" b="0" i="0" u="none" strike="noStrike" cap="none" baseline="0" dirty="0">
                <a:solidFill>
                  <a:schemeClr val="dk1"/>
                </a:solidFill>
                <a:latin typeface="Calibri"/>
                <a:ea typeface="Calibri"/>
                <a:cs typeface="Calibri"/>
                <a:sym typeface="Calibri"/>
              </a:rPr>
              <a:t>_________________________________________________________________________________________________________________________________________________</a:t>
            </a:r>
          </a:p>
          <a:p>
            <a:pPr marL="0" marR="0" lvl="0" indent="0" algn="ctr" rtl="0">
              <a:spcBef>
                <a:spcPts val="0"/>
              </a:spcBef>
              <a:buNone/>
            </a:pPr>
            <a:endParaRPr sz="2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Classes</a:t>
            </a:r>
          </a:p>
        </p:txBody>
      </p:sp>
      <p:sp>
        <p:nvSpPr>
          <p:cNvPr id="87" name="Shape 8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Bishop = </a:t>
            </a:r>
            <a:r>
              <a:rPr lang="en-US" sz="2800" dirty="0" smtClean="0">
                <a:solidFill>
                  <a:schemeClr val="dk1"/>
                </a:solidFill>
                <a:latin typeface="Calibri"/>
                <a:ea typeface="Calibri"/>
                <a:cs typeface="Calibri"/>
                <a:sym typeface="Calibri"/>
              </a:rPr>
              <a:t>Rogue</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Castle = Warrior</a:t>
            </a: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Knight </a:t>
            </a:r>
            <a:r>
              <a:rPr lang="en-US" sz="2800" b="0" i="0" u="none" strike="noStrike" cap="none" baseline="0" smtClean="0">
                <a:solidFill>
                  <a:schemeClr val="dk1"/>
                </a:solidFill>
                <a:latin typeface="Calibri"/>
                <a:ea typeface="Calibri"/>
                <a:cs typeface="Calibri"/>
                <a:sym typeface="Calibri"/>
              </a:rPr>
              <a:t>=</a:t>
            </a:r>
            <a:r>
              <a:rPr lang="en-US" sz="2800" b="0" i="0" u="none" strike="noStrike" cap="none" smtClean="0">
                <a:solidFill>
                  <a:schemeClr val="dk1"/>
                </a:solidFill>
                <a:latin typeface="Calibri"/>
                <a:ea typeface="Calibri"/>
                <a:cs typeface="Calibri"/>
                <a:sym typeface="Calibri"/>
              </a:rPr>
              <a:t> Archer</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Queen = Mage</a:t>
            </a:r>
          </a:p>
          <a:p>
            <a:pPr marL="0" marR="0" lvl="0" indent="0" algn="l" rtl="0">
              <a:lnSpc>
                <a:spcPct val="8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Black king = Boss</a:t>
            </a: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White king = Quest master</a:t>
            </a:r>
          </a:p>
          <a:p>
            <a:pPr marL="0" marR="0" lvl="0" indent="0" algn="l" rtl="0">
              <a:lnSpc>
                <a:spcPct val="8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Arial"/>
              <a:buNone/>
            </a:pPr>
            <a:r>
              <a:rPr lang="en-US" sz="2800" b="0" i="0" u="none" strike="noStrike" cap="none" baseline="0" dirty="0">
                <a:solidFill>
                  <a:schemeClr val="dk1"/>
                </a:solidFill>
                <a:latin typeface="Calibri"/>
                <a:ea typeface="Calibri"/>
                <a:cs typeface="Calibri"/>
                <a:sym typeface="Calibri"/>
              </a:rPr>
              <a:t>Pawn = White or Black Minion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Spell sheets</a:t>
            </a:r>
          </a:p>
        </p:txBody>
      </p:sp>
      <p:sp>
        <p:nvSpPr>
          <p:cNvPr id="174" name="Shape 174"/>
          <p:cNvSpPr txBox="1">
            <a:spLocks noGrp="1"/>
          </p:cNvSpPr>
          <p:nvPr>
            <p:ph type="body" idx="1"/>
          </p:nvPr>
        </p:nvSpPr>
        <p:spPr>
          <a:xfrm>
            <a:off x="121093"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Name = Warrior</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Mana = 0/0</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Mana regeneration = 0</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000"/>
              </a:spcBef>
              <a:buClr>
                <a:schemeClr val="dk1"/>
              </a:buClr>
              <a:buSzPct val="25000"/>
              <a:buFont typeface="Aria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000"/>
              </a:spcBef>
              <a:buClr>
                <a:schemeClr val="dk1"/>
              </a:buClr>
              <a:buSzPct val="25000"/>
              <a:buFont typeface="Arial"/>
              <a:buNone/>
            </a:pPr>
            <a:r>
              <a:rPr lang="en-US" sz="1850" b="0" i="0" u="none" strike="noStrike" cap="none" baseline="0" dirty="0" smtClean="0">
                <a:solidFill>
                  <a:schemeClr val="dk1"/>
                </a:solidFill>
                <a:latin typeface="Calibri"/>
                <a:ea typeface="Calibri"/>
                <a:cs typeface="Calibri"/>
                <a:sym typeface="Calibri"/>
              </a:rPr>
              <a:t>_____________________</a:t>
            </a:r>
          </a:p>
          <a:p>
            <a:pPr marL="0" marR="0" lvl="0" indent="0" algn="l" rtl="0">
              <a:lnSpc>
                <a:spcPct val="90000"/>
              </a:lnSpc>
              <a:spcBef>
                <a:spcPts val="1000"/>
              </a:spcBef>
              <a:buClr>
                <a:schemeClr val="dk1"/>
              </a:buClr>
              <a:buSzPct val="25000"/>
              <a:buFont typeface="Arial"/>
              <a:buNone/>
            </a:pPr>
            <a:r>
              <a:rPr lang="en-US" sz="1850" dirty="0" smtClean="0">
                <a:solidFill>
                  <a:schemeClr val="dk1"/>
                </a:solidFill>
                <a:latin typeface="Calibri"/>
                <a:ea typeface="Calibri"/>
                <a:cs typeface="Calibri"/>
                <a:sym typeface="Calibri"/>
              </a:rPr>
              <a:t>______________________</a:t>
            </a:r>
            <a:endParaRPr lang="en-US" sz="185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Font typeface="Arial"/>
              <a:buNone/>
            </a:pPr>
            <a:endParaRPr sz="2600" b="0" i="0" u="none" strike="noStrike" cap="none" baseline="0" dirty="0">
              <a:solidFill>
                <a:schemeClr val="dk1"/>
              </a:solidFill>
              <a:latin typeface="Calibri"/>
              <a:ea typeface="Calibri"/>
              <a:cs typeface="Calibri"/>
              <a:sym typeface="Calibri"/>
            </a:endParaRPr>
          </a:p>
        </p:txBody>
      </p:sp>
      <p:sp>
        <p:nvSpPr>
          <p:cNvPr id="175" name="Shape 175"/>
          <p:cNvSpPr txBox="1"/>
          <p:nvPr/>
        </p:nvSpPr>
        <p:spPr>
          <a:xfrm>
            <a:off x="2956225"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Archer</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0/0</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0</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
        <p:nvSpPr>
          <p:cNvPr id="176" name="Shape 176"/>
          <p:cNvSpPr txBox="1"/>
          <p:nvPr/>
        </p:nvSpPr>
        <p:spPr>
          <a:xfrm>
            <a:off x="5791358"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Rogue</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0/6</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1</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
        <p:nvSpPr>
          <p:cNvPr id="177" name="Shape 177"/>
          <p:cNvSpPr txBox="1"/>
          <p:nvPr/>
        </p:nvSpPr>
        <p:spPr>
          <a:xfrm>
            <a:off x="8626492"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Mage</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0/10</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2</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Spell sheets</a:t>
            </a:r>
          </a:p>
        </p:txBody>
      </p:sp>
      <p:sp>
        <p:nvSpPr>
          <p:cNvPr id="183" name="Shape 183"/>
          <p:cNvSpPr txBox="1">
            <a:spLocks noGrp="1"/>
          </p:cNvSpPr>
          <p:nvPr>
            <p:ph type="body" idx="1"/>
          </p:nvPr>
        </p:nvSpPr>
        <p:spPr>
          <a:xfrm>
            <a:off x="0"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Name </a:t>
            </a:r>
            <a:r>
              <a:rPr lang="en-US" sz="2000" dirty="0" smtClean="0">
                <a:solidFill>
                  <a:schemeClr val="dk1"/>
                </a:solidFill>
                <a:latin typeface="Calibri"/>
                <a:ea typeface="Calibri"/>
                <a:cs typeface="Calibri"/>
                <a:sym typeface="Calibri"/>
              </a:rPr>
              <a:t>= The Mad Mage</a:t>
            </a:r>
            <a:endParaRPr lang="en-US" sz="20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Mana = </a:t>
            </a:r>
            <a:r>
              <a:rPr lang="en-US" sz="2000" dirty="0" smtClean="0">
                <a:solidFill>
                  <a:schemeClr val="dk1"/>
                </a:solidFill>
                <a:latin typeface="Calibri"/>
                <a:ea typeface="Calibri"/>
                <a:cs typeface="Calibri"/>
                <a:sym typeface="Calibri"/>
              </a:rPr>
              <a:t>5</a:t>
            </a:r>
            <a:r>
              <a:rPr lang="en-US" sz="2000" b="0" i="0" u="none" strike="noStrike" cap="none" baseline="0" dirty="0" smtClean="0">
                <a:solidFill>
                  <a:schemeClr val="dk1"/>
                </a:solidFill>
                <a:latin typeface="Calibri"/>
                <a:ea typeface="Calibri"/>
                <a:cs typeface="Calibri"/>
                <a:sym typeface="Calibri"/>
              </a:rPr>
              <a:t>/5</a:t>
            </a:r>
            <a:endParaRPr lang="en-US" sz="20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Mana regeneration = 1</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000"/>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000" b="0" i="0" u="none" strike="noStrike" cap="none" baseline="0" dirty="0" smtClean="0">
                <a:solidFill>
                  <a:schemeClr val="dk1"/>
                </a:solidFill>
                <a:latin typeface="Calibri"/>
                <a:ea typeface="Calibri"/>
                <a:cs typeface="Calibri"/>
                <a:sym typeface="Calibri"/>
              </a:rPr>
              <a:t>Fireball</a:t>
            </a:r>
            <a:endParaRPr lang="en-US" sz="20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000" b="0" i="0" u="none" strike="noStrike" cap="none" baseline="0" dirty="0">
                <a:solidFill>
                  <a:schemeClr val="dk1"/>
                </a:solidFill>
                <a:latin typeface="Calibri"/>
                <a:ea typeface="Calibri"/>
                <a:cs typeface="Calibri"/>
                <a:sym typeface="Calibri"/>
              </a:rPr>
              <a:t>Summon </a:t>
            </a:r>
            <a:r>
              <a:rPr lang="en-US" sz="2000" b="0" i="0" u="none" strike="noStrike" cap="none" baseline="0" dirty="0" smtClean="0">
                <a:solidFill>
                  <a:schemeClr val="dk1"/>
                </a:solidFill>
                <a:latin typeface="Calibri"/>
                <a:ea typeface="Calibri"/>
                <a:cs typeface="Calibri"/>
                <a:sym typeface="Calibri"/>
              </a:rPr>
              <a:t>army</a:t>
            </a:r>
            <a:endParaRPr lang="en-US" sz="2000" b="0" i="0" u="none" strike="noStrike" cap="none" baseline="0" dirty="0">
              <a:solidFill>
                <a:schemeClr val="dk1"/>
              </a:solidFill>
              <a:latin typeface="Calibri"/>
              <a:ea typeface="Calibri"/>
              <a:cs typeface="Calibri"/>
              <a:sym typeface="Calibri"/>
            </a:endParaRPr>
          </a:p>
        </p:txBody>
      </p:sp>
      <p:sp>
        <p:nvSpPr>
          <p:cNvPr id="184" name="Shape 184"/>
          <p:cNvSpPr txBox="1"/>
          <p:nvPr/>
        </p:nvSpPr>
        <p:spPr>
          <a:xfrm>
            <a:off x="2956225"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
        <p:nvSpPr>
          <p:cNvPr id="185" name="Shape 185"/>
          <p:cNvSpPr txBox="1"/>
          <p:nvPr/>
        </p:nvSpPr>
        <p:spPr>
          <a:xfrm>
            <a:off x="5791358"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
        <p:nvSpPr>
          <p:cNvPr id="186" name="Shape 186"/>
          <p:cNvSpPr txBox="1"/>
          <p:nvPr/>
        </p:nvSpPr>
        <p:spPr>
          <a:xfrm>
            <a:off x="8626492" y="1895771"/>
            <a:ext cx="2841048" cy="420624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Name = 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 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Mana regeneration = 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Spells:</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0"/>
              </a:spcAft>
              <a:buClr>
                <a:schemeClr val="dk1"/>
              </a:buClr>
              <a:buSzPct val="25000"/>
              <a:buFont typeface="Noto Symbol"/>
              <a:buNone/>
            </a:pPr>
            <a:r>
              <a:rPr lang="en-US" sz="1850" b="0" i="0" u="none" strike="noStrike" cap="none" baseline="0" dirty="0">
                <a:solidFill>
                  <a:schemeClr val="dk1"/>
                </a:solidFill>
                <a:latin typeface="Calibri"/>
                <a:ea typeface="Calibri"/>
                <a:cs typeface="Calibri"/>
                <a:sym typeface="Calibri"/>
              </a:rPr>
              <a:t>_____________________</a:t>
            </a:r>
          </a:p>
          <a:p>
            <a:pPr marL="0" marR="0" lvl="0" indent="0" algn="l" rtl="0">
              <a:lnSpc>
                <a:spcPct val="90000"/>
              </a:lnSpc>
              <a:spcBef>
                <a:spcPts val="1400"/>
              </a:spcBef>
              <a:spcAft>
                <a:spcPts val="200"/>
              </a:spcAft>
              <a:buClr>
                <a:schemeClr val="dk1"/>
              </a:buClr>
              <a:buFont typeface="Noto Symbol"/>
              <a:buNone/>
            </a:pPr>
            <a:endParaRPr sz="205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Spells</a:t>
            </a:r>
          </a:p>
        </p:txBody>
      </p:sp>
      <p:sp>
        <p:nvSpPr>
          <p:cNvPr id="192" name="Shape 19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Summon minion = Spawns 1 minion of your color = 6 coins = 2 mana[mage,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Sparks = +1 magic = 3 range = 4 coins  = 1 mana[rogue, 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Fireball = +2 magic = 5 range = 6 coins  = 2 mana[rogue, 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Heal = +5 health =  4 coins = 1 mana[mage,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Summon army = Spawns 3 minions </a:t>
            </a:r>
            <a:r>
              <a:rPr lang="en-US" sz="2000" b="0" i="0" u="none" strike="noStrike" cap="none" baseline="0" dirty="0" smtClean="0">
                <a:solidFill>
                  <a:schemeClr val="dk1"/>
                </a:solidFill>
                <a:latin typeface="Calibri"/>
                <a:ea typeface="Calibri"/>
                <a:cs typeface="Calibri"/>
                <a:sym typeface="Calibri"/>
              </a:rPr>
              <a:t>of </a:t>
            </a:r>
            <a:r>
              <a:rPr lang="en-US" sz="2000" b="0" i="0" u="none" strike="noStrike" cap="none" baseline="0" dirty="0">
                <a:solidFill>
                  <a:schemeClr val="dk1"/>
                </a:solidFill>
                <a:latin typeface="Calibri"/>
                <a:ea typeface="Calibri"/>
                <a:cs typeface="Calibri"/>
                <a:sym typeface="Calibri"/>
              </a:rPr>
              <a:t>your color = 14 coins = 5 mana[mage,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Flight = +1 speed = can go over (through enemies) = +1 defense = 18 coins = 6 mana [rogue 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Necromancy = +5 health whenever your enemy dies  = N/A  = 5 mana[mage, boss]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Duplication = Duplicate a unit of any class on the board, roll 1d2: 1 = the unit is on your side, otherwise it is an enemy (the copy shares the originals character sheet but the health score) = N/A  = 8 mana[boss</a:t>
            </a:r>
            <a:r>
              <a:rPr lang="en-US" sz="2000" b="0" i="0" u="none" strike="noStrike" cap="none" baseline="0" dirty="0" smtClean="0">
                <a:solidFill>
                  <a:schemeClr val="dk1"/>
                </a:solidFill>
                <a:latin typeface="Calibri"/>
                <a:ea typeface="Calibri"/>
                <a:cs typeface="Calibri"/>
                <a:sym typeface="Calibri"/>
              </a:rPr>
              <a:t>]</a:t>
            </a:r>
          </a:p>
          <a:p>
            <a:pPr marL="0" marR="0" lvl="0" indent="0" algn="l" rtl="0">
              <a:lnSpc>
                <a:spcPct val="90000"/>
              </a:lnSpc>
              <a:spcBef>
                <a:spcPts val="1000"/>
              </a:spcBef>
              <a:buClr>
                <a:schemeClr val="dk1"/>
              </a:buClr>
              <a:buSzPct val="25000"/>
              <a:buFont typeface="Arial"/>
              <a:buNone/>
            </a:pPr>
            <a:r>
              <a:rPr lang="en-US" sz="2000" dirty="0" smtClean="0">
                <a:solidFill>
                  <a:schemeClr val="dk1"/>
                </a:solidFill>
                <a:latin typeface="Calibri"/>
                <a:ea typeface="Calibri"/>
                <a:cs typeface="Calibri"/>
                <a:sym typeface="Calibri"/>
              </a:rPr>
              <a:t>Time Warp = Retrace your last go = 5 mana = 8 coins = [rogue, mage, boss]</a:t>
            </a:r>
            <a:endParaRPr lang="en-US" sz="20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Weapons</a:t>
            </a:r>
          </a:p>
        </p:txBody>
      </p:sp>
      <p:sp>
        <p:nvSpPr>
          <p:cNvPr id="198" name="Shape 198"/>
          <p:cNvSpPr txBox="1">
            <a:spLocks noGrp="1"/>
          </p:cNvSpPr>
          <p:nvPr>
            <p:ph type="body" idx="1"/>
          </p:nvPr>
        </p:nvSpPr>
        <p:spPr>
          <a:xfrm>
            <a:off x="838200" y="1843090"/>
            <a:ext cx="10515599" cy="435133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Knife = +1 attack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Short bow = +1 ranged = 3 range = 3 coins [2 handed]</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Wooden staff = +1 magic = 1 coin </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Dagger = +2 attack = 3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Crossbow = +2 ranged = 3 range = 4 coins [2 handed]</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Long bow = +1 ranged = 4 range = 4 coins [2 handed]</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Ancient staff = +2 magic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Short sword = +2 attack = 3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Great sword = +4 attack = 6 coins [2 handed]</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Great axe = +3 attack = 4 coins [2 handed]</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Battle axe = +3 attack = 5 coins </a:t>
            </a:r>
            <a:endParaRPr sz="20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Armor</a:t>
            </a:r>
          </a:p>
        </p:txBody>
      </p:sp>
      <p:sp>
        <p:nvSpPr>
          <p:cNvPr id="204" name="Shape 204"/>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Leather armor = +1 defense = 1 coin</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Chainmail armor = +2 defense = 2 coins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Plate mail armor = +3 defense = 3 coins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Hardened plate mail armor = +5 defense = 5 coins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Dragon scale armor = +7 defense = N/A</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Hardened dragon scale armor = +10 defense = N/A</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Silken armor  = +1 defense = +1 speed = 5 coins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Mages robes = +1 defense = +1 magic = 4 coins</a:t>
            </a:r>
          </a:p>
          <a:p>
            <a:pPr marL="0" marR="0" lvl="0" indent="0" algn="l" rtl="0">
              <a:lnSpc>
                <a:spcPct val="9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Mages robes = +1 defense = +1 magic = 4 coins</a:t>
            </a:r>
          </a:p>
          <a:p>
            <a:pPr marL="0" marR="0" lvl="0" indent="0" algn="l" rtl="0">
              <a:lnSpc>
                <a:spcPct val="90000"/>
              </a:lnSpc>
              <a:spcBef>
                <a:spcPts val="1000"/>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Items</a:t>
            </a:r>
          </a:p>
        </p:txBody>
      </p:sp>
      <p:sp>
        <p:nvSpPr>
          <p:cNvPr id="210" name="Shape 210"/>
          <p:cNvSpPr txBox="1">
            <a:spLocks noGrp="1"/>
          </p:cNvSpPr>
          <p:nvPr>
            <p:ph type="body" idx="1"/>
          </p:nvPr>
        </p:nvSpPr>
        <p:spPr>
          <a:xfrm>
            <a:off x="838200" y="1825624"/>
            <a:ext cx="10515599" cy="47129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Iron ring = +1 max-health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Crystal ring = +1 max-mana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Leather gauntlets = +1 attack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Silver necklace = +1 ranged = 2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Amber broach = +1 max-range = 3 coins</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Crystal talisman = +1 mana regeneration = N/A</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Shadow woven cloak = +1 defense = +1 speed N/A</a:t>
            </a:r>
          </a:p>
          <a:p>
            <a:pPr marL="0" marR="0" lvl="0" indent="0" algn="l" rtl="0">
              <a:lnSpc>
                <a:spcPct val="80000"/>
              </a:lnSpc>
              <a:spcBef>
                <a:spcPts val="1000"/>
              </a:spcBef>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Cobweb gauntlets = +1 magic damage = 2 coins</a:t>
            </a:r>
          </a:p>
          <a:p>
            <a:pPr marL="228600" marR="0" lvl="0" indent="-228600" algn="l" rtl="0">
              <a:lnSpc>
                <a:spcPct val="80000"/>
              </a:lnSpc>
              <a:spcBef>
                <a:spcPts val="1199"/>
              </a:spcBef>
              <a:spcAft>
                <a:spcPts val="0"/>
              </a:spcAft>
              <a:buClr>
                <a:schemeClr val="dk1"/>
              </a:buClr>
              <a:buSzPct val="25000"/>
              <a:buFont typeface="Arial"/>
              <a:buNone/>
            </a:pPr>
            <a:r>
              <a:rPr lang="en-US" sz="2000" b="0" i="0" u="none" strike="noStrike" cap="none" baseline="0" dirty="0">
                <a:solidFill>
                  <a:schemeClr val="dk1"/>
                </a:solidFill>
                <a:latin typeface="Calibri"/>
                <a:ea typeface="Calibri"/>
                <a:cs typeface="Calibri"/>
                <a:sym typeface="Calibri"/>
              </a:rPr>
              <a:t>Iron shield = +2 defense = 5 coins</a:t>
            </a:r>
          </a:p>
          <a:p>
            <a:pPr marL="0" indent="0">
              <a:lnSpc>
                <a:spcPct val="80000"/>
              </a:lnSpc>
              <a:spcBef>
                <a:spcPts val="1400"/>
              </a:spcBef>
              <a:buSzPct val="25000"/>
              <a:buNone/>
            </a:pPr>
            <a:r>
              <a:rPr lang="en-US" sz="2000" dirty="0">
                <a:solidFill>
                  <a:schemeClr val="dk1"/>
                </a:solidFill>
                <a:latin typeface="Calibri"/>
                <a:ea typeface="Calibri"/>
                <a:cs typeface="Calibri"/>
                <a:sym typeface="Cantarell"/>
              </a:rPr>
              <a:t>Steel shield = +3 defense = 7 coins</a:t>
            </a:r>
          </a:p>
          <a:p>
            <a:pPr marL="0" indent="0">
              <a:lnSpc>
                <a:spcPct val="80000"/>
              </a:lnSpc>
              <a:spcBef>
                <a:spcPts val="1400"/>
              </a:spcBef>
              <a:buSzPct val="25000"/>
              <a:buNone/>
            </a:pPr>
            <a:r>
              <a:rPr lang="en-US" sz="2000" dirty="0">
                <a:solidFill>
                  <a:schemeClr val="dk1"/>
                </a:solidFill>
                <a:latin typeface="Calibri"/>
                <a:ea typeface="Calibri"/>
                <a:cs typeface="Calibri"/>
                <a:sym typeface="Cantarell"/>
              </a:rPr>
              <a:t>Dragon scale shield = +6 defense = </a:t>
            </a:r>
            <a:r>
              <a:rPr lang="en-US" sz="2000" dirty="0" smtClean="0">
                <a:solidFill>
                  <a:schemeClr val="dk1"/>
                </a:solidFill>
                <a:latin typeface="Calibri"/>
                <a:ea typeface="Calibri"/>
                <a:cs typeface="Calibri"/>
                <a:sym typeface="Cantarell"/>
              </a:rPr>
              <a:t>N/A</a:t>
            </a:r>
          </a:p>
          <a:p>
            <a:pPr marL="0" indent="0">
              <a:lnSpc>
                <a:spcPct val="80000"/>
              </a:lnSpc>
              <a:spcBef>
                <a:spcPts val="1400"/>
              </a:spcBef>
              <a:buSzPct val="25000"/>
              <a:buNone/>
            </a:pPr>
            <a:r>
              <a:rPr lang="en-US" sz="2000" dirty="0" smtClean="0">
                <a:solidFill>
                  <a:schemeClr val="dk1"/>
                </a:solidFill>
                <a:latin typeface="Calibri"/>
                <a:ea typeface="Calibri"/>
                <a:cs typeface="Calibri"/>
                <a:sym typeface="Cantarell"/>
              </a:rPr>
              <a:t>Obsidian pendant = +2 natural regeneration = 7 coins</a:t>
            </a:r>
            <a:endParaRPr lang="en-US" sz="2000" dirty="0">
              <a:solidFill>
                <a:schemeClr val="dk1"/>
              </a:solidFill>
              <a:latin typeface="Calibri"/>
              <a:ea typeface="Calibri"/>
              <a:cs typeface="Calibri"/>
              <a:sym typeface="Cantarell"/>
            </a:endParaRPr>
          </a:p>
          <a:p>
            <a:pPr marL="0" marR="0" lvl="0" indent="0" algn="l" rtl="0">
              <a:lnSpc>
                <a:spcPct val="80000"/>
              </a:lnSpc>
              <a:spcBef>
                <a:spcPts val="1201"/>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Terrains</a:t>
            </a:r>
          </a:p>
        </p:txBody>
      </p:sp>
      <p:sp>
        <p:nvSpPr>
          <p:cNvPr id="93" name="Shape 9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Rocky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Grassland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Sandy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Forest</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Frigid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Sweltering</a:t>
            </a:r>
          </a:p>
          <a:p>
            <a:pPr marL="228600" marR="0" lvl="0" indent="-228600" algn="l" rtl="0">
              <a:lnSpc>
                <a:spcPct val="90000"/>
              </a:lnSpc>
              <a:spcBef>
                <a:spcPts val="1000"/>
              </a:spcBef>
              <a:buClr>
                <a:schemeClr val="dk1"/>
              </a:buClr>
              <a:buSzPct val="100000"/>
              <a:buFont typeface="Calibri"/>
              <a:buChar char="•"/>
            </a:pPr>
            <a:r>
              <a:rPr lang="en-US" sz="2800" dirty="0">
                <a:solidFill>
                  <a:schemeClr val="dk1"/>
                </a:solidFill>
                <a:latin typeface="Calibri"/>
                <a:ea typeface="Calibri"/>
                <a:cs typeface="Calibri"/>
                <a:sym typeface="Calibri"/>
              </a:rPr>
              <a:t>Sea</a:t>
            </a:r>
          </a:p>
          <a:p>
            <a:pPr marL="228600" marR="0" lvl="0" indent="-5080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Rules</a:t>
            </a:r>
          </a:p>
        </p:txBody>
      </p:sp>
      <p:sp>
        <p:nvSpPr>
          <p:cNvPr id="99" name="Shape 99"/>
          <p:cNvSpPr txBox="1">
            <a:spLocks noGrp="1"/>
          </p:cNvSpPr>
          <p:nvPr>
            <p:ph type="body" idx="1"/>
          </p:nvPr>
        </p:nvSpPr>
        <p:spPr>
          <a:xfrm>
            <a:off x="141675" y="2011674"/>
            <a:ext cx="11694000" cy="4806900"/>
          </a:xfrm>
          <a:prstGeom prst="rect">
            <a:avLst/>
          </a:prstGeom>
          <a:noFill/>
          <a:ln>
            <a:noFill/>
          </a:ln>
        </p:spPr>
        <p:txBody>
          <a:bodyPr lIns="91425" tIns="45700" rIns="91425" bIns="45700" anchor="t" anchorCtr="0">
            <a:noAutofit/>
          </a:bodyPr>
          <a:lstStyle/>
          <a:p>
            <a:pPr marL="228600" marR="0" lvl="0" indent="-177800" algn="l" rtl="0">
              <a:lnSpc>
                <a:spcPct val="80000"/>
              </a:lnSpc>
              <a:spcBef>
                <a:spcPts val="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Every character has a default range of 2 </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Any character can spend a turn without moving or attacking, gathering 5 stones – these are throwable items that increase ranged damage by 1. These are found in in rocky and grassland terrain.</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In a go, you can move with all your speed points, then attack. But, you can’t move, then cast a spell unless you have already prepared that spell.</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To prepare a spell, spend a go without attacking or moving and put a * by the spell in your spell sheet. </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You only regenerate if you don’t attack that go.</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You can shoot pure magic (damage) – bypassing all spell modifiers and spell preparation</a:t>
            </a:r>
          </a:p>
          <a:p>
            <a:pPr marL="228600" marR="0" lvl="0" indent="-177800" algn="l" rtl="0">
              <a:lnSpc>
                <a:spcPct val="80000"/>
              </a:lnSpc>
              <a:spcBef>
                <a:spcPts val="1000"/>
              </a:spcBef>
              <a:buClr>
                <a:schemeClr val="dk1"/>
              </a:buClr>
              <a:buSzPct val="100000"/>
              <a:buFont typeface="Calibri"/>
              <a:buChar char="•"/>
            </a:pPr>
            <a:r>
              <a:rPr lang="en-US" sz="1800" b="0" i="0" u="none" strike="noStrike" cap="none" baseline="0" dirty="0" smtClean="0">
                <a:solidFill>
                  <a:schemeClr val="dk1"/>
                </a:solidFill>
                <a:latin typeface="Calibri"/>
                <a:ea typeface="Calibri"/>
                <a:cs typeface="Calibri"/>
                <a:sym typeface="Calibri"/>
              </a:rPr>
              <a:t>Shields cannot be used with 2 handed weapons : great swords, great axes, etc.</a:t>
            </a:r>
            <a:r>
              <a:rPr lang="en-US" sz="1800" b="0" i="0" u="none" strike="noStrike" cap="none" dirty="0" smtClean="0">
                <a:solidFill>
                  <a:schemeClr val="dk1"/>
                </a:solidFill>
                <a:latin typeface="Calibri"/>
                <a:ea typeface="Calibri"/>
                <a:cs typeface="Calibri"/>
                <a:sym typeface="Calibri"/>
              </a:rPr>
              <a:t> You can either wield 2 1 handed weapons or 1 2 handed weapon.</a:t>
            </a:r>
            <a:endParaRPr lang="en-US" sz="1800" b="0" i="0" u="none" strike="noStrike" cap="none" baseline="0" dirty="0" smtClean="0">
              <a:solidFill>
                <a:schemeClr val="dk1"/>
              </a:solidFill>
              <a:latin typeface="Calibri"/>
              <a:ea typeface="Calibri"/>
              <a:cs typeface="Calibri"/>
              <a:sym typeface="Calibri"/>
            </a:endParaRPr>
          </a:p>
          <a:p>
            <a:pPr marL="228600" marR="0" lvl="0" indent="-177800" algn="l" rtl="0">
              <a:lnSpc>
                <a:spcPct val="80000"/>
              </a:lnSpc>
              <a:spcBef>
                <a:spcPts val="1000"/>
              </a:spcBef>
              <a:buClr>
                <a:schemeClr val="dk1"/>
              </a:buClr>
              <a:buSzPct val="100000"/>
              <a:buFont typeface="Calibri"/>
              <a:buChar char="•"/>
            </a:pPr>
            <a:r>
              <a:rPr lang="en-US" sz="1800" dirty="0" smtClean="0">
                <a:solidFill>
                  <a:schemeClr val="dk1"/>
                </a:solidFill>
                <a:latin typeface="Calibri"/>
                <a:ea typeface="Calibri"/>
                <a:cs typeface="Calibri"/>
                <a:sym typeface="Calibri"/>
              </a:rPr>
              <a:t>Record exp on the back of your sheet.</a:t>
            </a:r>
          </a:p>
          <a:p>
            <a:pPr marL="228600" marR="0" lvl="0" indent="-177800" algn="l" rtl="0">
              <a:lnSpc>
                <a:spcPct val="80000"/>
              </a:lnSpc>
              <a:spcBef>
                <a:spcPts val="1000"/>
              </a:spcBef>
              <a:buClr>
                <a:schemeClr val="dk1"/>
              </a:buClr>
              <a:buSzPct val="100000"/>
              <a:buFont typeface="Calibri"/>
              <a:buChar char="•"/>
            </a:pPr>
            <a:r>
              <a:rPr lang="en-US" sz="1800" dirty="0" smtClean="0">
                <a:solidFill>
                  <a:schemeClr val="dk1"/>
                </a:solidFill>
                <a:latin typeface="Calibri"/>
                <a:ea typeface="Calibri"/>
                <a:cs typeface="Calibri"/>
                <a:sym typeface="Calibri"/>
              </a:rPr>
              <a:t>Armor defends magic</a:t>
            </a:r>
            <a:endParaRPr lang="en-US" sz="1800" dirty="0" smtClean="0">
              <a:solidFill>
                <a:schemeClr val="dk1"/>
              </a:solidFill>
              <a:latin typeface="Calibri"/>
              <a:ea typeface="Calibri"/>
              <a:cs typeface="Calibri"/>
              <a:sym typeface="Calibri"/>
            </a:endParaRPr>
          </a:p>
          <a:p>
            <a:pPr marL="228600" marR="0" lvl="0" indent="-177800" algn="l" rtl="0">
              <a:lnSpc>
                <a:spcPct val="80000"/>
              </a:lnSpc>
              <a:spcBef>
                <a:spcPts val="1000"/>
              </a:spcBef>
              <a:buClr>
                <a:schemeClr val="dk1"/>
              </a:buClr>
              <a:buSzPct val="100000"/>
              <a:buFont typeface="Calibri"/>
              <a:buChar char="•"/>
            </a:pPr>
            <a:endParaRPr lang="en-US" sz="1800" b="0" i="0" u="none" strike="noStrike" cap="none" baseline="0" dirty="0" smtClean="0">
              <a:solidFill>
                <a:schemeClr val="dk1"/>
              </a:solidFill>
              <a:latin typeface="Calibri"/>
              <a:ea typeface="Calibri"/>
              <a:cs typeface="Calibri"/>
              <a:sym typeface="Calibri"/>
            </a:endParaRPr>
          </a:p>
          <a:p>
            <a:pPr marL="228600" marR="0" lvl="0" indent="-64135" algn="l" rtl="0">
              <a:lnSpc>
                <a:spcPct val="80000"/>
              </a:lnSpc>
              <a:spcBef>
                <a:spcPts val="1000"/>
              </a:spcBef>
              <a:buClr>
                <a:schemeClr val="dk1"/>
              </a:buClr>
              <a:buFont typeface="Arial"/>
              <a:buNone/>
            </a:pPr>
            <a:endParaRPr sz="2600" b="0" i="0" u="none" strike="noStrike" cap="none" baseline="0" dirty="0" smtClean="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Font typeface="Arial"/>
              <a:buNone/>
            </a:pPr>
            <a:endParaRPr sz="26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SzPct val="25000"/>
            </a:pPr>
            <a:r>
              <a:rPr lang="en-US" sz="6600" dirty="0">
                <a:solidFill>
                  <a:schemeClr val="dk1"/>
                </a:solidFill>
                <a:latin typeface="Calibri"/>
                <a:ea typeface="Calibri"/>
                <a:cs typeface="Calibri"/>
              </a:rPr>
              <a:t>Coins</a:t>
            </a:r>
            <a:endParaRPr lang="en-GB" sz="6600" dirty="0">
              <a:solidFill>
                <a:schemeClr val="dk1"/>
              </a:solidFill>
              <a:latin typeface="Calibri"/>
              <a:ea typeface="Calibri"/>
              <a:cs typeface="Calibri"/>
            </a:endParaRPr>
          </a:p>
        </p:txBody>
      </p:sp>
      <p:sp>
        <p:nvSpPr>
          <p:cNvPr id="3" name="Text Placeholder 2"/>
          <p:cNvSpPr>
            <a:spLocks noGrp="1"/>
          </p:cNvSpPr>
          <p:nvPr>
            <p:ph type="body" idx="1"/>
          </p:nvPr>
        </p:nvSpPr>
        <p:spPr>
          <a:xfrm>
            <a:off x="4308953" y="1825625"/>
            <a:ext cx="7044846" cy="2145126"/>
          </a:xfrm>
        </p:spPr>
        <p:txBody>
          <a:bodyPr/>
          <a:lstStyle/>
          <a:p>
            <a:pPr marL="177800" indent="0">
              <a:buNone/>
            </a:pPr>
            <a:r>
              <a:rPr lang="en-US" sz="2000" dirty="0" smtClean="0"/>
              <a:t>Bronze coin – these are the coins that you buy things in the shop with.</a:t>
            </a:r>
          </a:p>
          <a:p>
            <a:pPr marL="177800" indent="0">
              <a:buNone/>
            </a:pPr>
            <a:r>
              <a:rPr lang="en-US" sz="2000" dirty="0" smtClean="0"/>
              <a:t>3 Bronze coins = 1 Silver coin</a:t>
            </a:r>
          </a:p>
          <a:p>
            <a:pPr marL="177800" indent="0">
              <a:buNone/>
            </a:pPr>
            <a:r>
              <a:rPr lang="en-US" sz="2000" dirty="0" smtClean="0"/>
              <a:t>9 Bronze coins = 1 Gold coin</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75" y="1825625"/>
            <a:ext cx="1833881" cy="16190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81" y="3579596"/>
            <a:ext cx="1455867" cy="1455867"/>
          </a:xfrm>
          <a:prstGeom prst="rect">
            <a:avLst/>
          </a:prstGeom>
        </p:spPr>
      </p:pic>
      <p:sp>
        <p:nvSpPr>
          <p:cNvPr id="7" name="Text Placeholder 2"/>
          <p:cNvSpPr txBox="1">
            <a:spLocks/>
          </p:cNvSpPr>
          <p:nvPr/>
        </p:nvSpPr>
        <p:spPr>
          <a:xfrm>
            <a:off x="4308953" y="3729908"/>
            <a:ext cx="7044846" cy="1568602"/>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2000" dirty="0" smtClean="0"/>
              <a:t>Silver coin – made of dwarven silver, mined in the </a:t>
            </a:r>
            <a:r>
              <a:rPr lang="en-US" sz="2000" dirty="0"/>
              <a:t>M</a:t>
            </a:r>
            <a:r>
              <a:rPr lang="en-US" sz="2000" dirty="0" smtClean="0"/>
              <a:t>ournpeak mountains.</a:t>
            </a:r>
          </a:p>
          <a:p>
            <a:pPr marL="177800" indent="0">
              <a:buFont typeface="Arial"/>
              <a:buNone/>
            </a:pPr>
            <a:r>
              <a:rPr lang="en-US" sz="2000" dirty="0" smtClean="0"/>
              <a:t>3 Silver coins = 1 Gold coin</a:t>
            </a:r>
          </a:p>
          <a:p>
            <a:pPr marL="177800" indent="0">
              <a:buFont typeface="Arial"/>
              <a:buNone/>
            </a:pPr>
            <a:r>
              <a:rPr lang="en-US" sz="2000" dirty="0" smtClean="0"/>
              <a:t>1 Silver coin = 3 Bronze coins</a:t>
            </a:r>
          </a:p>
          <a:p>
            <a:pPr marL="177800" indent="0">
              <a:buFont typeface="Arial"/>
              <a:buNone/>
            </a:pPr>
            <a:endParaRPr lang="en-GB" sz="20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70401"/>
            <a:ext cx="1504167" cy="1504167"/>
          </a:xfrm>
          <a:prstGeom prst="rect">
            <a:avLst/>
          </a:prstGeom>
        </p:spPr>
      </p:pic>
      <p:sp>
        <p:nvSpPr>
          <p:cNvPr id="9" name="Text Placeholder 2"/>
          <p:cNvSpPr txBox="1">
            <a:spLocks/>
          </p:cNvSpPr>
          <p:nvPr/>
        </p:nvSpPr>
        <p:spPr>
          <a:xfrm>
            <a:off x="4183693" y="5408723"/>
            <a:ext cx="7044846" cy="126584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2000" dirty="0" smtClean="0"/>
              <a:t>Gold coin – pilfered long ago from a dragons hoard.</a:t>
            </a:r>
          </a:p>
          <a:p>
            <a:pPr marL="177800" indent="0">
              <a:buFont typeface="Arial"/>
              <a:buNone/>
            </a:pPr>
            <a:r>
              <a:rPr lang="en-US" sz="2000" dirty="0" smtClean="0"/>
              <a:t>1 Gold coin = 3 Silver coins</a:t>
            </a:r>
          </a:p>
          <a:p>
            <a:pPr marL="177800" indent="0">
              <a:buFont typeface="Arial"/>
              <a:buNone/>
            </a:pPr>
            <a:r>
              <a:rPr lang="en-US" sz="2000" dirty="0" smtClean="0"/>
              <a:t>1 Gold coin = 9 Bronze coins</a:t>
            </a:r>
          </a:p>
        </p:txBody>
      </p:sp>
    </p:spTree>
    <p:extLst>
      <p:ext uri="{BB962C8B-B14F-4D97-AF65-F5344CB8AC3E}">
        <p14:creationId xmlns:p14="http://schemas.microsoft.com/office/powerpoint/2010/main" val="1676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400"/>
            <a:ext cx="10515599" cy="1325562"/>
          </a:xfrm>
        </p:spPr>
        <p:txBody>
          <a:bodyPr/>
          <a:lstStyle/>
          <a:p>
            <a:r>
              <a:rPr lang="en-US" sz="6600" dirty="0" smtClean="0">
                <a:solidFill>
                  <a:schemeClr val="dk1"/>
                </a:solidFill>
                <a:latin typeface="Calibri"/>
                <a:ea typeface="Calibri"/>
                <a:cs typeface="Calibri"/>
              </a:rPr>
              <a:t>Storyline -1 </a:t>
            </a:r>
            <a:r>
              <a:rPr lang="en-US" sz="900" i="1" dirty="0">
                <a:solidFill>
                  <a:schemeClr val="dk1"/>
                </a:solidFill>
                <a:latin typeface="Calibri"/>
                <a:ea typeface="Calibri"/>
                <a:cs typeface="Calibri"/>
              </a:rPr>
              <a:t>(</a:t>
            </a:r>
            <a:r>
              <a:rPr lang="en-US" sz="900" i="1" dirty="0" smtClean="0">
                <a:solidFill>
                  <a:schemeClr val="dk1"/>
                </a:solidFill>
                <a:latin typeface="Calibri"/>
                <a:ea typeface="Calibri"/>
                <a:cs typeface="Calibri"/>
              </a:rPr>
              <a:t>Underneath Greenhold dungeon) </a:t>
            </a:r>
            <a:endParaRPr lang="en-GB" sz="6600" dirty="0">
              <a:solidFill>
                <a:schemeClr val="dk1"/>
              </a:solidFill>
              <a:latin typeface="Calibri"/>
              <a:ea typeface="Calibri"/>
              <a:cs typeface="Calibri"/>
            </a:endParaRPr>
          </a:p>
        </p:txBody>
      </p:sp>
      <p:sp>
        <p:nvSpPr>
          <p:cNvPr id="3" name="Text Placeholder 2"/>
          <p:cNvSpPr>
            <a:spLocks noGrp="1"/>
          </p:cNvSpPr>
          <p:nvPr>
            <p:ph type="body" idx="1"/>
          </p:nvPr>
        </p:nvSpPr>
        <p:spPr>
          <a:xfrm>
            <a:off x="6451946" y="163193"/>
            <a:ext cx="5161767" cy="1831975"/>
          </a:xfrm>
        </p:spPr>
        <p:txBody>
          <a:bodyPr/>
          <a:lstStyle/>
          <a:p>
            <a:pPr marL="177800" indent="0">
              <a:buNone/>
            </a:pPr>
            <a:r>
              <a:rPr lang="en-US" sz="1100" dirty="0" smtClean="0"/>
              <a:t>You awaken a damp, dark room with three others. Your companions seem familiar, although you have no other memories. Your mind is completely blank. Your memory has been wiped. On the other side of the room, there is an old, oak-framed door.</a:t>
            </a:r>
          </a:p>
          <a:p>
            <a:pPr marL="177800" indent="0">
              <a:buNone/>
            </a:pPr>
            <a:r>
              <a:rPr lang="en-US" sz="1100" dirty="0" smtClean="0"/>
              <a:t>What do you do?</a:t>
            </a:r>
          </a:p>
          <a:p>
            <a:pPr marL="177800" indent="0">
              <a:buNone/>
            </a:pPr>
            <a:r>
              <a:rPr lang="en-US" sz="1100" dirty="0" smtClean="0"/>
              <a:t>a) Wake your companions</a:t>
            </a:r>
          </a:p>
          <a:p>
            <a:pPr marL="177800" indent="0">
              <a:buNone/>
            </a:pPr>
            <a:r>
              <a:rPr lang="en-US" sz="1100" dirty="0" smtClean="0"/>
              <a:t>b) Open the door</a:t>
            </a:r>
          </a:p>
          <a:p>
            <a:pPr marL="177800" indent="0">
              <a:buNone/>
            </a:pPr>
            <a:r>
              <a:rPr lang="en-US" sz="1100" dirty="0" smtClean="0"/>
              <a:t>c) Look around you</a:t>
            </a:r>
            <a:endParaRPr lang="en-GB" sz="1100" dirty="0"/>
          </a:p>
        </p:txBody>
      </p:sp>
      <p:sp>
        <p:nvSpPr>
          <p:cNvPr id="4" name="Text Placeholder 2"/>
          <p:cNvSpPr txBox="1">
            <a:spLocks/>
          </p:cNvSpPr>
          <p:nvPr/>
        </p:nvSpPr>
        <p:spPr>
          <a:xfrm>
            <a:off x="702501" y="1909287"/>
            <a:ext cx="5161767" cy="1731767"/>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smtClean="0"/>
              <a:t>A)</a:t>
            </a:r>
          </a:p>
          <a:p>
            <a:pPr marL="177800" indent="0">
              <a:buFont typeface="Arial"/>
              <a:buNone/>
            </a:pPr>
            <a:r>
              <a:rPr lang="en-US" sz="1100" dirty="0" smtClean="0"/>
              <a:t>You shake your comrades awake – they all seem to display no knowledge of their situation or why they have lost their memories.</a:t>
            </a:r>
          </a:p>
          <a:p>
            <a:pPr marL="177800" indent="0">
              <a:buFont typeface="Arial"/>
              <a:buNone/>
            </a:pPr>
            <a:r>
              <a:rPr lang="en-US" sz="1100" dirty="0" smtClean="0"/>
              <a:t>Do you?</a:t>
            </a:r>
          </a:p>
          <a:p>
            <a:pPr marL="177800" indent="0">
              <a:buFont typeface="Arial"/>
              <a:buNone/>
            </a:pPr>
            <a:r>
              <a:rPr lang="en-US" sz="1100" dirty="0" smtClean="0"/>
              <a:t>c) Look around you</a:t>
            </a:r>
          </a:p>
          <a:p>
            <a:pPr marL="177800" indent="0">
              <a:buNone/>
            </a:pPr>
            <a:r>
              <a:rPr lang="en-US" sz="1100" dirty="0"/>
              <a:t>b</a:t>
            </a:r>
            <a:r>
              <a:rPr lang="en-US" sz="1100" dirty="0" smtClean="0"/>
              <a:t>) </a:t>
            </a:r>
            <a:r>
              <a:rPr lang="en-US" sz="1100" dirty="0"/>
              <a:t>Open the door</a:t>
            </a:r>
          </a:p>
          <a:p>
            <a:pPr marL="177800" indent="0">
              <a:buFont typeface="Arial"/>
              <a:buNone/>
            </a:pPr>
            <a:endParaRPr lang="en-GB" sz="1100" dirty="0"/>
          </a:p>
        </p:txBody>
      </p:sp>
      <p:sp>
        <p:nvSpPr>
          <p:cNvPr id="5" name="Text Placeholder 2"/>
          <p:cNvSpPr txBox="1">
            <a:spLocks/>
          </p:cNvSpPr>
          <p:nvPr/>
        </p:nvSpPr>
        <p:spPr>
          <a:xfrm>
            <a:off x="525048" y="4495759"/>
            <a:ext cx="5161767" cy="1491684"/>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a:t>C</a:t>
            </a:r>
            <a:r>
              <a:rPr lang="en-US" sz="1100" dirty="0" smtClean="0"/>
              <a:t>)</a:t>
            </a:r>
          </a:p>
          <a:p>
            <a:pPr marL="177800" indent="0">
              <a:buFont typeface="Arial"/>
              <a:buNone/>
            </a:pPr>
            <a:r>
              <a:rPr lang="en-US" sz="1100" dirty="0" smtClean="0"/>
              <a:t>All three of them seem to be of a different class (mage, archer and rogue) – there are no other exits to the room, and the room is just a small, concrete square</a:t>
            </a:r>
          </a:p>
          <a:p>
            <a:pPr marL="177800" indent="0">
              <a:buFont typeface="Arial"/>
              <a:buNone/>
            </a:pPr>
            <a:r>
              <a:rPr lang="en-US" sz="1100" dirty="0" smtClean="0"/>
              <a:t>Do you?</a:t>
            </a:r>
          </a:p>
          <a:p>
            <a:pPr marL="177800" indent="0">
              <a:buFont typeface="Arial"/>
              <a:buNone/>
            </a:pPr>
            <a:r>
              <a:rPr lang="en-US" sz="1100" dirty="0" smtClean="0"/>
              <a:t>b) Open the door</a:t>
            </a:r>
          </a:p>
        </p:txBody>
      </p:sp>
      <p:sp>
        <p:nvSpPr>
          <p:cNvPr id="6" name="Text Placeholder 2"/>
          <p:cNvSpPr txBox="1">
            <a:spLocks/>
          </p:cNvSpPr>
          <p:nvPr/>
        </p:nvSpPr>
        <p:spPr>
          <a:xfrm>
            <a:off x="6451945" y="2100353"/>
            <a:ext cx="5161767" cy="2596908"/>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a:t>B</a:t>
            </a:r>
            <a:r>
              <a:rPr lang="en-US" sz="1100" dirty="0" smtClean="0"/>
              <a:t>)</a:t>
            </a:r>
          </a:p>
          <a:p>
            <a:pPr marL="177800" indent="0">
              <a:buFont typeface="Arial"/>
              <a:buNone/>
            </a:pPr>
            <a:r>
              <a:rPr lang="en-US" sz="1100" dirty="0" smtClean="0"/>
              <a:t>[If your companions are awake] – Slowly, you open the old door with a creak and you and your companions slip inside…</a:t>
            </a:r>
          </a:p>
          <a:p>
            <a:pPr marL="177800" indent="0">
              <a:buFont typeface="Arial"/>
              <a:buNone/>
            </a:pPr>
            <a:r>
              <a:rPr lang="en-US" sz="1100" dirty="0" smtClean="0"/>
              <a:t>Go to Storyline -2</a:t>
            </a:r>
          </a:p>
          <a:p>
            <a:pPr marL="177800" indent="0">
              <a:buFont typeface="Arial"/>
              <a:buNone/>
            </a:pPr>
            <a:r>
              <a:rPr lang="en-US" sz="1100" dirty="0" smtClean="0"/>
              <a:t>[If your companions are sleeping] – Slowly you peek through a crack in the door and gasp in horror – sitting cross-legged at the far end of the room is a pale skinned man – radiating a powerful aura of magic – dark magic!</a:t>
            </a:r>
          </a:p>
          <a:p>
            <a:pPr marL="177800" indent="0">
              <a:buFont typeface="Arial"/>
              <a:buNone/>
            </a:pPr>
            <a:r>
              <a:rPr lang="en-US" sz="1100" dirty="0" smtClean="0"/>
              <a:t>Do you?</a:t>
            </a:r>
          </a:p>
          <a:p>
            <a:pPr marL="177800" indent="0">
              <a:buNone/>
            </a:pPr>
            <a:r>
              <a:rPr lang="en-US" sz="1100" dirty="0" smtClean="0"/>
              <a:t>a) Wake your companions</a:t>
            </a:r>
          </a:p>
          <a:p>
            <a:pPr marL="177800" indent="0">
              <a:buNone/>
            </a:pPr>
            <a:r>
              <a:rPr lang="en-US" sz="1100" dirty="0" smtClean="0"/>
              <a:t>d) Walk in alone</a:t>
            </a:r>
          </a:p>
        </p:txBody>
      </p:sp>
      <p:sp>
        <p:nvSpPr>
          <p:cNvPr id="7" name="Text Placeholder 2"/>
          <p:cNvSpPr txBox="1">
            <a:spLocks/>
          </p:cNvSpPr>
          <p:nvPr/>
        </p:nvSpPr>
        <p:spPr>
          <a:xfrm>
            <a:off x="6451944" y="4722314"/>
            <a:ext cx="5161767" cy="1491684"/>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smtClean="0"/>
              <a:t>D)</a:t>
            </a:r>
          </a:p>
          <a:p>
            <a:pPr marL="177800" indent="0">
              <a:buFont typeface="Arial"/>
              <a:buNone/>
            </a:pPr>
            <a:r>
              <a:rPr lang="en-US" sz="1100" dirty="0" smtClean="0"/>
              <a:t>You carefully walk into the darkened room… Almost instantly, the dark mage stands up and shoots a deadly stream of fire into your heart, mad peals of laughter echoing around the hollow chamber.</a:t>
            </a:r>
          </a:p>
          <a:p>
            <a:pPr marL="177800" indent="0">
              <a:buFont typeface="Arial"/>
              <a:buNone/>
            </a:pPr>
            <a:r>
              <a:rPr lang="en-US" sz="1100" dirty="0" smtClean="0"/>
              <a:t>Game Over!</a:t>
            </a:r>
          </a:p>
          <a:p>
            <a:pPr marL="177800" indent="0">
              <a:buFont typeface="Arial"/>
              <a:buNone/>
            </a:pPr>
            <a:r>
              <a:rPr lang="en-US" sz="1100" dirty="0" smtClean="0"/>
              <a:t>Restart Storyline -1</a:t>
            </a:r>
          </a:p>
        </p:txBody>
      </p:sp>
    </p:spTree>
    <p:extLst>
      <p:ext uri="{BB962C8B-B14F-4D97-AF65-F5344CB8AC3E}">
        <p14:creationId xmlns:p14="http://schemas.microsoft.com/office/powerpoint/2010/main" val="368192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400"/>
            <a:ext cx="10515599" cy="1325562"/>
          </a:xfrm>
        </p:spPr>
        <p:txBody>
          <a:bodyPr/>
          <a:lstStyle/>
          <a:p>
            <a:r>
              <a:rPr lang="en-US" sz="6600" dirty="0" smtClean="0">
                <a:solidFill>
                  <a:schemeClr val="dk1"/>
                </a:solidFill>
                <a:latin typeface="Calibri"/>
                <a:ea typeface="Calibri"/>
                <a:cs typeface="Calibri"/>
              </a:rPr>
              <a:t>Storyline -2 </a:t>
            </a:r>
            <a:r>
              <a:rPr lang="en-US" sz="900" i="1" dirty="0">
                <a:solidFill>
                  <a:schemeClr val="dk1"/>
                </a:solidFill>
                <a:latin typeface="Calibri"/>
                <a:ea typeface="Calibri"/>
                <a:cs typeface="Calibri"/>
              </a:rPr>
              <a:t>(</a:t>
            </a:r>
            <a:r>
              <a:rPr lang="en-US" sz="900" i="1" dirty="0" smtClean="0">
                <a:solidFill>
                  <a:schemeClr val="dk1"/>
                </a:solidFill>
                <a:latin typeface="Calibri"/>
                <a:ea typeface="Calibri"/>
                <a:cs typeface="Calibri"/>
              </a:rPr>
              <a:t>Underneath Greenhold dungeon) </a:t>
            </a:r>
            <a:endParaRPr lang="en-GB" sz="6600" dirty="0">
              <a:solidFill>
                <a:schemeClr val="dk1"/>
              </a:solidFill>
              <a:latin typeface="Calibri"/>
              <a:ea typeface="Calibri"/>
              <a:cs typeface="Calibri"/>
            </a:endParaRPr>
          </a:p>
        </p:txBody>
      </p:sp>
      <p:sp>
        <p:nvSpPr>
          <p:cNvPr id="8" name="Text Placeholder 7"/>
          <p:cNvSpPr>
            <a:spLocks noGrp="1"/>
          </p:cNvSpPr>
          <p:nvPr>
            <p:ph type="body" idx="1"/>
          </p:nvPr>
        </p:nvSpPr>
        <p:spPr>
          <a:xfrm>
            <a:off x="838200" y="1741962"/>
            <a:ext cx="10515599" cy="4351338"/>
          </a:xfrm>
        </p:spPr>
        <p:txBody>
          <a:bodyPr/>
          <a:lstStyle/>
          <a:p>
            <a:pPr marL="177800" indent="0">
              <a:buNone/>
            </a:pPr>
            <a:r>
              <a:rPr lang="en-US" sz="1100" dirty="0" smtClean="0"/>
              <a:t>Sitting </a:t>
            </a:r>
            <a:r>
              <a:rPr lang="en-US" sz="1100" dirty="0"/>
              <a:t>cross-legged at the far end of the room is a pale skinned man – radiating a powerful aura of magic – dark magic</a:t>
            </a:r>
            <a:r>
              <a:rPr lang="en-US" sz="1100" dirty="0" smtClean="0"/>
              <a:t>! </a:t>
            </a:r>
          </a:p>
          <a:p>
            <a:pPr marL="177800" indent="0">
              <a:buNone/>
            </a:pPr>
            <a:r>
              <a:rPr lang="en-US" sz="1100" dirty="0" smtClean="0"/>
              <a:t>Battle ‘The Mad Mage’ in rocky terrain – 8x8 board.</a:t>
            </a:r>
          </a:p>
          <a:p>
            <a:pPr marL="177800" indent="0">
              <a:buNone/>
            </a:pPr>
            <a:endParaRPr lang="en-US" sz="1100" dirty="0"/>
          </a:p>
          <a:p>
            <a:pPr marL="177800" indent="0">
              <a:buNone/>
            </a:pPr>
            <a:r>
              <a:rPr lang="en-US" sz="1100" dirty="0" smtClean="0"/>
              <a:t>Have you?</a:t>
            </a:r>
          </a:p>
          <a:p>
            <a:pPr marL="520700" indent="-342900">
              <a:buAutoNum type="alphaLcParenR"/>
            </a:pPr>
            <a:r>
              <a:rPr lang="en-US" sz="1100" dirty="0" smtClean="0"/>
              <a:t>Won</a:t>
            </a:r>
          </a:p>
          <a:p>
            <a:pPr marL="520700" indent="-342900">
              <a:buAutoNum type="alphaLcParenR"/>
            </a:pPr>
            <a:r>
              <a:rPr lang="en-US" sz="1100" dirty="0" smtClean="0"/>
              <a:t>Lost</a:t>
            </a:r>
            <a:endParaRPr lang="en-GB" sz="1100" dirty="0"/>
          </a:p>
        </p:txBody>
      </p:sp>
      <p:sp>
        <p:nvSpPr>
          <p:cNvPr id="9" name="Text Placeholder 2"/>
          <p:cNvSpPr txBox="1">
            <a:spLocks/>
          </p:cNvSpPr>
          <p:nvPr/>
        </p:nvSpPr>
        <p:spPr>
          <a:xfrm>
            <a:off x="838200" y="3917630"/>
            <a:ext cx="5161767" cy="25583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smtClean="0"/>
              <a:t>A)</a:t>
            </a:r>
          </a:p>
          <a:p>
            <a:pPr marL="177800" indent="0">
              <a:buFont typeface="Arial"/>
              <a:buNone/>
            </a:pPr>
            <a:r>
              <a:rPr lang="en-US" sz="1100" dirty="0" smtClean="0"/>
              <a:t>The mage lies defeated at your feet – only one hit now would finish him for good! Suddenly, the ground starts to shake and an immense shadowy form bursts through the dungeon wall and douses the air with liquid flame. A shadow dragon! Before you have time to react, the dragon scoops up your foe in its talons and flies away – you and your companions stare in shock at the jagged hole it created in the wall and the scorched concrete of its avenging flame.</a:t>
            </a:r>
          </a:p>
          <a:p>
            <a:pPr marL="177800" indent="0">
              <a:buFont typeface="Arial"/>
              <a:buNone/>
            </a:pPr>
            <a:r>
              <a:rPr lang="en-US" sz="1100" dirty="0" smtClean="0"/>
              <a:t>Gain:</a:t>
            </a:r>
          </a:p>
          <a:p>
            <a:r>
              <a:rPr lang="en-US" sz="1100" dirty="0" smtClean="0"/>
              <a:t>4 Silver coins (in the group)</a:t>
            </a:r>
          </a:p>
          <a:p>
            <a:r>
              <a:rPr lang="en-US" sz="1100" dirty="0" smtClean="0"/>
              <a:t>500 exp (per person)</a:t>
            </a:r>
          </a:p>
          <a:p>
            <a:pPr marL="177800" indent="0">
              <a:buNone/>
            </a:pPr>
            <a:r>
              <a:rPr lang="en-US" sz="1100" dirty="0" smtClean="0"/>
              <a:t>Go to Storyline -3</a:t>
            </a:r>
            <a:endParaRPr lang="en-GB" sz="1100" dirty="0"/>
          </a:p>
        </p:txBody>
      </p:sp>
      <p:sp>
        <p:nvSpPr>
          <p:cNvPr id="10" name="Text Placeholder 2"/>
          <p:cNvSpPr txBox="1">
            <a:spLocks/>
          </p:cNvSpPr>
          <p:nvPr/>
        </p:nvSpPr>
        <p:spPr>
          <a:xfrm>
            <a:off x="6740047" y="3917630"/>
            <a:ext cx="5161767" cy="2255614"/>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228600" marR="0" indent="-50800" algn="l" rtl="0">
              <a:lnSpc>
                <a:spcPct val="90000"/>
              </a:lnSpc>
              <a:spcBef>
                <a:spcPts val="10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685800" marR="0" indent="-762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1016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14300" algn="l" rtl="0">
              <a:lnSpc>
                <a:spcPct val="90000"/>
              </a:lnSpc>
              <a:spcBef>
                <a:spcPts val="5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177800" indent="0">
              <a:buFont typeface="Arial"/>
              <a:buNone/>
            </a:pPr>
            <a:r>
              <a:rPr lang="en-US" sz="1100" dirty="0"/>
              <a:t>B</a:t>
            </a:r>
            <a:r>
              <a:rPr lang="en-US" sz="1100" dirty="0" smtClean="0"/>
              <a:t>)</a:t>
            </a:r>
          </a:p>
          <a:p>
            <a:pPr marL="177800" indent="0">
              <a:buFont typeface="Arial"/>
              <a:buNone/>
            </a:pPr>
            <a:r>
              <a:rPr lang="en-US" sz="1100" dirty="0" smtClean="0"/>
              <a:t>You and your companions lie defeated at the mages feet. Slowly dying.</a:t>
            </a:r>
          </a:p>
          <a:p>
            <a:pPr marL="177800" indent="0">
              <a:buFont typeface="Arial"/>
              <a:buNone/>
            </a:pPr>
            <a:r>
              <a:rPr lang="en-US" sz="1100" dirty="0" smtClean="0"/>
              <a:t> Gain:</a:t>
            </a:r>
          </a:p>
          <a:p>
            <a:r>
              <a:rPr lang="en-US" sz="1100" dirty="0" smtClean="0"/>
              <a:t>4 bronze coins</a:t>
            </a:r>
          </a:p>
          <a:p>
            <a:r>
              <a:rPr lang="en-US" sz="1100" dirty="0" smtClean="0"/>
              <a:t>50 exp (per person)</a:t>
            </a:r>
          </a:p>
          <a:p>
            <a:pPr marL="177800" indent="0">
              <a:buNone/>
            </a:pPr>
            <a:endParaRPr lang="en-US" sz="1100" dirty="0" smtClean="0"/>
          </a:p>
          <a:p>
            <a:pPr marL="177800" indent="0">
              <a:buNone/>
            </a:pPr>
            <a:r>
              <a:rPr lang="en-US" sz="1100" dirty="0" smtClean="0"/>
              <a:t>Game Over</a:t>
            </a:r>
          </a:p>
          <a:p>
            <a:pPr marL="177800" indent="0">
              <a:buNone/>
            </a:pPr>
            <a:r>
              <a:rPr lang="en-US" sz="1100" dirty="0" smtClean="0"/>
              <a:t>Restart Storyline -1</a:t>
            </a:r>
            <a:endParaRPr lang="en-GB" sz="1100" dirty="0"/>
          </a:p>
        </p:txBody>
      </p:sp>
    </p:spTree>
    <p:extLst>
      <p:ext uri="{BB962C8B-B14F-4D97-AF65-F5344CB8AC3E}">
        <p14:creationId xmlns:p14="http://schemas.microsoft.com/office/powerpoint/2010/main" val="272346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Shape 216"/>
          <p:cNvSpPr txBox="1">
            <a:spLocks noGrp="1"/>
          </p:cNvSpPr>
          <p:nvPr>
            <p:ph type="body" idx="1"/>
          </p:nvPr>
        </p:nvSpPr>
        <p:spPr>
          <a:xfrm>
            <a:off x="838200" y="1825625"/>
            <a:ext cx="10515599" cy="435119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1400"/>
              </a:spcBef>
              <a:spcAft>
                <a:spcPts val="0"/>
              </a:spcAft>
              <a:buClr>
                <a:schemeClr val="dk1"/>
              </a:buClr>
              <a:buFont typeface="Arial"/>
              <a:buNone/>
            </a:pPr>
            <a:endParaRPr dirty="0"/>
          </a:p>
          <a:p>
            <a:pPr marL="0" marR="0" lvl="0" indent="0" algn="l" rtl="0">
              <a:lnSpc>
                <a:spcPct val="80000"/>
              </a:lnSpc>
              <a:spcBef>
                <a:spcPts val="1201"/>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pic>
        <p:nvPicPr>
          <p:cNvPr id="217" name="Shape 217"/>
          <p:cNvPicPr preferRelativeResize="0"/>
          <p:nvPr/>
        </p:nvPicPr>
        <p:blipFill>
          <a:blip r:embed="rId3">
            <a:alphaModFix/>
          </a:blip>
          <a:stretch>
            <a:fillRect/>
          </a:stretch>
        </p:blipFill>
        <p:spPr>
          <a:xfrm>
            <a:off x="525465" y="94004"/>
            <a:ext cx="10554269" cy="700130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6600" b="0" i="0" u="none" strike="noStrike" cap="none" baseline="0" dirty="0">
                <a:solidFill>
                  <a:schemeClr val="dk1"/>
                </a:solidFill>
                <a:latin typeface="Calibri"/>
                <a:ea typeface="Calibri"/>
                <a:cs typeface="Calibri"/>
                <a:sym typeface="Calibri"/>
              </a:rPr>
              <a:t>Special abilities</a:t>
            </a:r>
          </a:p>
        </p:txBody>
      </p:sp>
      <p:sp>
        <p:nvSpPr>
          <p:cNvPr id="105" name="Shape 105"/>
          <p:cNvSpPr txBox="1">
            <a:spLocks noGrp="1"/>
          </p:cNvSpPr>
          <p:nvPr>
            <p:ph type="body" idx="1"/>
          </p:nvPr>
        </p:nvSpPr>
        <p:spPr>
          <a:xfrm>
            <a:off x="1202919" y="2011678"/>
            <a:ext cx="9784079" cy="458230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Rogue:</a:t>
            </a:r>
          </a:p>
          <a:p>
            <a:pPr marL="228600" marR="0" lvl="0" indent="-215900" algn="l" rtl="0">
              <a:lnSpc>
                <a:spcPct val="90000"/>
              </a:lnSpc>
              <a:spcBef>
                <a:spcPts val="1000"/>
              </a:spcBef>
              <a:buClr>
                <a:schemeClr val="dk1"/>
              </a:buClr>
              <a:buSzPct val="100000"/>
              <a:buFont typeface="Calibri"/>
              <a:buChar char="•"/>
            </a:pPr>
            <a:r>
              <a:rPr lang="en-US" sz="1800" b="0" i="0" u="none" strike="noStrike" cap="none" baseline="0" dirty="0">
                <a:solidFill>
                  <a:schemeClr val="dk1"/>
                </a:solidFill>
                <a:latin typeface="Calibri"/>
                <a:ea typeface="Calibri"/>
                <a:cs typeface="Calibri"/>
                <a:sym typeface="Calibri"/>
              </a:rPr>
              <a:t>Can move with some of their speed points, attack, then move back with the rest of their speed points. [~/ per game]</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Warrior:</a:t>
            </a:r>
          </a:p>
          <a:p>
            <a:pPr marL="228600" marR="0" lvl="0" indent="-215900" algn="l" rtl="0">
              <a:lnSpc>
                <a:spcPct val="90000"/>
              </a:lnSpc>
              <a:spcBef>
                <a:spcPts val="1000"/>
              </a:spcBef>
              <a:buClr>
                <a:schemeClr val="dk1"/>
              </a:buClr>
              <a:buSzPct val="100000"/>
              <a:buFont typeface="Calibri"/>
              <a:buChar char="•"/>
            </a:pPr>
            <a:r>
              <a:rPr lang="en-US" sz="1800" b="0" i="0" u="none" strike="noStrike" cap="none" baseline="0" dirty="0">
                <a:solidFill>
                  <a:schemeClr val="dk1"/>
                </a:solidFill>
                <a:latin typeface="Calibri"/>
                <a:ea typeface="Calibri"/>
                <a:cs typeface="Calibri"/>
                <a:sym typeface="Calibri"/>
              </a:rPr>
              <a:t>Deals melee damage to every enemy in a 1 tile radius [+3 melee damage, 1 per game, must have a weapon equipped]</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Mage:</a:t>
            </a:r>
          </a:p>
          <a:p>
            <a:pPr marL="228600" marR="0" lvl="0" indent="-215900" algn="l" rtl="0">
              <a:lnSpc>
                <a:spcPct val="90000"/>
              </a:lnSpc>
              <a:spcBef>
                <a:spcPts val="1000"/>
              </a:spcBef>
              <a:buClr>
                <a:schemeClr val="dk1"/>
              </a:buClr>
              <a:buSzPct val="100000"/>
              <a:buFont typeface="Calibri"/>
              <a:buChar char="•"/>
            </a:pPr>
            <a:r>
              <a:rPr lang="en-US" sz="1800" b="0" i="0" u="none" strike="noStrike" cap="none" baseline="0" dirty="0">
                <a:solidFill>
                  <a:schemeClr val="dk1"/>
                </a:solidFill>
                <a:latin typeface="Calibri"/>
                <a:ea typeface="Calibri"/>
                <a:cs typeface="Calibri"/>
                <a:sym typeface="Calibri"/>
              </a:rPr>
              <a:t>Can teleport to any square in  a 3 tile radius [can prepare a spell in the same turn, 1 per game]</a:t>
            </a:r>
          </a:p>
          <a:p>
            <a:pPr marL="0" marR="0" lvl="0" indent="0" algn="l" rtl="0">
              <a:lnSpc>
                <a:spcPct val="90000"/>
              </a:lnSpc>
              <a:spcBef>
                <a:spcPts val="1000"/>
              </a:spcBef>
              <a:buClr>
                <a:schemeClr val="dk1"/>
              </a:buClr>
              <a:buSzPct val="25000"/>
              <a:buFont typeface="Arial"/>
              <a:buNone/>
            </a:pPr>
            <a:r>
              <a:rPr lang="en-US" sz="1800" b="0" i="0" u="none" strike="noStrike" cap="none" baseline="0" dirty="0">
                <a:solidFill>
                  <a:schemeClr val="dk1"/>
                </a:solidFill>
                <a:latin typeface="Calibri"/>
                <a:ea typeface="Calibri"/>
                <a:cs typeface="Calibri"/>
                <a:sym typeface="Calibri"/>
              </a:rPr>
              <a:t>Archer:</a:t>
            </a:r>
          </a:p>
          <a:p>
            <a:pPr marL="228600" marR="0" lvl="0" indent="-215900" algn="l" rtl="0">
              <a:lnSpc>
                <a:spcPct val="90000"/>
              </a:lnSpc>
              <a:spcBef>
                <a:spcPts val="1000"/>
              </a:spcBef>
              <a:buClr>
                <a:schemeClr val="dk1"/>
              </a:buClr>
              <a:buSzPct val="100000"/>
              <a:buFont typeface="Calibri"/>
              <a:buChar char="•"/>
            </a:pPr>
            <a:r>
              <a:rPr lang="en-US" sz="1800" b="0" i="0" u="none" strike="noStrike" cap="none" baseline="0" dirty="0">
                <a:solidFill>
                  <a:schemeClr val="dk1"/>
                </a:solidFill>
                <a:latin typeface="Calibri"/>
                <a:ea typeface="Calibri"/>
                <a:cs typeface="Calibri"/>
                <a:sym typeface="Calibri"/>
              </a:rPr>
              <a:t>Increases range to 8 [+1 ranged, 1 per game]</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2574</Words>
  <Application>Microsoft Office PowerPoint</Application>
  <PresentationFormat>Widescreen</PresentationFormat>
  <Paragraphs>419</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Cantarell</vt:lpstr>
      <vt:lpstr>Noto Symbol</vt:lpstr>
      <vt:lpstr>Office Theme</vt:lpstr>
      <vt:lpstr>Chess rpg (2-5+ players)</vt:lpstr>
      <vt:lpstr>Classes</vt:lpstr>
      <vt:lpstr>Terrains</vt:lpstr>
      <vt:lpstr>Rules</vt:lpstr>
      <vt:lpstr>Coins</vt:lpstr>
      <vt:lpstr>Storyline -1 (Underneath Greenhold dungeon) </vt:lpstr>
      <vt:lpstr>Storyline -2 (Underneath Greenhold dungeon) </vt:lpstr>
      <vt:lpstr>PowerPoint Presentation</vt:lpstr>
      <vt:lpstr>Special abilities</vt:lpstr>
      <vt:lpstr>Warrior</vt:lpstr>
      <vt:lpstr>Archer</vt:lpstr>
      <vt:lpstr>Rogue</vt:lpstr>
      <vt:lpstr>Mage</vt:lpstr>
      <vt:lpstr>Customizable character</vt:lpstr>
      <vt:lpstr>Black Minions</vt:lpstr>
      <vt:lpstr>White Minions</vt:lpstr>
      <vt:lpstr>Customizable Minions</vt:lpstr>
      <vt:lpstr>The Mad Mage</vt:lpstr>
      <vt:lpstr>Customizable Boss</vt:lpstr>
      <vt:lpstr>Spell sheets</vt:lpstr>
      <vt:lpstr>Spell sheets</vt:lpstr>
      <vt:lpstr>Spells</vt:lpstr>
      <vt:lpstr>Weapons</vt:lpstr>
      <vt:lpstr>Armor</vt:lpstr>
      <vt:lpstr>Items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rpg (2-5+ players)</dc:title>
  <dc:creator>Danny Harris</dc:creator>
  <cp:lastModifiedBy>Danny Harris</cp:lastModifiedBy>
  <cp:revision>23</cp:revision>
  <cp:lastPrinted>2015-07-21T10:42:22Z</cp:lastPrinted>
  <dcterms:modified xsi:type="dcterms:W3CDTF">2016-11-06T12:28:53Z</dcterms:modified>
</cp:coreProperties>
</file>