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25" d="100"/>
          <a:sy n="25" d="100"/>
        </p:scale>
        <p:origin x="36" y="-786"/>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cs typeface="Calibri"/>
                <a:sym typeface="Calibri"/>
              </a:rPr>
              <a:t>Encriptado de texto por el método afín</a:t>
            </a:r>
            <a:endParaRPr lang="es-CO" dirty="0">
              <a:latin typeface="Candara" panose="020E0502030303020204" pitchFamily="34" charset="0"/>
            </a:endParaRPr>
          </a:p>
        </p:txBody>
      </p:sp>
      <p:sp>
        <p:nvSpPr>
          <p:cNvPr id="41" name="Google Shape;41;p4"/>
          <p:cNvSpPr txBox="1"/>
          <p:nvPr/>
        </p:nvSpPr>
        <p:spPr>
          <a:xfrm>
            <a:off x="11009172" y="1993617"/>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Daniel Eduardo Cobos Ayala, Laura Vanessa Méndez Rivera, César Luis Hurtado Rodríguez</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22958- Autómatas y lenguajes formales - Grupo B1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1,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2,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3,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4,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t>
            </a:r>
            <a:r>
              <a:rPr lang="en-US" sz="2800" dirty="0" err="1">
                <a:solidFill>
                  <a:schemeClr val="bg1"/>
                </a:solidFill>
                <a:latin typeface="Candara" panose="020E0502030303020204" pitchFamily="34" charset="0"/>
                <a:ea typeface="Calibri"/>
                <a:cs typeface="Calibri"/>
                <a:sym typeface="Calibri"/>
              </a:rPr>
              <a:t>profesor</a:t>
            </a:r>
            <a:r>
              <a:rPr lang="en-US" sz="2800" dirty="0">
                <a:solidFill>
                  <a:schemeClr val="bg1"/>
                </a:solidFill>
                <a:latin typeface="Candara" panose="020E0502030303020204" pitchFamily="34" charset="0"/>
                <a:ea typeface="Calibri"/>
                <a:cs typeface="Calibri"/>
                <a:sym typeface="Calibri"/>
              </a:rPr>
              <a:t>, Email:</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http://scielo.sld.cu/scielo.php?script=sci_arttext&amp;pid=S0864-02892016000100006&amp;lng=es&amp;tlng=es.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criptografía es un ámbito de la criptología que se ocupa de las técnicas de cifrado destinadas a alterar el contenido de ciertos mensajes con el fin de hacerlos ininteligibles a receptores no deseados.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este proyecto se desarrolló el método de cifrado afín, este es un tipo de cifrado por sustitución en la que cada símbolo del alfabeto es sustituido por un símbolo del alfabeto cifrado siendo el numero de símbolos del alfabeto claro igual que el numero de símbolos del alfabeto cifrado.</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este proyecto se analizó el ya mencionado método afín, una vez se ejecute el programa, este le dará una opción al usuario de ingresar una cadena de texto para luego encriptarla dando como resultado unos símbolos que a simple vista se ve ilegible pero claro, esa es la idea de el algoritmo. Ya que como ya sabemos esto genera seguridad y privacidad en ciertas comunicaciones cotidianas.</a:t>
            </a: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el cifrado afín, para hallar el símbolo del alfabeto cifrado que sustituye a un determinado símbolo del alfabeto claro, se implementa una función matemática afín en aritmética modular.</a:t>
            </a: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Para poder aplicar dicha función matemática lo primero que hay que hacer es asignar un orden que a cada símbolo de cada uno de los del alfabeto le asocie un numero de orden. Una vez establecido esto se usa la siguiente formula</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25400" marR="0" lvl="0" algn="just" rtl="0">
              <a:spcBef>
                <a:spcPts val="0"/>
              </a:spcBef>
              <a:spcAft>
                <a:spcPts val="0"/>
              </a:spcAft>
              <a:buClr>
                <a:schemeClr val="dk1"/>
              </a:buClr>
              <a:buSzPts val="3200"/>
            </a:pP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457200" marR="0" lvl="0" indent="-457200" algn="just" rtl="0">
              <a:spcBef>
                <a:spcPts val="0"/>
              </a:spcBef>
              <a:spcAft>
                <a:spcPts val="0"/>
              </a:spcAft>
              <a:buFont typeface="Arial" panose="020B0604020202020204" pitchFamily="34" charset="0"/>
              <a:buChar char="•"/>
            </a:pPr>
            <a:r>
              <a:rPr lang="es-MX" sz="3200" b="0" i="0" dirty="0">
                <a:solidFill>
                  <a:srgbClr val="000000"/>
                </a:solidFill>
                <a:effectLst/>
                <a:latin typeface="Calibri" panose="020F0502020204030204" pitchFamily="34" charset="0"/>
                <a:cs typeface="Calibri" panose="020F0502020204030204" pitchFamily="34" charset="0"/>
              </a:rPr>
              <a:t>Se llego a la conc</a:t>
            </a:r>
            <a:r>
              <a:rPr lang="es-MX" sz="3200" dirty="0">
                <a:latin typeface="Calibri" panose="020F0502020204030204" pitchFamily="34" charset="0"/>
                <a:cs typeface="Calibri" panose="020F0502020204030204" pitchFamily="34" charset="0"/>
              </a:rPr>
              <a:t>lusión de que el cifrado afín es un método práctico pero tiene una desventaja que es que al ser un cifrado por sustitución es vulnerable a ataques criptoanalíticos, los mas habituales son, el análisis de frecuencias y la búsqueda en el espacio de claves. </a:t>
            </a:r>
            <a:endParaRPr lang="es-MX" sz="3200" b="0" i="0" dirty="0">
              <a:solidFill>
                <a:srgbClr val="000000"/>
              </a:solidFill>
              <a:effectLst/>
              <a:latin typeface="Calibri" panose="020F0502020204030204" pitchFamily="34" charset="0"/>
              <a:cs typeface="Calibri" panose="020F0502020204030204" pitchFamily="34" charset="0"/>
            </a:endParaRPr>
          </a:p>
          <a:p>
            <a:pPr marL="457200" marR="0" lvl="0" indent="-457200" algn="just" rtl="0">
              <a:spcBef>
                <a:spcPts val="0"/>
              </a:spcBef>
              <a:spcAft>
                <a:spcPts val="0"/>
              </a:spcAft>
              <a:buFont typeface="Arial" panose="020B0604020202020204" pitchFamily="34" charset="0"/>
              <a:buChar char="•"/>
            </a:pPr>
            <a:endParaRPr sz="24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este proyecto observamos como se implementa el método de cifrado afín en el encriptado de mensajes.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criptografía surge como necesidad para que la información que se envié por escrito preserve su privacidad.	 El cifrado de mensajes es muy importante ya que este sirve para hacer las comunicaciones mas seguras, lo mismo se puede decir a la hora aplicarlo en internet.</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primera funcionalidad para conseguirlo es la de la privacidad y confidencialidad de los mensajes transmitidos, ya que al no ir descubiertos, cuando tu le envías algún mensaje a otra persona, los algoritmos criptográficos ayudan a que esta información no se pueda leer fácilmente si es que llega a ser interceptada en el camino.</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la actualidad esto ya se está implementando ya que si tu envías un SMS y se envía en texto plano, sin cifrar, y si un operador o alguna compañía interfiere el mensaje, puede leer toda la información que hay en ella. Sin embargo esto ya está solucionado porque aplicaciones como WhatsApp, Gmail, Telegram, </a:t>
            </a:r>
            <a:r>
              <a:rPr lang="es-CO" sz="3200" dirty="0" err="1">
                <a:solidFill>
                  <a:schemeClr val="dk1"/>
                </a:solidFill>
                <a:latin typeface="Calibri"/>
                <a:ea typeface="Calibri"/>
                <a:cs typeface="Calibri"/>
                <a:sym typeface="Calibri"/>
              </a:rPr>
              <a:t>etc</a:t>
            </a:r>
            <a:r>
              <a:rPr lang="es-CO" sz="3200" dirty="0">
                <a:solidFill>
                  <a:schemeClr val="dk1"/>
                </a:solidFill>
                <a:latin typeface="Calibri"/>
                <a:ea typeface="Calibri"/>
                <a:cs typeface="Calibri"/>
                <a:sym typeface="Calibri"/>
              </a:rPr>
              <a:t>… aplican cifrados para que el descifrarlos no sea tan sencillo</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15239181" y="10664609"/>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endParaRPr dirty="0"/>
          </a:p>
        </p:txBody>
      </p:sp>
      <p:sp>
        <p:nvSpPr>
          <p:cNvPr id="62" name="Google Shape;62;p4"/>
          <p:cNvSpPr txBox="1"/>
          <p:nvPr/>
        </p:nvSpPr>
        <p:spPr>
          <a:xfrm>
            <a:off x="26245800" y="11682763"/>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Título</a:t>
            </a:r>
            <a:endParaRPr dirty="0"/>
          </a:p>
        </p:txBody>
      </p:sp>
      <p:sp>
        <p:nvSpPr>
          <p:cNvPr id="63" name="Google Shape;63;p4"/>
          <p:cNvSpPr txBox="1"/>
          <p:nvPr/>
        </p:nvSpPr>
        <p:spPr>
          <a:xfrm>
            <a:off x="21160740" y="20810578"/>
            <a:ext cx="373664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Imagen 1.</a:t>
            </a:r>
            <a:r>
              <a:rPr lang="en-US" sz="2400" dirty="0">
                <a:solidFill>
                  <a:schemeClr val="dk1"/>
                </a:solidFill>
                <a:latin typeface="Calibri"/>
                <a:ea typeface="Calibri"/>
                <a:cs typeface="Calibri"/>
                <a:sym typeface="Calibri"/>
              </a:rPr>
              <a:t> </a:t>
            </a:r>
            <a:endParaRPr dirty="0"/>
          </a:p>
        </p:txBody>
      </p:sp>
      <p:sp>
        <p:nvSpPr>
          <p:cNvPr id="65" name="Google Shape;65;p4"/>
          <p:cNvSpPr txBox="1"/>
          <p:nvPr/>
        </p:nvSpPr>
        <p:spPr>
          <a:xfrm>
            <a:off x="21416568" y="22772140"/>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Imagen 2.</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cs typeface="Calibri"/>
                <a:sym typeface="Calibri"/>
              </a:rPr>
              <a:t>Se quiere que este método de cifrado no sea vulnerable a diferentes ataques criptoanalíticos como los previamente mencionados ya que si se maneja una información muy importante y confidencial y es interceptada satisfactoriamente, puede generar serios problemas.</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5" name="Imagen 4">
            <a:extLst>
              <a:ext uri="{FF2B5EF4-FFF2-40B4-BE49-F238E27FC236}">
                <a16:creationId xmlns:a16="http://schemas.microsoft.com/office/drawing/2014/main" id="{F6F1576C-8EBB-474A-8C80-A88B5FECC381}"/>
              </a:ext>
            </a:extLst>
          </p:cNvPr>
          <p:cNvPicPr>
            <a:picLocks noChangeAspect="1"/>
          </p:cNvPicPr>
          <p:nvPr/>
        </p:nvPicPr>
        <p:blipFill rotWithShape="1">
          <a:blip r:embed="rId4"/>
          <a:srcRect t="23187" b="28334"/>
          <a:stretch/>
        </p:blipFill>
        <p:spPr>
          <a:xfrm>
            <a:off x="3594100" y="599000"/>
            <a:ext cx="6204308" cy="3007800"/>
          </a:xfrm>
          <a:prstGeom prst="rect">
            <a:avLst/>
          </a:prstGeom>
        </p:spPr>
      </p:pic>
      <p:pic>
        <p:nvPicPr>
          <p:cNvPr id="4" name="Imagen 3">
            <a:extLst>
              <a:ext uri="{FF2B5EF4-FFF2-40B4-BE49-F238E27FC236}">
                <a16:creationId xmlns:a16="http://schemas.microsoft.com/office/drawing/2014/main" id="{E9689B73-8BF3-4D0E-9721-4A5D139AE6D9}"/>
              </a:ext>
            </a:extLst>
          </p:cNvPr>
          <p:cNvPicPr>
            <a:picLocks noChangeAspect="1"/>
          </p:cNvPicPr>
          <p:nvPr/>
        </p:nvPicPr>
        <p:blipFill>
          <a:blip r:embed="rId5"/>
          <a:stretch>
            <a:fillRect/>
          </a:stretch>
        </p:blipFill>
        <p:spPr>
          <a:xfrm>
            <a:off x="12534803" y="9190110"/>
            <a:ext cx="7105771" cy="1204368"/>
          </a:xfrm>
          <a:prstGeom prst="rect">
            <a:avLst/>
          </a:prstGeom>
        </p:spPr>
      </p:pic>
      <p:pic>
        <p:nvPicPr>
          <p:cNvPr id="7" name="Imagen 6">
            <a:extLst>
              <a:ext uri="{FF2B5EF4-FFF2-40B4-BE49-F238E27FC236}">
                <a16:creationId xmlns:a16="http://schemas.microsoft.com/office/drawing/2014/main" id="{AEB47242-144B-4408-807B-07C6ECE42E84}"/>
              </a:ext>
            </a:extLst>
          </p:cNvPr>
          <p:cNvPicPr>
            <a:picLocks noChangeAspect="1"/>
          </p:cNvPicPr>
          <p:nvPr/>
        </p:nvPicPr>
        <p:blipFill>
          <a:blip r:embed="rId6"/>
          <a:stretch>
            <a:fillRect/>
          </a:stretch>
        </p:blipFill>
        <p:spPr>
          <a:xfrm>
            <a:off x="18126666" y="17260876"/>
            <a:ext cx="8119134" cy="3355741"/>
          </a:xfrm>
          <a:prstGeom prst="rect">
            <a:avLst/>
          </a:prstGeom>
        </p:spPr>
      </p:pic>
      <p:pic>
        <p:nvPicPr>
          <p:cNvPr id="1028" name="Picture 4" descr="Qué es criptografía? | NIC Argentina">
            <a:extLst>
              <a:ext uri="{FF2B5EF4-FFF2-40B4-BE49-F238E27FC236}">
                <a16:creationId xmlns:a16="http://schemas.microsoft.com/office/drawing/2014/main" id="{4FB20636-3B81-4FFD-8137-49B34F7C18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0700" y="23587400"/>
            <a:ext cx="11533800" cy="38446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descr="Gráfico, Diagrama&#10;&#10;Descripción generada automáticamente">
            <a:extLst>
              <a:ext uri="{FF2B5EF4-FFF2-40B4-BE49-F238E27FC236}">
                <a16:creationId xmlns:a16="http://schemas.microsoft.com/office/drawing/2014/main" id="{2B317186-7310-4109-9F36-EADA8168A15E}"/>
              </a:ext>
            </a:extLst>
          </p:cNvPr>
          <p:cNvPicPr>
            <a:picLocks noChangeAspect="1"/>
          </p:cNvPicPr>
          <p:nvPr/>
        </p:nvPicPr>
        <p:blipFill rotWithShape="1">
          <a:blip r:embed="rId8"/>
          <a:srcRect r="24824" b="11286"/>
          <a:stretch/>
        </p:blipFill>
        <p:spPr>
          <a:xfrm>
            <a:off x="24112028" y="7847637"/>
            <a:ext cx="6142881" cy="3780673"/>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97E41D-B09E-4D3D-82C8-D317E003E535}">
  <ds:schemaRefs>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2d405435-45be-43e4-8998-645d85a018d9"/>
    <ds:schemaRef ds:uri="http://www.w3.org/XML/1998/namespace"/>
    <ds:schemaRef ds:uri="http://purl.org/dc/elements/1.1/"/>
  </ds:schemaRefs>
</ds:datastoreItem>
</file>

<file path=customXml/itemProps3.xml><?xml version="1.0" encoding="utf-8"?>
<ds:datastoreItem xmlns:ds="http://schemas.openxmlformats.org/officeDocument/2006/customXml" ds:itemID="{3BF0E178-1F1F-49D9-BA72-76510F1C1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609</TotalTime>
  <Words>696</Words>
  <Application>Microsoft Office PowerPoint</Application>
  <PresentationFormat>Personalizado</PresentationFormat>
  <Paragraphs>46</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CESAR HURTADO</cp:lastModifiedBy>
  <cp:revision>12</cp:revision>
  <dcterms:modified xsi:type="dcterms:W3CDTF">2021-10-15T03:27:29Z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