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5" r:id="rId16"/>
    <p:sldId id="286" r:id="rId17"/>
    <p:sldId id="28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AF1"/>
    <a:srgbClr val="FFDB03"/>
    <a:srgbClr val="A08AC9"/>
    <a:srgbClr val="3BC7D8"/>
    <a:srgbClr val="B5BBCB"/>
    <a:srgbClr val="5C6783"/>
    <a:srgbClr val="EEEBF5"/>
    <a:srgbClr val="F3BA2F"/>
    <a:srgbClr val="F9FAFC"/>
    <a:srgbClr val="E3D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F7FAC15-AD40-425A-AB46-5C4942D4D5D8}">
  <a:tblStyle styleId="{DF7FAC15-AD40-425A-AB46-5C4942D4D5D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87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99855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876186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07706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62413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70608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Tree>
    <p:extLst>
      <p:ext uri="{BB962C8B-B14F-4D97-AF65-F5344CB8AC3E}">
        <p14:creationId xmlns:p14="http://schemas.microsoft.com/office/powerpoint/2010/main" val="230019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Tree>
    <p:extLst>
      <p:ext uri="{BB962C8B-B14F-4D97-AF65-F5344CB8AC3E}">
        <p14:creationId xmlns:p14="http://schemas.microsoft.com/office/powerpoint/2010/main" val="2718759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53427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65630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01400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9311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94239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30737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750038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63593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00294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6.svg"/><Relationship Id="rId5" Type="http://schemas.openxmlformats.org/officeDocument/2006/relationships/image" Target="../media/image23.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24.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0.svg"/><Relationship Id="rId5" Type="http://schemas.openxmlformats.org/officeDocument/2006/relationships/image" Target="../media/image2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2.svg"/><Relationship Id="rId5" Type="http://schemas.openxmlformats.org/officeDocument/2006/relationships/image" Target="../media/image26.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4.svg"/><Relationship Id="rId5" Type="http://schemas.openxmlformats.org/officeDocument/2006/relationships/image" Target="../media/image2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12" Type="http://schemas.openxmlformats.org/officeDocument/2006/relationships/image" Target="../media/image60.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6.svg"/><Relationship Id="rId11" Type="http://schemas.openxmlformats.org/officeDocument/2006/relationships/image" Target="../media/image30.png"/><Relationship Id="rId5" Type="http://schemas.openxmlformats.org/officeDocument/2006/relationships/image" Target="../media/image28.png"/><Relationship Id="rId10" Type="http://schemas.openxmlformats.org/officeDocument/2006/relationships/image" Target="../media/image58.svg"/><Relationship Id="rId4" Type="http://schemas.openxmlformats.org/officeDocument/2006/relationships/image" Target="../media/image16.sv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6.svg"/><Relationship Id="rId4" Type="http://schemas.openxmlformats.org/officeDocument/2006/relationships/image" Target="../media/image62.sv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66.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9.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3.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1.png"/><Relationship Id="rId14"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28.sv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4.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18.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8.svg"/><Relationship Id="rId5" Type="http://schemas.openxmlformats.org/officeDocument/2006/relationships/image" Target="../media/image19.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0.svg"/><Relationship Id="rId5" Type="http://schemas.openxmlformats.org/officeDocument/2006/relationships/image" Target="../media/image20.png"/><Relationship Id="rId10" Type="http://schemas.openxmlformats.org/officeDocument/2006/relationships/image" Target="../media/image42.sv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4.svg"/><Relationship Id="rId5" Type="http://schemas.openxmlformats.org/officeDocument/2006/relationships/image" Target="../media/image22.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Grafika 2">
            <a:extLst>
              <a:ext uri="{FF2B5EF4-FFF2-40B4-BE49-F238E27FC236}">
                <a16:creationId xmlns:a16="http://schemas.microsoft.com/office/drawing/2014/main" id="{91AB59E9-AC67-4210-91EF-257E0F9979C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124025" y="564776"/>
            <a:ext cx="5943598" cy="4200048"/>
          </a:xfrm>
          <a:prstGeom prst="rect">
            <a:avLst/>
          </a:prstGeom>
        </p:spPr>
      </p:pic>
      <p:sp>
        <p:nvSpPr>
          <p:cNvPr id="55" name="Shape 55"/>
          <p:cNvSpPr txBox="1">
            <a:spLocks noGrp="1"/>
          </p:cNvSpPr>
          <p:nvPr>
            <p:ph type="subTitle" idx="1"/>
          </p:nvPr>
        </p:nvSpPr>
        <p:spPr>
          <a:xfrm>
            <a:off x="551936" y="2583047"/>
            <a:ext cx="3745744" cy="1344429"/>
          </a:xfrm>
          <a:prstGeom prst="rect">
            <a:avLst/>
          </a:prstGeom>
        </p:spPr>
        <p:txBody>
          <a:bodyPr wrap="square" lIns="91425" tIns="91425" rIns="91425" bIns="91425" anchor="t" anchorCtr="0">
            <a:noAutofit/>
          </a:bodyPr>
          <a:lstStyle/>
          <a:p>
            <a:pPr marL="0" lvl="0" indent="0" algn="l" rtl="0">
              <a:lnSpc>
                <a:spcPct val="150000"/>
              </a:lnSpc>
              <a:spcBef>
                <a:spcPts val="0"/>
              </a:spcBef>
              <a:buNone/>
            </a:pPr>
            <a:r>
              <a:rPr lang="en" sz="2000" dirty="0">
                <a:solidFill>
                  <a:srgbClr val="A08AC9"/>
                </a:solidFill>
                <a:latin typeface="Montserrat" panose="00000500000000000000" pitchFamily="2" charset="-18"/>
                <a:ea typeface="Montserrat"/>
                <a:cs typeface="Montserrat"/>
                <a:sym typeface="Montserrat"/>
              </a:rPr>
              <a:t>One-stop platform</a:t>
            </a:r>
            <a:endParaRPr lang="pl-PL" sz="2000" dirty="0">
              <a:solidFill>
                <a:srgbClr val="A08AC9"/>
              </a:solidFill>
              <a:latin typeface="Montserrat" panose="00000500000000000000" pitchFamily="2" charset="-18"/>
              <a:ea typeface="Montserrat"/>
              <a:cs typeface="Montserrat"/>
              <a:sym typeface="Montserrat"/>
            </a:endParaRPr>
          </a:p>
          <a:p>
            <a:pPr marL="0" lvl="0" indent="0" algn="l" rtl="0">
              <a:lnSpc>
                <a:spcPct val="150000"/>
              </a:lnSpc>
              <a:spcBef>
                <a:spcPts val="0"/>
              </a:spcBef>
              <a:buNone/>
            </a:pPr>
            <a:r>
              <a:rPr lang="pl-PL" sz="2000" dirty="0">
                <a:solidFill>
                  <a:srgbClr val="A08AC9"/>
                </a:solidFill>
                <a:latin typeface="Montserrat" panose="00000500000000000000" pitchFamily="2" charset="-18"/>
                <a:ea typeface="Montserrat"/>
                <a:cs typeface="Montserrat"/>
                <a:sym typeface="Montserrat"/>
              </a:rPr>
              <a:t>F</a:t>
            </a:r>
            <a:r>
              <a:rPr lang="en" sz="2000" dirty="0">
                <a:solidFill>
                  <a:srgbClr val="A08AC9"/>
                </a:solidFill>
                <a:latin typeface="Montserrat" panose="00000500000000000000" pitchFamily="2" charset="-18"/>
                <a:ea typeface="Montserrat"/>
                <a:cs typeface="Montserrat"/>
                <a:sym typeface="Montserrat"/>
              </a:rPr>
              <a:t>or</a:t>
            </a:r>
            <a:r>
              <a:rPr lang="pl-PL" sz="2000" dirty="0">
                <a:solidFill>
                  <a:srgbClr val="A08AC9"/>
                </a:solidFill>
                <a:latin typeface="Montserrat" panose="00000500000000000000" pitchFamily="2" charset="-18"/>
                <a:ea typeface="Montserrat"/>
                <a:cs typeface="Montserrat"/>
                <a:sym typeface="Montserrat"/>
              </a:rPr>
              <a:t> </a:t>
            </a:r>
            <a:r>
              <a:rPr lang="en" sz="2000" dirty="0">
                <a:solidFill>
                  <a:srgbClr val="A08AC9"/>
                </a:solidFill>
                <a:latin typeface="Montserrat" panose="00000500000000000000" pitchFamily="2" charset="-18"/>
                <a:ea typeface="Montserrat"/>
                <a:cs typeface="Montserrat"/>
                <a:sym typeface="Montserrat"/>
              </a:rPr>
              <a:t>the digital</a:t>
            </a:r>
            <a:r>
              <a:rPr lang="pl-PL" sz="2000" dirty="0">
                <a:solidFill>
                  <a:srgbClr val="A08AC9"/>
                </a:solidFill>
                <a:latin typeface="Montserrat" panose="00000500000000000000" pitchFamily="2" charset="-18"/>
                <a:ea typeface="Montserrat"/>
                <a:cs typeface="Montserrat"/>
                <a:sym typeface="Montserrat"/>
              </a:rPr>
              <a:t> </a:t>
            </a:r>
            <a:r>
              <a:rPr lang="en" sz="2000" dirty="0">
                <a:solidFill>
                  <a:srgbClr val="A08AC9"/>
                </a:solidFill>
                <a:latin typeface="Montserrat" panose="00000500000000000000" pitchFamily="2" charset="-18"/>
                <a:ea typeface="Montserrat"/>
                <a:cs typeface="Montserrat"/>
                <a:sym typeface="Montserrat"/>
              </a:rPr>
              <a:t>asset ecosystem</a:t>
            </a:r>
          </a:p>
        </p:txBody>
      </p:sp>
      <p:pic>
        <p:nvPicPr>
          <p:cNvPr id="11" name="Grafika 10">
            <a:extLst>
              <a:ext uri="{FF2B5EF4-FFF2-40B4-BE49-F238E27FC236}">
                <a16:creationId xmlns:a16="http://schemas.microsoft.com/office/drawing/2014/main" id="{CE16BB46-6857-4161-B099-20D753AFF03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49157" y="1420543"/>
            <a:ext cx="2579167" cy="587402"/>
          </a:xfrm>
          <a:prstGeom prst="rect">
            <a:avLst/>
          </a:prstGeom>
        </p:spPr>
      </p:pic>
      <p:sp>
        <p:nvSpPr>
          <p:cNvPr id="8" name="Prostokąt 7">
            <a:extLst>
              <a:ext uri="{FF2B5EF4-FFF2-40B4-BE49-F238E27FC236}">
                <a16:creationId xmlns:a16="http://schemas.microsoft.com/office/drawing/2014/main" id="{E9608682-137F-4AF8-99F2-017BDED38E8D}"/>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Grafika 9">
            <a:extLst>
              <a:ext uri="{FF2B5EF4-FFF2-40B4-BE49-F238E27FC236}">
                <a16:creationId xmlns:a16="http://schemas.microsoft.com/office/drawing/2014/main" id="{03C30394-BDB1-46CB-BB61-7D792BC569D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pic>
        <p:nvPicPr>
          <p:cNvPr id="14" name="Grafika 13">
            <a:extLst>
              <a:ext uri="{FF2B5EF4-FFF2-40B4-BE49-F238E27FC236}">
                <a16:creationId xmlns:a16="http://schemas.microsoft.com/office/drawing/2014/main" id="{FAB9A2FD-B51D-4F3F-AAC3-76B9A2D1120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054063" y="825500"/>
            <a:ext cx="209782" cy="209782"/>
          </a:xfrm>
          <a:prstGeom prst="rect">
            <a:avLst/>
          </a:prstGeom>
        </p:spPr>
      </p:pic>
      <p:pic>
        <p:nvPicPr>
          <p:cNvPr id="6" name="Grafika 5">
            <a:extLst>
              <a:ext uri="{FF2B5EF4-FFF2-40B4-BE49-F238E27FC236}">
                <a16:creationId xmlns:a16="http://schemas.microsoft.com/office/drawing/2014/main" id="{7A5C08AB-7DF8-4CF0-A2E5-B507FB929E8D}"/>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6177136" y="765221"/>
            <a:ext cx="655322" cy="655322"/>
          </a:xfrm>
          <a:prstGeom prst="rect">
            <a:avLst/>
          </a:prstGeom>
        </p:spPr>
      </p:pic>
      <p:pic>
        <p:nvPicPr>
          <p:cNvPr id="16" name="Grafika 15">
            <a:extLst>
              <a:ext uri="{FF2B5EF4-FFF2-40B4-BE49-F238E27FC236}">
                <a16:creationId xmlns:a16="http://schemas.microsoft.com/office/drawing/2014/main" id="{6E8B5A9E-4ACD-4B29-9E23-9A987BFB1801}"/>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4182269" y="3114676"/>
            <a:ext cx="812800" cy="812800"/>
          </a:xfrm>
          <a:prstGeom prst="rect">
            <a:avLst/>
          </a:prstGeom>
        </p:spPr>
      </p:pic>
      <p:pic>
        <p:nvPicPr>
          <p:cNvPr id="18" name="Grafika 17">
            <a:extLst>
              <a:ext uri="{FF2B5EF4-FFF2-40B4-BE49-F238E27FC236}">
                <a16:creationId xmlns:a16="http://schemas.microsoft.com/office/drawing/2014/main" id="{E2170882-67B2-40B0-B94B-04730004EAEF}"/>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6047115" y="4086225"/>
            <a:ext cx="329892" cy="2573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afterEffect">
                                  <p:stCondLst>
                                    <p:cond delay="0"/>
                                  </p:stCondLst>
                                  <p:childTnLst>
                                    <p:animMotion origin="layout" path="M 3.88889E-6 -4.19753E-6 L 3.88889E-6 0.03426 " pathEditMode="relative" rAng="0" ptsTypes="AA">
                                      <p:cBhvr>
                                        <p:cTn id="6" dur="500" fill="hold"/>
                                        <p:tgtEl>
                                          <p:spTgt spid="14"/>
                                        </p:tgtEl>
                                        <p:attrNameLst>
                                          <p:attrName>ppt_x</p:attrName>
                                          <p:attrName>ppt_y</p:attrName>
                                        </p:attrNameLst>
                                      </p:cBhvr>
                                      <p:rCtr x="0" y="1698"/>
                                    </p:animMotion>
                                  </p:childTnLst>
                                </p:cTn>
                              </p:par>
                              <p:par>
                                <p:cTn id="7" presetID="8" presetClass="emph" presetSubtype="0" repeatCount="indefinite" fill="hold" nodeType="withEffect">
                                  <p:stCondLst>
                                    <p:cond delay="0"/>
                                  </p:stCondLst>
                                  <p:childTnLst>
                                    <p:animRot by="21600000">
                                      <p:cBhvr>
                                        <p:cTn id="8" dur="2000" fill="hold"/>
                                        <p:tgtEl>
                                          <p:spTgt spid="6"/>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6"/>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200" fill="hold">
                                          <p:stCondLst>
                                            <p:cond delay="0"/>
                                          </p:stCondLst>
                                        </p:cTn>
                                        <p:tgtEl>
                                          <p:spTgt spid="18"/>
                                        </p:tgtEl>
                                        <p:attrNameLst>
                                          <p:attrName>r</p:attrName>
                                        </p:attrNameLst>
                                      </p:cBhvr>
                                    </p:animRot>
                                    <p:animRot by="-240000">
                                      <p:cBhvr>
                                        <p:cTn id="13" dur="400" fill="hold">
                                          <p:stCondLst>
                                            <p:cond delay="400"/>
                                          </p:stCondLst>
                                        </p:cTn>
                                        <p:tgtEl>
                                          <p:spTgt spid="18"/>
                                        </p:tgtEl>
                                        <p:attrNameLst>
                                          <p:attrName>r</p:attrName>
                                        </p:attrNameLst>
                                      </p:cBhvr>
                                    </p:animRot>
                                    <p:animRot by="240000">
                                      <p:cBhvr>
                                        <p:cTn id="14" dur="400" fill="hold">
                                          <p:stCondLst>
                                            <p:cond delay="800"/>
                                          </p:stCondLst>
                                        </p:cTn>
                                        <p:tgtEl>
                                          <p:spTgt spid="18"/>
                                        </p:tgtEl>
                                        <p:attrNameLst>
                                          <p:attrName>r</p:attrName>
                                        </p:attrNameLst>
                                      </p:cBhvr>
                                    </p:animRot>
                                    <p:animRot by="-240000">
                                      <p:cBhvr>
                                        <p:cTn id="15" dur="400" fill="hold">
                                          <p:stCondLst>
                                            <p:cond delay="1200"/>
                                          </p:stCondLst>
                                        </p:cTn>
                                        <p:tgtEl>
                                          <p:spTgt spid="18"/>
                                        </p:tgtEl>
                                        <p:attrNameLst>
                                          <p:attrName>r</p:attrName>
                                        </p:attrNameLst>
                                      </p:cBhvr>
                                    </p:animRot>
                                    <p:animRot by="120000">
                                      <p:cBhvr>
                                        <p:cTn id="16" dur="400" fill="hold">
                                          <p:stCondLst>
                                            <p:cond delay="16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643578"/>
          </a:xfrm>
          <a:prstGeom prst="rect">
            <a:avLst/>
          </a:prstGeom>
        </p:spPr>
        <p:txBody>
          <a:bodyPr wrap="square" lIns="91425" tIns="91425" rIns="91425" bIns="91425" anchor="t" anchorCtr="0">
            <a:noAutofit/>
          </a:bodyPr>
          <a:lstStyle/>
          <a:p>
            <a:pPr lvl="0" algn="l"/>
            <a:r>
              <a:rPr lang="en-US" sz="1600" b="1" dirty="0">
                <a:solidFill>
                  <a:srgbClr val="A08AC9"/>
                </a:solidFill>
                <a:latin typeface="Montserrat"/>
                <a:ea typeface="Montserrat"/>
                <a:cs typeface="Montserrat"/>
                <a:sym typeface="Montserrat"/>
              </a:rPr>
              <a:t>ECTFs : Electronically Traded Crypto Funds</a:t>
            </a:r>
          </a:p>
          <a:p>
            <a:pPr lvl="0" algn="l"/>
            <a:r>
              <a:rPr lang="en-US" sz="1600" dirty="0">
                <a:solidFill>
                  <a:srgbClr val="B5BBCB"/>
                </a:solidFill>
                <a:latin typeface="Montserrat"/>
                <a:ea typeface="Montserrat"/>
                <a:cs typeface="Montserrat"/>
                <a:sym typeface="Montserrat"/>
              </a:rPr>
              <a:t>Like ETFs, but for crypto. </a:t>
            </a:r>
            <a:endParaRPr lang="pl-PL" sz="1600" dirty="0">
              <a:solidFill>
                <a:srgbClr val="B5BBCB"/>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5" y="1370939"/>
            <a:ext cx="8045040" cy="137516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Diversify into baskets of digital assets curated by our team.</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Easily invest in multiple tokens with one click.</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Enter into markets like healthcare, IoT, or fintech.</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Invest in funds based on risk profile, or factors like social media influencer scores of tokens grouped inside the fund. </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ECTF’s bring liquidity to ERC20 tokens.</a:t>
            </a:r>
          </a:p>
          <a:p>
            <a:pPr marL="171450" lvl="0" indent="-171450" algn="l">
              <a:lnSpc>
                <a:spcPct val="150000"/>
              </a:lnSpc>
              <a:buClr>
                <a:srgbClr val="A08AC9"/>
              </a:buClr>
              <a:buSzPct val="100000"/>
              <a:buFont typeface="Arial" panose="020B0604020202020204" pitchFamily="34" charset="0"/>
              <a:buChar char="•"/>
            </a:pPr>
            <a:endParaRPr lang="en-US" sz="1050" dirty="0">
              <a:solidFill>
                <a:srgbClr val="5C6783"/>
              </a:solidFill>
              <a:latin typeface="Montserrat"/>
              <a:ea typeface="Montserrat"/>
              <a:cs typeface="Montserrat"/>
              <a:sym typeface="Montserrat"/>
            </a:endParaRPr>
          </a:p>
        </p:txBody>
      </p:sp>
      <p:sp>
        <p:nvSpPr>
          <p:cNvPr id="10" name="Shape 55">
            <a:extLst>
              <a:ext uri="{FF2B5EF4-FFF2-40B4-BE49-F238E27FC236}">
                <a16:creationId xmlns:a16="http://schemas.microsoft.com/office/drawing/2014/main" id="{13F74714-1BF7-49DF-B2C2-B6E7A25E4B00}"/>
              </a:ext>
            </a:extLst>
          </p:cNvPr>
          <p:cNvSpPr txBox="1">
            <a:spLocks/>
          </p:cNvSpPr>
          <p:nvPr/>
        </p:nvSpPr>
        <p:spPr>
          <a:xfrm>
            <a:off x="551936" y="3008118"/>
            <a:ext cx="8045040" cy="5203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50000"/>
              </a:lnSpc>
            </a:pPr>
            <a:r>
              <a:rPr lang="en-US" sz="700" dirty="0" err="1">
                <a:solidFill>
                  <a:srgbClr val="5C6783"/>
                </a:solidFill>
                <a:latin typeface="Montserrat"/>
                <a:ea typeface="Montserrat"/>
                <a:cs typeface="Montserrat"/>
                <a:sym typeface="Montserrat"/>
              </a:rPr>
              <a:t>CoinMetro</a:t>
            </a:r>
            <a:r>
              <a:rPr lang="en-US" sz="700" dirty="0">
                <a:solidFill>
                  <a:srgbClr val="5C6783"/>
                </a:solidFill>
                <a:latin typeface="Montserrat"/>
                <a:ea typeface="Montserrat"/>
                <a:cs typeface="Montserrat"/>
                <a:sym typeface="Montserrat"/>
              </a:rPr>
              <a:t> is partnering with a leading ICO rating site that will provide ratings, like the “big three” do for mutual funds, so that investors</a:t>
            </a:r>
          </a:p>
          <a:p>
            <a:pPr lvl="0" algn="l">
              <a:lnSpc>
                <a:spcPct val="150000"/>
              </a:lnSpc>
            </a:pPr>
            <a:r>
              <a:rPr lang="en-US" sz="700" dirty="0">
                <a:solidFill>
                  <a:srgbClr val="5C6783"/>
                </a:solidFill>
                <a:latin typeface="Montserrat"/>
                <a:ea typeface="Montserrat"/>
                <a:cs typeface="Montserrat"/>
                <a:sym typeface="Montserrat"/>
              </a:rPr>
              <a:t>will have an idea of the risk ratings of each product. </a:t>
            </a:r>
          </a:p>
        </p:txBody>
      </p:sp>
    </p:spTree>
    <p:extLst>
      <p:ext uri="{BB962C8B-B14F-4D97-AF65-F5344CB8AC3E}">
        <p14:creationId xmlns:p14="http://schemas.microsoft.com/office/powerpoint/2010/main" val="294802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ICO Express Framework</a:t>
            </a: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5" name="Shape 55">
            <a:extLst>
              <a:ext uri="{FF2B5EF4-FFF2-40B4-BE49-F238E27FC236}">
                <a16:creationId xmlns:a16="http://schemas.microsoft.com/office/drawing/2014/main" id="{8D64172A-4AFE-44F8-9654-D0FB06FB81FE}"/>
              </a:ext>
            </a:extLst>
          </p:cNvPr>
          <p:cNvSpPr txBox="1">
            <a:spLocks/>
          </p:cNvSpPr>
          <p:nvPr/>
        </p:nvSpPr>
        <p:spPr>
          <a:xfrm>
            <a:off x="551936" y="106464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1100" b="1" dirty="0">
                <a:solidFill>
                  <a:srgbClr val="5C6783"/>
                </a:solidFill>
                <a:latin typeface="Montserrat"/>
                <a:ea typeface="Montserrat"/>
                <a:cs typeface="Montserrat"/>
                <a:sym typeface="Montserrat"/>
              </a:rPr>
              <a:t>A complete turnkey solution for ICO’s </a:t>
            </a:r>
          </a:p>
        </p:txBody>
      </p:sp>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5" y="1572919"/>
            <a:ext cx="6885185" cy="185788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Vetted ICO’s can issue smart contracts &amp; tokens with a few clicks.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Tokens are immediately liquid and tradable on the exchange after a successful ICO.</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Possible inclusion in our ETCF Board for added liquidity.</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White labelling opportunities for enterprise clients. </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Integration with NEM, ETH, and NEO blockchains. </a:t>
            </a:r>
            <a:endParaRPr lang="pl-PL" sz="1200" dirty="0">
              <a:solidFill>
                <a:srgbClr val="5C6783"/>
              </a:solidFill>
              <a:latin typeface="Montserrat"/>
              <a:ea typeface="Montserrat"/>
              <a:cs typeface="Montserrat"/>
              <a:sym typeface="Montserrat"/>
            </a:endParaRP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Larger Token Sale Investors get first access to new tokens minted inside the platform</a:t>
            </a:r>
            <a:r>
              <a:rPr lang="pl-PL" sz="1200" dirty="0">
                <a:solidFill>
                  <a:srgbClr val="5C6783"/>
                </a:solidFill>
                <a:latin typeface="Montserrat"/>
                <a:ea typeface="Montserrat"/>
                <a:cs typeface="Montserrat"/>
                <a:sym typeface="Montserrat"/>
              </a:rPr>
              <a:t>.</a:t>
            </a:r>
            <a:endParaRPr lang="en-US" sz="1200" dirty="0">
              <a:solidFill>
                <a:srgbClr val="5C6783"/>
              </a:solidFill>
              <a:latin typeface="Montserrat"/>
              <a:ea typeface="Montserrat"/>
              <a:cs typeface="Montserrat"/>
              <a:sym typeface="Montserrat"/>
            </a:endParaRPr>
          </a:p>
          <a:p>
            <a:pPr marL="171450" lvl="0" indent="-171450" algn="l">
              <a:lnSpc>
                <a:spcPct val="150000"/>
              </a:lnSpc>
              <a:buClr>
                <a:srgbClr val="A08AC9"/>
              </a:buClr>
              <a:buSzPct val="100000"/>
              <a:buFont typeface="Arial" panose="020B0604020202020204" pitchFamily="34" charset="0"/>
              <a:buChar char="•"/>
            </a:pPr>
            <a:endParaRPr lang="en-US" sz="1200" dirty="0">
              <a:solidFill>
                <a:srgbClr val="5C6783"/>
              </a:solidFill>
              <a:latin typeface="Montserrat"/>
              <a:ea typeface="Montserrat"/>
              <a:cs typeface="Montserrat"/>
              <a:sym typeface="Montserrat"/>
            </a:endParaRPr>
          </a:p>
        </p:txBody>
      </p:sp>
    </p:spTree>
    <p:extLst>
      <p:ext uri="{BB962C8B-B14F-4D97-AF65-F5344CB8AC3E}">
        <p14:creationId xmlns:p14="http://schemas.microsoft.com/office/powerpoint/2010/main" val="306396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 name="Prostokąt 15">
            <a:extLst>
              <a:ext uri="{FF2B5EF4-FFF2-40B4-BE49-F238E27FC236}">
                <a16:creationId xmlns:a16="http://schemas.microsoft.com/office/drawing/2014/main" id="{2C9C406B-516D-4681-B3E5-FB858FE9AD36}"/>
              </a:ext>
            </a:extLst>
          </p:cNvPr>
          <p:cNvSpPr/>
          <p:nvPr/>
        </p:nvSpPr>
        <p:spPr>
          <a:xfrm>
            <a:off x="-1" y="2283620"/>
            <a:ext cx="611841" cy="664368"/>
          </a:xfrm>
          <a:prstGeom prst="rect">
            <a:avLst/>
          </a:prstGeom>
          <a:solidFill>
            <a:srgbClr val="A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Platform </a:t>
            </a:r>
            <a:r>
              <a:rPr lang="pl-PL" sz="1600" b="1" dirty="0" err="1">
                <a:solidFill>
                  <a:srgbClr val="A08AC9"/>
                </a:solidFill>
                <a:latin typeface="Montserrat"/>
                <a:ea typeface="Montserrat"/>
                <a:cs typeface="Montserrat"/>
                <a:sym typeface="Montserrat"/>
              </a:rPr>
              <a:t>Comparison</a:t>
            </a:r>
            <a:r>
              <a:rPr lang="pl-PL" sz="1600" b="1" dirty="0">
                <a:solidFill>
                  <a:srgbClr val="A08AC9"/>
                </a:solidFill>
                <a:latin typeface="Montserrat"/>
                <a:ea typeface="Montserrat"/>
                <a:cs typeface="Montserrat"/>
                <a:sym typeface="Montserrat"/>
              </a:rPr>
              <a:t> Chart</a:t>
            </a:r>
          </a:p>
        </p:txBody>
      </p:sp>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596976" y="47065"/>
            <a:ext cx="470647" cy="470647"/>
          </a:xfrm>
          <a:prstGeom prst="rect">
            <a:avLst/>
          </a:prstGeom>
        </p:spPr>
      </p:pic>
      <p:sp>
        <p:nvSpPr>
          <p:cNvPr id="15" name="Shape 55">
            <a:extLst>
              <a:ext uri="{FF2B5EF4-FFF2-40B4-BE49-F238E27FC236}">
                <a16:creationId xmlns:a16="http://schemas.microsoft.com/office/drawing/2014/main" id="{8D64172A-4AFE-44F8-9654-D0FB06FB81FE}"/>
              </a:ext>
            </a:extLst>
          </p:cNvPr>
          <p:cNvSpPr txBox="1">
            <a:spLocks/>
          </p:cNvSpPr>
          <p:nvPr/>
        </p:nvSpPr>
        <p:spPr>
          <a:xfrm>
            <a:off x="551936" y="106464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1100" dirty="0" err="1">
                <a:solidFill>
                  <a:srgbClr val="5C6783"/>
                </a:solidFill>
                <a:latin typeface="Montserrat"/>
                <a:ea typeface="Montserrat"/>
                <a:cs typeface="Montserrat"/>
                <a:sym typeface="Montserrat"/>
              </a:rPr>
              <a:t>CoinMetro</a:t>
            </a:r>
            <a:r>
              <a:rPr lang="en-US" sz="1100" dirty="0">
                <a:solidFill>
                  <a:srgbClr val="5C6783"/>
                </a:solidFill>
                <a:latin typeface="Montserrat"/>
                <a:ea typeface="Montserrat"/>
                <a:cs typeface="Montserrat"/>
                <a:sym typeface="Montserrat"/>
              </a:rPr>
              <a:t> offers many services within one platform. </a:t>
            </a:r>
          </a:p>
        </p:txBody>
      </p:sp>
      <p:graphicFrame>
        <p:nvGraphicFramePr>
          <p:cNvPr id="11" name="Shape 150">
            <a:extLst>
              <a:ext uri="{FF2B5EF4-FFF2-40B4-BE49-F238E27FC236}">
                <a16:creationId xmlns:a16="http://schemas.microsoft.com/office/drawing/2014/main" id="{827F9ED6-9CEE-4C93-A75A-546DF47E7BA8}"/>
              </a:ext>
            </a:extLst>
          </p:cNvPr>
          <p:cNvGraphicFramePr/>
          <p:nvPr>
            <p:extLst>
              <p:ext uri="{D42A27DB-BD31-4B8C-83A1-F6EECF244321}">
                <p14:modId xmlns:p14="http://schemas.microsoft.com/office/powerpoint/2010/main" val="677859016"/>
              </p:ext>
            </p:extLst>
          </p:nvPr>
        </p:nvGraphicFramePr>
        <p:xfrm>
          <a:off x="551936" y="1619250"/>
          <a:ext cx="8045040" cy="3074450"/>
        </p:xfrm>
        <a:graphic>
          <a:graphicData uri="http://schemas.openxmlformats.org/drawingml/2006/table">
            <a:tbl>
              <a:tblPr>
                <a:noFill/>
                <a:tableStyleId>{DF7FAC15-AD40-425A-AB46-5C4942D4D5D8}</a:tableStyleId>
              </a:tblPr>
              <a:tblGrid>
                <a:gridCol w="1005630">
                  <a:extLst>
                    <a:ext uri="{9D8B030D-6E8A-4147-A177-3AD203B41FA5}">
                      <a16:colId xmlns:a16="http://schemas.microsoft.com/office/drawing/2014/main" val="20000"/>
                    </a:ext>
                  </a:extLst>
                </a:gridCol>
                <a:gridCol w="1005630">
                  <a:extLst>
                    <a:ext uri="{9D8B030D-6E8A-4147-A177-3AD203B41FA5}">
                      <a16:colId xmlns:a16="http://schemas.microsoft.com/office/drawing/2014/main" val="20001"/>
                    </a:ext>
                  </a:extLst>
                </a:gridCol>
                <a:gridCol w="1005630">
                  <a:extLst>
                    <a:ext uri="{9D8B030D-6E8A-4147-A177-3AD203B41FA5}">
                      <a16:colId xmlns:a16="http://schemas.microsoft.com/office/drawing/2014/main" val="20002"/>
                    </a:ext>
                  </a:extLst>
                </a:gridCol>
                <a:gridCol w="1005630">
                  <a:extLst>
                    <a:ext uri="{9D8B030D-6E8A-4147-A177-3AD203B41FA5}">
                      <a16:colId xmlns:a16="http://schemas.microsoft.com/office/drawing/2014/main" val="20003"/>
                    </a:ext>
                  </a:extLst>
                </a:gridCol>
                <a:gridCol w="1005630">
                  <a:extLst>
                    <a:ext uri="{9D8B030D-6E8A-4147-A177-3AD203B41FA5}">
                      <a16:colId xmlns:a16="http://schemas.microsoft.com/office/drawing/2014/main" val="20004"/>
                    </a:ext>
                  </a:extLst>
                </a:gridCol>
                <a:gridCol w="1005630">
                  <a:extLst>
                    <a:ext uri="{9D8B030D-6E8A-4147-A177-3AD203B41FA5}">
                      <a16:colId xmlns:a16="http://schemas.microsoft.com/office/drawing/2014/main" val="20005"/>
                    </a:ext>
                  </a:extLst>
                </a:gridCol>
                <a:gridCol w="1005630">
                  <a:extLst>
                    <a:ext uri="{9D8B030D-6E8A-4147-A177-3AD203B41FA5}">
                      <a16:colId xmlns:a16="http://schemas.microsoft.com/office/drawing/2014/main" val="20006"/>
                    </a:ext>
                  </a:extLst>
                </a:gridCol>
                <a:gridCol w="1005630">
                  <a:extLst>
                    <a:ext uri="{9D8B030D-6E8A-4147-A177-3AD203B41FA5}">
                      <a16:colId xmlns:a16="http://schemas.microsoft.com/office/drawing/2014/main" val="20007"/>
                    </a:ext>
                  </a:extLst>
                </a:gridCol>
              </a:tblGrid>
              <a:tr h="664525">
                <a:tc>
                  <a:txBody>
                    <a:bodyPr/>
                    <a:lstStyle/>
                    <a:p>
                      <a:pPr marL="0" lvl="0" indent="0">
                        <a:spcBef>
                          <a:spcPts val="0"/>
                        </a:spcBef>
                        <a:buNone/>
                      </a:pPr>
                      <a:endParaRPr sz="800" b="1" dirty="0">
                        <a:solidFill>
                          <a:srgbClr val="5C6783"/>
                        </a:solidFill>
                        <a:latin typeface="Montserrat" panose="00000500000000000000" pitchFamily="2" charset="-18"/>
                      </a:endParaRP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a:solidFill>
                            <a:srgbClr val="5C6783"/>
                          </a:solidFill>
                          <a:latin typeface="Montserrat" panose="00000500000000000000" pitchFamily="2" charset="-18"/>
                        </a:rPr>
                        <a:t>Fiat and </a:t>
                      </a:r>
                      <a:r>
                        <a:rPr lang="pl-PL" sz="800" b="1" dirty="0" err="1">
                          <a:solidFill>
                            <a:srgbClr val="5C6783"/>
                          </a:solidFill>
                          <a:latin typeface="Montserrat" panose="00000500000000000000" pitchFamily="2" charset="-18"/>
                        </a:rPr>
                        <a:t>Crypto</a:t>
                      </a:r>
                      <a:r>
                        <a:rPr lang="pl-PL" sz="800" b="1" dirty="0">
                          <a:solidFill>
                            <a:srgbClr val="5C6783"/>
                          </a:solidFill>
                          <a:latin typeface="Montserrat" panose="00000500000000000000" pitchFamily="2" charset="-18"/>
                        </a:rPr>
                        <a:t> Exchange</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a:solidFill>
                            <a:srgbClr val="5C6783"/>
                          </a:solidFill>
                          <a:latin typeface="Montserrat" panose="00000500000000000000" pitchFamily="2" charset="-18"/>
                        </a:rPr>
                        <a:t>Complete Investment Platform</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err="1">
                          <a:solidFill>
                            <a:srgbClr val="5C6783"/>
                          </a:solidFill>
                          <a:latin typeface="Montserrat" panose="00000500000000000000" pitchFamily="2" charset="-18"/>
                        </a:rPr>
                        <a:t>Turnkey</a:t>
                      </a:r>
                      <a:r>
                        <a:rPr lang="pl-PL" sz="800" b="1" dirty="0">
                          <a:solidFill>
                            <a:srgbClr val="5C6783"/>
                          </a:solidFill>
                          <a:latin typeface="Montserrat" panose="00000500000000000000" pitchFamily="2" charset="-18"/>
                        </a:rPr>
                        <a:t> ICO Services</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a:solidFill>
                            <a:srgbClr val="5C6783"/>
                          </a:solidFill>
                          <a:latin typeface="Montserrat" panose="00000500000000000000" pitchFamily="2" charset="-18"/>
                        </a:rPr>
                        <a:t>Off Chain </a:t>
                      </a:r>
                      <a:r>
                        <a:rPr lang="pl-PL" sz="800" b="1" dirty="0" err="1">
                          <a:solidFill>
                            <a:srgbClr val="5C6783"/>
                          </a:solidFill>
                          <a:latin typeface="Montserrat" panose="00000500000000000000" pitchFamily="2" charset="-18"/>
                        </a:rPr>
                        <a:t>or</a:t>
                      </a:r>
                      <a:r>
                        <a:rPr lang="pl-PL" sz="800" b="1" dirty="0">
                          <a:solidFill>
                            <a:srgbClr val="5C6783"/>
                          </a:solidFill>
                          <a:latin typeface="Montserrat" panose="00000500000000000000" pitchFamily="2" charset="-18"/>
                        </a:rPr>
                        <a:t> `</a:t>
                      </a:r>
                      <a:r>
                        <a:rPr lang="pl-PL" sz="800" b="1" dirty="0" err="1">
                          <a:solidFill>
                            <a:srgbClr val="5C6783"/>
                          </a:solidFill>
                          <a:latin typeface="Montserrat" panose="00000500000000000000" pitchFamily="2" charset="-18"/>
                        </a:rPr>
                        <a:t>Atomic</a:t>
                      </a:r>
                      <a:r>
                        <a:rPr lang="pl-PL" sz="800" b="1" dirty="0">
                          <a:solidFill>
                            <a:srgbClr val="5C6783"/>
                          </a:solidFill>
                          <a:latin typeface="Montserrat" panose="00000500000000000000" pitchFamily="2" charset="-18"/>
                        </a:rPr>
                        <a:t> </a:t>
                      </a:r>
                      <a:r>
                        <a:rPr lang="pl-PL" sz="800" b="1" dirty="0" err="1">
                          <a:solidFill>
                            <a:srgbClr val="5C6783"/>
                          </a:solidFill>
                          <a:latin typeface="Montserrat" panose="00000500000000000000" pitchFamily="2" charset="-18"/>
                        </a:rPr>
                        <a:t>SWAPs</a:t>
                      </a:r>
                      <a:r>
                        <a:rPr lang="pl-PL" sz="800" b="1" dirty="0">
                          <a:solidFill>
                            <a:srgbClr val="5C6783"/>
                          </a:solidFill>
                          <a:latin typeface="Montserrat" panose="00000500000000000000" pitchFamily="2" charset="-18"/>
                        </a:rPr>
                        <a:t>`</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a:solidFill>
                            <a:srgbClr val="5C6783"/>
                          </a:solidFill>
                          <a:latin typeface="Montserrat" panose="00000500000000000000" pitchFamily="2" charset="-18"/>
                        </a:rPr>
                        <a:t>ERC20 </a:t>
                      </a:r>
                      <a:r>
                        <a:rPr lang="pl-PL" sz="800" b="1" dirty="0" err="1">
                          <a:solidFill>
                            <a:srgbClr val="5C6783"/>
                          </a:solidFill>
                          <a:latin typeface="Montserrat" panose="00000500000000000000" pitchFamily="2" charset="-18"/>
                        </a:rPr>
                        <a:t>Liquidity</a:t>
                      </a:r>
                      <a:r>
                        <a:rPr lang="pl-PL" sz="800" b="1" dirty="0">
                          <a:solidFill>
                            <a:srgbClr val="5C6783"/>
                          </a:solidFill>
                          <a:latin typeface="Montserrat" panose="00000500000000000000" pitchFamily="2" charset="-18"/>
                        </a:rPr>
                        <a:t> Solutions</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a:solidFill>
                            <a:srgbClr val="5C6783"/>
                          </a:solidFill>
                          <a:latin typeface="Montserrat" panose="00000500000000000000" pitchFamily="2" charset="-18"/>
                        </a:rPr>
                        <a:t>Multi-CCY </a:t>
                      </a:r>
                      <a:r>
                        <a:rPr lang="pl-PL" sz="800" b="1" dirty="0" err="1">
                          <a:solidFill>
                            <a:srgbClr val="5C6783"/>
                          </a:solidFill>
                          <a:latin typeface="Montserrat" panose="00000500000000000000" pitchFamily="2" charset="-18"/>
                        </a:rPr>
                        <a:t>Margin</a:t>
                      </a:r>
                      <a:r>
                        <a:rPr lang="pl-PL" sz="800" b="1" dirty="0">
                          <a:solidFill>
                            <a:srgbClr val="5C6783"/>
                          </a:solidFill>
                          <a:latin typeface="Montserrat" panose="00000500000000000000" pitchFamily="2" charset="-18"/>
                        </a:rPr>
                        <a:t> </a:t>
                      </a:r>
                      <a:r>
                        <a:rPr lang="pl-PL" sz="800" b="1" dirty="0" err="1">
                          <a:solidFill>
                            <a:srgbClr val="5C6783"/>
                          </a:solidFill>
                          <a:latin typeface="Montserrat" panose="00000500000000000000" pitchFamily="2" charset="-18"/>
                        </a:rPr>
                        <a:t>Lending</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pl-PL" sz="800" b="1" dirty="0" err="1">
                          <a:solidFill>
                            <a:srgbClr val="5C6783"/>
                          </a:solidFill>
                          <a:latin typeface="Montserrat" panose="00000500000000000000" pitchFamily="2" charset="-18"/>
                        </a:rPr>
                        <a:t>Tokenized</a:t>
                      </a:r>
                      <a:r>
                        <a:rPr lang="pl-PL" sz="800" b="1" dirty="0">
                          <a:solidFill>
                            <a:srgbClr val="5C6783"/>
                          </a:solidFill>
                          <a:latin typeface="Montserrat" panose="00000500000000000000" pitchFamily="2" charset="-18"/>
                        </a:rPr>
                        <a:t> </a:t>
                      </a:r>
                      <a:r>
                        <a:rPr lang="pl-PL" sz="800" b="1" dirty="0" err="1">
                          <a:solidFill>
                            <a:srgbClr val="5C6783"/>
                          </a:solidFill>
                          <a:latin typeface="Montserrat" panose="00000500000000000000" pitchFamily="2" charset="-18"/>
                        </a:rPr>
                        <a:t>Asset</a:t>
                      </a:r>
                      <a:r>
                        <a:rPr lang="pl-PL" sz="800" b="1" dirty="0">
                          <a:solidFill>
                            <a:srgbClr val="5C6783"/>
                          </a:solidFill>
                          <a:latin typeface="Montserrat" panose="00000500000000000000" pitchFamily="2" charset="-18"/>
                        </a:rPr>
                        <a:t> </a:t>
                      </a:r>
                      <a:r>
                        <a:rPr lang="pl-PL" sz="800" b="1" dirty="0" err="1">
                          <a:solidFill>
                            <a:srgbClr val="5C6783"/>
                          </a:solidFill>
                          <a:latin typeface="Montserrat" panose="00000500000000000000" pitchFamily="2" charset="-18"/>
                        </a:rPr>
                        <a:t>Options</a:t>
                      </a:r>
                      <a:endParaRPr lang="en" sz="800" b="1" dirty="0">
                        <a:solidFill>
                          <a:srgbClr val="5C6783"/>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64525">
                <a:tc>
                  <a:txBody>
                    <a:bodyPr/>
                    <a:lstStyle/>
                    <a:p>
                      <a:pPr marL="0" lvl="1" indent="0">
                        <a:spcBef>
                          <a:spcPts val="0"/>
                        </a:spcBef>
                        <a:buNone/>
                      </a:pPr>
                      <a:r>
                        <a:rPr lang="en" sz="900" b="1" dirty="0">
                          <a:solidFill>
                            <a:schemeClr val="bg1"/>
                          </a:solidFill>
                          <a:latin typeface="Montserrat" panose="00000500000000000000" pitchFamily="2" charset="-18"/>
                        </a:rPr>
                        <a:t>CoinMetro</a:t>
                      </a: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tc>
                  <a:txBody>
                    <a:bodyPr/>
                    <a:lstStyle/>
                    <a:p>
                      <a:pPr marL="0" lvl="1" indent="0">
                        <a:spcBef>
                          <a:spcPts val="0"/>
                        </a:spcBef>
                        <a:buNone/>
                      </a:pPr>
                      <a:r>
                        <a:rPr lang="pl-PL" sz="900" b="1" dirty="0">
                          <a:solidFill>
                            <a:schemeClr val="bg1"/>
                          </a:solidFill>
                          <a:latin typeface="Montserrat" panose="00000500000000000000" pitchFamily="2" charset="-18"/>
                        </a:rPr>
                        <a:t>Y</a:t>
                      </a:r>
                      <a:r>
                        <a:rPr lang="en" sz="900" b="1" dirty="0">
                          <a:solidFill>
                            <a:schemeClr val="bg1"/>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A08AC9"/>
                    </a:solidFill>
                  </a:tcPr>
                </a:tc>
                <a:extLst>
                  <a:ext uri="{0D108BD9-81ED-4DB2-BD59-A6C34878D82A}">
                    <a16:rowId xmlns:a16="http://schemas.microsoft.com/office/drawing/2014/main" val="10001"/>
                  </a:ext>
                </a:extLst>
              </a:tr>
              <a:tr h="433200">
                <a:tc>
                  <a:txBody>
                    <a:bodyPr/>
                    <a:lstStyle/>
                    <a:p>
                      <a:pPr marL="0" lvl="0" indent="0">
                        <a:spcBef>
                          <a:spcPts val="0"/>
                        </a:spcBef>
                        <a:buNone/>
                      </a:pPr>
                      <a:r>
                        <a:rPr lang="en" sz="900" dirty="0">
                          <a:solidFill>
                            <a:srgbClr val="A08AC9"/>
                          </a:solidFill>
                          <a:latin typeface="Montserrat" panose="00000500000000000000" pitchFamily="2" charset="-18"/>
                        </a:rPr>
                        <a:t>Binance</a:t>
                      </a: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en" sz="900" dirty="0" smtClean="0">
                          <a:solidFill>
                            <a:srgbClr val="A08AC9"/>
                          </a:solidFill>
                          <a:latin typeface="Montserrat" panose="00000500000000000000" pitchFamily="2" charset="-18"/>
                        </a:rPr>
                        <a:t>No</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No</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Limited</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7400">
                <a:tc>
                  <a:txBody>
                    <a:bodyPr/>
                    <a:lstStyle/>
                    <a:p>
                      <a:pPr marL="0" lvl="0" indent="0">
                        <a:spcBef>
                          <a:spcPts val="0"/>
                        </a:spcBef>
                        <a:buNone/>
                      </a:pPr>
                      <a:r>
                        <a:rPr lang="en" sz="900" dirty="0">
                          <a:solidFill>
                            <a:srgbClr val="A08AC9"/>
                          </a:solidFill>
                          <a:latin typeface="Montserrat" panose="00000500000000000000" pitchFamily="2" charset="-18"/>
                        </a:rPr>
                        <a:t>Bitfinex</a:t>
                      </a: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Y</a:t>
                      </a:r>
                      <a:r>
                        <a:rPr lang="en" sz="900" dirty="0">
                          <a:solidFill>
                            <a:srgbClr val="A08AC9"/>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No</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Limited</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extLst>
                  <a:ext uri="{0D108BD9-81ED-4DB2-BD59-A6C34878D82A}">
                    <a16:rowId xmlns:a16="http://schemas.microsoft.com/office/drawing/2014/main" val="10003"/>
                  </a:ext>
                </a:extLst>
              </a:tr>
              <a:tr h="437400">
                <a:tc>
                  <a:txBody>
                    <a:bodyPr/>
                    <a:lstStyle/>
                    <a:p>
                      <a:pPr marL="0" lvl="0" indent="0" rtl="0">
                        <a:spcBef>
                          <a:spcPts val="0"/>
                        </a:spcBef>
                        <a:buNone/>
                      </a:pPr>
                      <a:r>
                        <a:rPr lang="en" sz="900" dirty="0">
                          <a:solidFill>
                            <a:srgbClr val="A08AC9"/>
                          </a:solidFill>
                          <a:latin typeface="Montserrat" panose="00000500000000000000" pitchFamily="2" charset="-18"/>
                        </a:rPr>
                        <a:t>Crypto20</a:t>
                      </a: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en" sz="900" dirty="0">
                          <a:solidFill>
                            <a:srgbClr val="A08AC9"/>
                          </a:solidFill>
                          <a:latin typeface="Montserrat" panose="00000500000000000000" pitchFamily="2" charset="-18"/>
                        </a:rPr>
                        <a:t>No </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Limited</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en" sz="900" dirty="0">
                          <a:solidFill>
                            <a:srgbClr val="A08AC9"/>
                          </a:solidFill>
                          <a:latin typeface="Montserrat" panose="00000500000000000000" pitchFamily="2" charset="-18"/>
                        </a:rPr>
                        <a:t>No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rtl="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spcBef>
                          <a:spcPts val="0"/>
                        </a:spcBef>
                        <a:buNone/>
                      </a:pPr>
                      <a:r>
                        <a:rPr lang="pl-PL" sz="900" dirty="0">
                          <a:solidFill>
                            <a:srgbClr val="A08AC9"/>
                          </a:solidFill>
                          <a:latin typeface="Montserrat" panose="00000500000000000000" pitchFamily="2" charset="-18"/>
                        </a:rPr>
                        <a:t>Y</a:t>
                      </a:r>
                      <a:r>
                        <a:rPr lang="en" sz="900" dirty="0">
                          <a:solidFill>
                            <a:srgbClr val="A08AC9"/>
                          </a:solidFill>
                          <a:latin typeface="Montserrat" panose="00000500000000000000" pitchFamily="2" charset="-18"/>
                        </a:rPr>
                        <a:t>es</a:t>
                      </a: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7400">
                <a:tc>
                  <a:txBody>
                    <a:bodyPr/>
                    <a:lstStyle/>
                    <a:p>
                      <a:pPr marL="0" lvl="0" indent="0">
                        <a:spcBef>
                          <a:spcPts val="0"/>
                        </a:spcBef>
                        <a:buNone/>
                      </a:pPr>
                      <a:r>
                        <a:rPr lang="pl-PL" sz="900" dirty="0">
                          <a:solidFill>
                            <a:srgbClr val="A08AC9"/>
                          </a:solidFill>
                          <a:latin typeface="Montserrat" panose="00000500000000000000" pitchFamily="2" charset="-18"/>
                        </a:rPr>
                        <a:t>Trade.io</a:t>
                      </a:r>
                      <a:endParaRPr lang="en" sz="900" dirty="0">
                        <a:solidFill>
                          <a:srgbClr val="A08AC9"/>
                        </a:solidFill>
                        <a:latin typeface="Montserrat" panose="00000500000000000000" pitchFamily="2" charset="-18"/>
                      </a:endParaRPr>
                    </a:p>
                  </a:txBody>
                  <a:tcPr marL="91425" marR="91425" marT="91425" marB="91425" anchor="ctr">
                    <a:lnL w="9525" cap="flat" cmpd="sng">
                      <a:no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err="1">
                          <a:solidFill>
                            <a:srgbClr val="A08AC9"/>
                          </a:solidFill>
                          <a:latin typeface="Montserrat" panose="00000500000000000000" pitchFamily="2" charset="-18"/>
                        </a:rPr>
                        <a:t>Yes</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No</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a:t>
                      </a:r>
                      <a:r>
                        <a:rPr lang="en" sz="900" dirty="0">
                          <a:solidFill>
                            <a:srgbClr val="A08AC9"/>
                          </a:solidFill>
                          <a:latin typeface="Montserrat" panose="00000500000000000000" pitchFamily="2" charset="-18"/>
                        </a:rPr>
                        <a:t>o</a:t>
                      </a:r>
                    </a:p>
                  </a:txBody>
                  <a:tcPr marL="91425" marR="91425" marT="91425" marB="91425" anchor="ctr">
                    <a:lnL w="3175" cap="flat" cmpd="sng" algn="ctr">
                      <a:solidFill>
                        <a:srgbClr val="A08AC9"/>
                      </a:solidFill>
                      <a:prstDash val="solid"/>
                      <a:round/>
                      <a:headEnd type="none" w="med" len="med"/>
                      <a:tailEnd type="none" w="med" len="med"/>
                    </a:lnL>
                    <a:lnR w="3175" cap="flat" cmpd="sng" algn="ctr">
                      <a:solidFill>
                        <a:srgbClr val="A08AC9"/>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tc>
                  <a:txBody>
                    <a:bodyPr/>
                    <a:lstStyle/>
                    <a:p>
                      <a:pPr marL="0" lvl="0" indent="0">
                        <a:spcBef>
                          <a:spcPts val="0"/>
                        </a:spcBef>
                        <a:buNone/>
                      </a:pPr>
                      <a:r>
                        <a:rPr lang="pl-PL" sz="900" dirty="0">
                          <a:solidFill>
                            <a:srgbClr val="A08AC9"/>
                          </a:solidFill>
                          <a:latin typeface="Montserrat" panose="00000500000000000000" pitchFamily="2" charset="-18"/>
                        </a:rPr>
                        <a:t>No</a:t>
                      </a:r>
                      <a:endParaRPr lang="en" sz="900" dirty="0">
                        <a:solidFill>
                          <a:srgbClr val="A08AC9"/>
                        </a:solidFill>
                        <a:latin typeface="Montserrat" panose="00000500000000000000" pitchFamily="2" charset="-18"/>
                      </a:endParaRPr>
                    </a:p>
                  </a:txBody>
                  <a:tcPr marL="91425" marR="91425" marT="91425" marB="91425" anchor="ctr">
                    <a:lnL w="3175" cap="flat" cmpd="sng" algn="ctr">
                      <a:solidFill>
                        <a:srgbClr val="A08AC9"/>
                      </a:solid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EEEBF5"/>
                    </a:solidFill>
                  </a:tcPr>
                </a:tc>
                <a:extLst>
                  <a:ext uri="{0D108BD9-81ED-4DB2-BD59-A6C34878D82A}">
                    <a16:rowId xmlns:a16="http://schemas.microsoft.com/office/drawing/2014/main" val="10005"/>
                  </a:ext>
                </a:extLst>
              </a:tr>
            </a:tbl>
          </a:graphicData>
        </a:graphic>
      </p:graphicFrame>
      <p:pic>
        <p:nvPicPr>
          <p:cNvPr id="14" name="Grafika 13">
            <a:extLst>
              <a:ext uri="{FF2B5EF4-FFF2-40B4-BE49-F238E27FC236}">
                <a16:creationId xmlns:a16="http://schemas.microsoft.com/office/drawing/2014/main" id="{C999583D-A88B-4976-8BE3-33BE8FB834F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41692" y="2461082"/>
            <a:ext cx="328456" cy="328456"/>
          </a:xfrm>
          <a:prstGeom prst="rect">
            <a:avLst/>
          </a:prstGeom>
        </p:spPr>
      </p:pic>
      <p:sp>
        <p:nvSpPr>
          <p:cNvPr id="21" name="Prostokąt 20">
            <a:extLst>
              <a:ext uri="{FF2B5EF4-FFF2-40B4-BE49-F238E27FC236}">
                <a16:creationId xmlns:a16="http://schemas.microsoft.com/office/drawing/2014/main" id="{9B2F19B4-C48E-4C1F-9996-B3220BDCE56D}"/>
              </a:ext>
            </a:extLst>
          </p:cNvPr>
          <p:cNvSpPr/>
          <p:nvPr/>
        </p:nvSpPr>
        <p:spPr>
          <a:xfrm>
            <a:off x="8592065" y="2283620"/>
            <a:ext cx="551936" cy="664368"/>
          </a:xfrm>
          <a:prstGeom prst="rect">
            <a:avLst/>
          </a:prstGeom>
          <a:solidFill>
            <a:srgbClr val="A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6782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0" y="354488"/>
            <a:ext cx="9144001" cy="4789010"/>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5" y="2395959"/>
            <a:ext cx="3479045" cy="118898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Default per operation revenue of 0.1%.This is on all exchange operations, all TAM token purchases or sale, on all ETCF purchases or sales, on all ICO Express token purchases, etc. </a:t>
            </a:r>
          </a:p>
        </p:txBody>
      </p:sp>
      <p:sp>
        <p:nvSpPr>
          <p:cNvPr id="12" name="Shape 55">
            <a:extLst>
              <a:ext uri="{FF2B5EF4-FFF2-40B4-BE49-F238E27FC236}">
                <a16:creationId xmlns:a16="http://schemas.microsoft.com/office/drawing/2014/main" id="{781C17C8-415A-48DB-BAE2-414105F68A16}"/>
              </a:ext>
            </a:extLst>
          </p:cNvPr>
          <p:cNvSpPr txBox="1">
            <a:spLocks/>
          </p:cNvSpPr>
          <p:nvPr/>
        </p:nvSpPr>
        <p:spPr>
          <a:xfrm>
            <a:off x="551936" y="654063"/>
            <a:ext cx="8045040" cy="47064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pl-PL" sz="1600" b="1" dirty="0" err="1">
                <a:solidFill>
                  <a:srgbClr val="A08AC9"/>
                </a:solidFill>
                <a:latin typeface="Montserrat"/>
                <a:ea typeface="Montserrat"/>
                <a:cs typeface="Montserrat"/>
                <a:sym typeface="Montserrat"/>
              </a:rPr>
              <a:t>Revenue</a:t>
            </a:r>
            <a:r>
              <a:rPr lang="pl-PL" sz="1600" b="1" dirty="0">
                <a:solidFill>
                  <a:srgbClr val="A08AC9"/>
                </a:solidFill>
                <a:latin typeface="Montserrat"/>
                <a:ea typeface="Montserrat"/>
                <a:cs typeface="Montserrat"/>
                <a:sym typeface="Montserrat"/>
              </a:rPr>
              <a:t> model</a:t>
            </a:r>
            <a:endParaRPr lang="en-US" sz="1600" b="1" dirty="0">
              <a:solidFill>
                <a:srgbClr val="A08AC9"/>
              </a:solidFill>
              <a:latin typeface="Montserrat"/>
              <a:ea typeface="Montserrat"/>
              <a:cs typeface="Montserrat"/>
              <a:sym typeface="Montserrat"/>
            </a:endParaRPr>
          </a:p>
          <a:p>
            <a:pPr algn="l"/>
            <a:endParaRPr lang="pl-PL" sz="1600" b="1" dirty="0">
              <a:solidFill>
                <a:srgbClr val="A08AC9"/>
              </a:solidFill>
              <a:latin typeface="Montserrat"/>
              <a:ea typeface="Montserrat"/>
              <a:cs typeface="Montserrat"/>
              <a:sym typeface="Montserrat"/>
            </a:endParaRPr>
          </a:p>
        </p:txBody>
      </p:sp>
      <p:sp>
        <p:nvSpPr>
          <p:cNvPr id="11" name="Shape 55">
            <a:extLst>
              <a:ext uri="{FF2B5EF4-FFF2-40B4-BE49-F238E27FC236}">
                <a16:creationId xmlns:a16="http://schemas.microsoft.com/office/drawing/2014/main" id="{8043D49D-40DB-4FC4-BBC3-105C402F2630}"/>
              </a:ext>
            </a:extLst>
          </p:cNvPr>
          <p:cNvSpPr txBox="1">
            <a:spLocks/>
          </p:cNvSpPr>
          <p:nvPr/>
        </p:nvSpPr>
        <p:spPr>
          <a:xfrm>
            <a:off x="551936" y="1064643"/>
            <a:ext cx="3663717" cy="92073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50000"/>
              </a:lnSpc>
            </a:pPr>
            <a:r>
              <a:rPr lang="en-US" sz="1050" dirty="0">
                <a:solidFill>
                  <a:srgbClr val="A08AC9"/>
                </a:solidFill>
                <a:latin typeface="Montserrat"/>
                <a:ea typeface="Montserrat"/>
                <a:cs typeface="Montserrat"/>
                <a:sym typeface="Montserrat"/>
              </a:rPr>
              <a:t>All platform fees are charged in the base currency of the underlying operation but converted, on our exchange, and paid to us in our COIN (XCM) token, thus increasing demand for the token as platform usage accelerates:</a:t>
            </a:r>
          </a:p>
        </p:txBody>
      </p:sp>
      <p:pic>
        <p:nvPicPr>
          <p:cNvPr id="13" name="Grafika 12">
            <a:extLst>
              <a:ext uri="{FF2B5EF4-FFF2-40B4-BE49-F238E27FC236}">
                <a16:creationId xmlns:a16="http://schemas.microsoft.com/office/drawing/2014/main" id="{34835707-6CF1-48E6-BEDC-8BED57BF53EE}"/>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020392" y="3899947"/>
            <a:ext cx="576584" cy="576584"/>
          </a:xfrm>
          <a:prstGeom prst="rect">
            <a:avLst/>
          </a:prstGeom>
        </p:spPr>
      </p:pic>
    </p:spTree>
    <p:extLst>
      <p:ext uri="{BB962C8B-B14F-4D97-AF65-F5344CB8AC3E}">
        <p14:creationId xmlns:p14="http://schemas.microsoft.com/office/powerpoint/2010/main" val="279465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2" name="Shape 55">
            <a:extLst>
              <a:ext uri="{FF2B5EF4-FFF2-40B4-BE49-F238E27FC236}">
                <a16:creationId xmlns:a16="http://schemas.microsoft.com/office/drawing/2014/main" id="{781C17C8-415A-48DB-BAE2-414105F68A16}"/>
              </a:ext>
            </a:extLst>
          </p:cNvPr>
          <p:cNvSpPr txBox="1">
            <a:spLocks/>
          </p:cNvSpPr>
          <p:nvPr/>
        </p:nvSpPr>
        <p:spPr>
          <a:xfrm>
            <a:off x="551936" y="654063"/>
            <a:ext cx="8045040" cy="65440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pl-PL" sz="1600" b="1" dirty="0" err="1">
                <a:solidFill>
                  <a:srgbClr val="A08AC9"/>
                </a:solidFill>
                <a:latin typeface="Montserrat"/>
                <a:ea typeface="Montserrat"/>
                <a:cs typeface="Montserrat"/>
                <a:sym typeface="Montserrat"/>
              </a:rPr>
              <a:t>Milestones</a:t>
            </a:r>
            <a:endParaRPr lang="en-US" sz="1600" b="1" dirty="0">
              <a:solidFill>
                <a:srgbClr val="A08AC9"/>
              </a:solidFill>
              <a:latin typeface="Montserrat"/>
              <a:ea typeface="Montserrat"/>
              <a:cs typeface="Montserrat"/>
              <a:sym typeface="Montserrat"/>
            </a:endParaRPr>
          </a:p>
          <a:p>
            <a:pPr algn="l"/>
            <a:r>
              <a:rPr lang="en-US" sz="1600" dirty="0" err="1">
                <a:solidFill>
                  <a:srgbClr val="B5BBCB"/>
                </a:solidFill>
                <a:latin typeface="Montserrat"/>
                <a:ea typeface="Montserrat"/>
                <a:cs typeface="Montserrat"/>
                <a:sym typeface="Montserrat"/>
              </a:rPr>
              <a:t>CoinMetro</a:t>
            </a:r>
            <a:r>
              <a:rPr lang="en-US" sz="1600" dirty="0">
                <a:solidFill>
                  <a:srgbClr val="B5BBCB"/>
                </a:solidFill>
                <a:latin typeface="Montserrat"/>
                <a:ea typeface="Montserrat"/>
                <a:cs typeface="Montserrat"/>
                <a:sym typeface="Montserrat"/>
              </a:rPr>
              <a:t> Roadmap </a:t>
            </a:r>
            <a:endParaRPr lang="pl-PL" sz="1600" b="1" dirty="0">
              <a:solidFill>
                <a:srgbClr val="A08AC9"/>
              </a:solidFill>
              <a:latin typeface="Montserrat"/>
              <a:ea typeface="Montserrat"/>
              <a:cs typeface="Montserrat"/>
              <a:sym typeface="Montserrat"/>
            </a:endParaRPr>
          </a:p>
        </p:txBody>
      </p:sp>
      <p:sp>
        <p:nvSpPr>
          <p:cNvPr id="6" name="Schemat blokowy: proces alternatywny 5">
            <a:extLst>
              <a:ext uri="{FF2B5EF4-FFF2-40B4-BE49-F238E27FC236}">
                <a16:creationId xmlns:a16="http://schemas.microsoft.com/office/drawing/2014/main" id="{5A6A708F-111D-4B4E-98A8-19710ACB2F10}"/>
              </a:ext>
            </a:extLst>
          </p:cNvPr>
          <p:cNvSpPr/>
          <p:nvPr/>
        </p:nvSpPr>
        <p:spPr>
          <a:xfrm>
            <a:off x="551936" y="2573881"/>
            <a:ext cx="8045040" cy="292100"/>
          </a:xfrm>
          <a:prstGeom prst="flowChartAlternateProcess">
            <a:avLst/>
          </a:prstGeom>
          <a:solidFill>
            <a:srgbClr val="A08AC9"/>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Montserrat" panose="00000500000000000000" pitchFamily="2" charset="-18"/>
              </a:rPr>
              <a:t>Jan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Feb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Mar       </a:t>
            </a:r>
            <a:r>
              <a:rPr lang="pl-PL" sz="800" b="1" dirty="0">
                <a:latin typeface="Montserrat" panose="00000500000000000000" pitchFamily="2" charset="-18"/>
              </a:rPr>
              <a:t>     </a:t>
            </a:r>
            <a:r>
              <a:rPr lang="en-US" sz="800" b="1" dirty="0">
                <a:latin typeface="Montserrat" panose="00000500000000000000" pitchFamily="2" charset="-18"/>
              </a:rPr>
              <a:t>    Apr       </a:t>
            </a:r>
            <a:r>
              <a:rPr lang="pl-PL" sz="800" b="1" dirty="0">
                <a:latin typeface="Montserrat" panose="00000500000000000000" pitchFamily="2" charset="-18"/>
              </a:rPr>
              <a:t>     </a:t>
            </a:r>
            <a:r>
              <a:rPr lang="en-US" sz="800" b="1" dirty="0">
                <a:latin typeface="Montserrat" panose="00000500000000000000" pitchFamily="2" charset="-18"/>
              </a:rPr>
              <a:t>    May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Jun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Jul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Aug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Sep       </a:t>
            </a:r>
            <a:r>
              <a:rPr lang="pl-PL" sz="800" b="1" dirty="0">
                <a:latin typeface="Montserrat" panose="00000500000000000000" pitchFamily="2" charset="-18"/>
              </a:rPr>
              <a:t> </a:t>
            </a:r>
            <a:r>
              <a:rPr lang="en-US" sz="800" b="1" dirty="0">
                <a:latin typeface="Montserrat" panose="00000500000000000000" pitchFamily="2" charset="-18"/>
              </a:rPr>
              <a:t> </a:t>
            </a:r>
            <a:r>
              <a:rPr lang="pl-PL" sz="800" b="1" dirty="0">
                <a:latin typeface="Montserrat" panose="00000500000000000000" pitchFamily="2" charset="-18"/>
              </a:rPr>
              <a:t>    </a:t>
            </a:r>
            <a:r>
              <a:rPr lang="en-US" sz="800" b="1" dirty="0">
                <a:latin typeface="Montserrat" panose="00000500000000000000" pitchFamily="2" charset="-18"/>
              </a:rPr>
              <a:t>   Oct      </a:t>
            </a:r>
            <a:r>
              <a:rPr lang="pl-PL" sz="800" b="1" dirty="0">
                <a:latin typeface="Montserrat" panose="00000500000000000000" pitchFamily="2" charset="-18"/>
              </a:rPr>
              <a:t>     </a:t>
            </a:r>
            <a:r>
              <a:rPr lang="en-US" sz="800" b="1" dirty="0">
                <a:latin typeface="Montserrat" panose="00000500000000000000" pitchFamily="2" charset="-18"/>
              </a:rPr>
              <a:t>     Nov     </a:t>
            </a:r>
            <a:r>
              <a:rPr lang="pl-PL" sz="800" b="1" dirty="0">
                <a:latin typeface="Montserrat" panose="00000500000000000000" pitchFamily="2" charset="-18"/>
              </a:rPr>
              <a:t>     </a:t>
            </a:r>
            <a:r>
              <a:rPr lang="en-US" sz="800" b="1" dirty="0">
                <a:latin typeface="Montserrat" panose="00000500000000000000" pitchFamily="2" charset="-18"/>
              </a:rPr>
              <a:t>      Dec</a:t>
            </a:r>
            <a:endParaRPr lang="pl-PL" sz="800" b="1" dirty="0">
              <a:latin typeface="Montserrat" panose="00000500000000000000" pitchFamily="2" charset="-18"/>
            </a:endParaRPr>
          </a:p>
        </p:txBody>
      </p:sp>
      <p:grpSp>
        <p:nvGrpSpPr>
          <p:cNvPr id="16" name="Grupa 15">
            <a:extLst>
              <a:ext uri="{FF2B5EF4-FFF2-40B4-BE49-F238E27FC236}">
                <a16:creationId xmlns:a16="http://schemas.microsoft.com/office/drawing/2014/main" id="{BC2A4A32-4439-4619-8853-9504886C70B3}"/>
              </a:ext>
            </a:extLst>
          </p:cNvPr>
          <p:cNvGrpSpPr/>
          <p:nvPr/>
        </p:nvGrpSpPr>
        <p:grpSpPr>
          <a:xfrm>
            <a:off x="4848137" y="2835267"/>
            <a:ext cx="1184271" cy="825508"/>
            <a:chOff x="4848137" y="2835267"/>
            <a:chExt cx="1184271" cy="825508"/>
          </a:xfrm>
        </p:grpSpPr>
        <p:grpSp>
          <p:nvGrpSpPr>
            <p:cNvPr id="68" name="Grupa 67">
              <a:extLst>
                <a:ext uri="{FF2B5EF4-FFF2-40B4-BE49-F238E27FC236}">
                  <a16:creationId xmlns:a16="http://schemas.microsoft.com/office/drawing/2014/main" id="{BA3E41D0-AA00-4792-9035-87DB99EC4757}"/>
                </a:ext>
              </a:extLst>
            </p:cNvPr>
            <p:cNvGrpSpPr/>
            <p:nvPr/>
          </p:nvGrpSpPr>
          <p:grpSpPr>
            <a:xfrm>
              <a:off x="4848137" y="2835267"/>
              <a:ext cx="55968" cy="815444"/>
              <a:chOff x="1631950" y="1494755"/>
              <a:chExt cx="55968" cy="815444"/>
            </a:xfrm>
          </p:grpSpPr>
          <p:sp>
            <p:nvSpPr>
              <p:cNvPr id="69" name="Owal 68">
                <a:extLst>
                  <a:ext uri="{FF2B5EF4-FFF2-40B4-BE49-F238E27FC236}">
                    <a16:creationId xmlns:a16="http://schemas.microsoft.com/office/drawing/2014/main" id="{32317792-1995-422F-BAE8-3E5853B3BCBF}"/>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70" name="Łącznik prosty 69">
                <a:extLst>
                  <a:ext uri="{FF2B5EF4-FFF2-40B4-BE49-F238E27FC236}">
                    <a16:creationId xmlns:a16="http://schemas.microsoft.com/office/drawing/2014/main" id="{CF16E087-A966-44EE-B5E8-AF03E7C8187F}"/>
                  </a:ext>
                </a:extLst>
              </p:cNvPr>
              <p:cNvCxnSpPr>
                <a:cxnSpLocks/>
                <a:stCxn id="69" idx="0"/>
              </p:cNvCxnSpPr>
              <p:nvPr/>
            </p:nvCxnSpPr>
            <p:spPr>
              <a:xfrm flipV="1">
                <a:off x="1659934" y="1524000"/>
                <a:ext cx="0" cy="730231"/>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71" name="Owal 70">
                <a:extLst>
                  <a:ext uri="{FF2B5EF4-FFF2-40B4-BE49-F238E27FC236}">
                    <a16:creationId xmlns:a16="http://schemas.microsoft.com/office/drawing/2014/main" id="{172427C1-0F26-4434-88D7-1B74770E7AA3}"/>
                  </a:ext>
                </a:extLst>
              </p:cNvPr>
              <p:cNvSpPr/>
              <p:nvPr/>
            </p:nvSpPr>
            <p:spPr>
              <a:xfrm>
                <a:off x="1631950" y="1494755"/>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sp>
          <p:nvSpPr>
            <p:cNvPr id="72" name="Shape 165">
              <a:extLst>
                <a:ext uri="{FF2B5EF4-FFF2-40B4-BE49-F238E27FC236}">
                  <a16:creationId xmlns:a16="http://schemas.microsoft.com/office/drawing/2014/main" id="{A045F7CC-3F18-40B8-BB5E-8AED62637FA1}"/>
                </a:ext>
              </a:extLst>
            </p:cNvPr>
            <p:cNvSpPr txBox="1">
              <a:spLocks/>
            </p:cNvSpPr>
            <p:nvPr/>
          </p:nvSpPr>
          <p:spPr>
            <a:xfrm>
              <a:off x="4876121" y="3268675"/>
              <a:ext cx="1156287" cy="3921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err="1">
                  <a:solidFill>
                    <a:srgbClr val="3BC7D8"/>
                  </a:solidFill>
                  <a:latin typeface="Montserrat" panose="00000500000000000000" pitchFamily="2" charset="-18"/>
                </a:rPr>
                <a:t>July</a:t>
              </a:r>
              <a:r>
                <a:rPr lang="pl-PL" sz="900" b="1" dirty="0">
                  <a:solidFill>
                    <a:srgbClr val="3BC7D8"/>
                  </a:solidFill>
                  <a:latin typeface="Montserrat" panose="00000500000000000000" pitchFamily="2" charset="-18"/>
                </a:rPr>
                <a:t> 2018</a:t>
              </a:r>
            </a:p>
            <a:p>
              <a:pPr algn="l"/>
              <a:r>
                <a:rPr lang="pl-PL" sz="800" dirty="0">
                  <a:solidFill>
                    <a:srgbClr val="5C6783"/>
                  </a:solidFill>
                  <a:latin typeface="Montserrat" panose="00000500000000000000" pitchFamily="2" charset="-18"/>
                </a:rPr>
                <a:t>ICO Express </a:t>
              </a:r>
              <a:r>
                <a:rPr lang="pl-PL" sz="800" dirty="0" err="1">
                  <a:solidFill>
                    <a:srgbClr val="5C6783"/>
                  </a:solidFill>
                  <a:latin typeface="Montserrat" panose="00000500000000000000" pitchFamily="2" charset="-18"/>
                </a:rPr>
                <a:t>launch</a:t>
              </a:r>
              <a:endParaRPr lang="pl-PL" sz="800" dirty="0">
                <a:solidFill>
                  <a:srgbClr val="5C6783"/>
                </a:solidFill>
                <a:latin typeface="Montserrat" panose="00000500000000000000" pitchFamily="2" charset="-18"/>
              </a:endParaRPr>
            </a:p>
          </p:txBody>
        </p:sp>
      </p:grpSp>
      <p:grpSp>
        <p:nvGrpSpPr>
          <p:cNvPr id="18" name="Grupa 17">
            <a:extLst>
              <a:ext uri="{FF2B5EF4-FFF2-40B4-BE49-F238E27FC236}">
                <a16:creationId xmlns:a16="http://schemas.microsoft.com/office/drawing/2014/main" id="{83F08FCE-6153-4A78-BF2D-A65C3CD4C883}"/>
              </a:ext>
            </a:extLst>
          </p:cNvPr>
          <p:cNvGrpSpPr/>
          <p:nvPr/>
        </p:nvGrpSpPr>
        <p:grpSpPr>
          <a:xfrm>
            <a:off x="6820570" y="2835267"/>
            <a:ext cx="1184271" cy="825508"/>
            <a:chOff x="6820570" y="2835267"/>
            <a:chExt cx="1184271" cy="825508"/>
          </a:xfrm>
        </p:grpSpPr>
        <p:grpSp>
          <p:nvGrpSpPr>
            <p:cNvPr id="73" name="Grupa 72">
              <a:extLst>
                <a:ext uri="{FF2B5EF4-FFF2-40B4-BE49-F238E27FC236}">
                  <a16:creationId xmlns:a16="http://schemas.microsoft.com/office/drawing/2014/main" id="{8D486371-77AF-42FC-9F82-6B2998DDC273}"/>
                </a:ext>
              </a:extLst>
            </p:cNvPr>
            <p:cNvGrpSpPr/>
            <p:nvPr/>
          </p:nvGrpSpPr>
          <p:grpSpPr>
            <a:xfrm>
              <a:off x="6820570" y="2835267"/>
              <a:ext cx="55968" cy="815444"/>
              <a:chOff x="1631950" y="1494755"/>
              <a:chExt cx="55968" cy="815444"/>
            </a:xfrm>
          </p:grpSpPr>
          <p:sp>
            <p:nvSpPr>
              <p:cNvPr id="74" name="Owal 73">
                <a:extLst>
                  <a:ext uri="{FF2B5EF4-FFF2-40B4-BE49-F238E27FC236}">
                    <a16:creationId xmlns:a16="http://schemas.microsoft.com/office/drawing/2014/main" id="{0FC54F05-6179-4033-A686-05C8BB44A3C1}"/>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75" name="Łącznik prosty 74">
                <a:extLst>
                  <a:ext uri="{FF2B5EF4-FFF2-40B4-BE49-F238E27FC236}">
                    <a16:creationId xmlns:a16="http://schemas.microsoft.com/office/drawing/2014/main" id="{E5F4EC9C-2860-4231-85A7-224017A83F92}"/>
                  </a:ext>
                </a:extLst>
              </p:cNvPr>
              <p:cNvCxnSpPr>
                <a:cxnSpLocks/>
                <a:stCxn id="74" idx="0"/>
              </p:cNvCxnSpPr>
              <p:nvPr/>
            </p:nvCxnSpPr>
            <p:spPr>
              <a:xfrm flipV="1">
                <a:off x="1659934" y="1524000"/>
                <a:ext cx="0" cy="730231"/>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76" name="Owal 75">
                <a:extLst>
                  <a:ext uri="{FF2B5EF4-FFF2-40B4-BE49-F238E27FC236}">
                    <a16:creationId xmlns:a16="http://schemas.microsoft.com/office/drawing/2014/main" id="{906C21B7-6BE1-4F63-ADC3-ABB143093C41}"/>
                  </a:ext>
                </a:extLst>
              </p:cNvPr>
              <p:cNvSpPr/>
              <p:nvPr/>
            </p:nvSpPr>
            <p:spPr>
              <a:xfrm>
                <a:off x="1631950" y="1494755"/>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sp>
          <p:nvSpPr>
            <p:cNvPr id="77" name="Shape 165">
              <a:extLst>
                <a:ext uri="{FF2B5EF4-FFF2-40B4-BE49-F238E27FC236}">
                  <a16:creationId xmlns:a16="http://schemas.microsoft.com/office/drawing/2014/main" id="{EDC6FAAC-D245-48BA-81AC-8D45603274A5}"/>
                </a:ext>
              </a:extLst>
            </p:cNvPr>
            <p:cNvSpPr txBox="1">
              <a:spLocks/>
            </p:cNvSpPr>
            <p:nvPr/>
          </p:nvSpPr>
          <p:spPr>
            <a:xfrm>
              <a:off x="6848554" y="3268675"/>
              <a:ext cx="1156287" cy="3921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err="1">
                  <a:solidFill>
                    <a:srgbClr val="3BC7D8"/>
                  </a:solidFill>
                  <a:latin typeface="Montserrat" panose="00000500000000000000" pitchFamily="2" charset="-18"/>
                </a:rPr>
                <a:t>October</a:t>
              </a:r>
              <a:r>
                <a:rPr lang="pl-PL" sz="900" b="1" dirty="0">
                  <a:solidFill>
                    <a:srgbClr val="3BC7D8"/>
                  </a:solidFill>
                  <a:latin typeface="Montserrat" panose="00000500000000000000" pitchFamily="2" charset="-18"/>
                </a:rPr>
                <a:t> 2018</a:t>
              </a:r>
            </a:p>
            <a:p>
              <a:pPr algn="l"/>
              <a:r>
                <a:rPr lang="pl-PL" sz="800" dirty="0">
                  <a:solidFill>
                    <a:srgbClr val="5C6783"/>
                  </a:solidFill>
                  <a:latin typeface="Montserrat" panose="00000500000000000000" pitchFamily="2" charset="-18"/>
                </a:rPr>
                <a:t>TAM Platform </a:t>
              </a:r>
              <a:r>
                <a:rPr lang="pl-PL" sz="800" dirty="0" err="1">
                  <a:solidFill>
                    <a:srgbClr val="5C6783"/>
                  </a:solidFill>
                  <a:latin typeface="Montserrat" panose="00000500000000000000" pitchFamily="2" charset="-18"/>
                </a:rPr>
                <a:t>launch</a:t>
              </a:r>
              <a:endParaRPr lang="pl-PL" sz="800" dirty="0">
                <a:solidFill>
                  <a:srgbClr val="5C6783"/>
                </a:solidFill>
                <a:latin typeface="Montserrat" panose="00000500000000000000" pitchFamily="2" charset="-18"/>
              </a:endParaRPr>
            </a:p>
          </p:txBody>
        </p:sp>
      </p:grpSp>
      <p:grpSp>
        <p:nvGrpSpPr>
          <p:cNvPr id="15" name="Grupa 14">
            <a:extLst>
              <a:ext uri="{FF2B5EF4-FFF2-40B4-BE49-F238E27FC236}">
                <a16:creationId xmlns:a16="http://schemas.microsoft.com/office/drawing/2014/main" id="{EB593D98-01CC-488E-838F-2287F8BBE3E4}"/>
              </a:ext>
            </a:extLst>
          </p:cNvPr>
          <p:cNvGrpSpPr/>
          <p:nvPr/>
        </p:nvGrpSpPr>
        <p:grpSpPr>
          <a:xfrm>
            <a:off x="4848137" y="1629426"/>
            <a:ext cx="1184271" cy="978852"/>
            <a:chOff x="4848137" y="1629426"/>
            <a:chExt cx="1184271" cy="978852"/>
          </a:xfrm>
        </p:grpSpPr>
        <p:sp>
          <p:nvSpPr>
            <p:cNvPr id="78" name="Shape 165">
              <a:extLst>
                <a:ext uri="{FF2B5EF4-FFF2-40B4-BE49-F238E27FC236}">
                  <a16:creationId xmlns:a16="http://schemas.microsoft.com/office/drawing/2014/main" id="{0F16FB2F-2E14-41C3-A1C5-A772B76A7C70}"/>
                </a:ext>
              </a:extLst>
            </p:cNvPr>
            <p:cNvSpPr txBox="1">
              <a:spLocks/>
            </p:cNvSpPr>
            <p:nvPr/>
          </p:nvSpPr>
          <p:spPr>
            <a:xfrm>
              <a:off x="4876121" y="1629426"/>
              <a:ext cx="1156287" cy="966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err="1">
                  <a:solidFill>
                    <a:srgbClr val="3BC7D8"/>
                  </a:solidFill>
                  <a:latin typeface="Montserrat" panose="00000500000000000000" pitchFamily="2" charset="-18"/>
                </a:rPr>
                <a:t>July</a:t>
              </a:r>
              <a:r>
                <a:rPr lang="en" sz="900" b="1" dirty="0">
                  <a:solidFill>
                    <a:srgbClr val="3BC7D8"/>
                  </a:solidFill>
                  <a:latin typeface="Montserrat" panose="00000500000000000000" pitchFamily="2" charset="-18"/>
                </a:rPr>
                <a:t> 2018</a:t>
              </a:r>
              <a:endParaRPr lang="pl-PL" sz="900" b="1" dirty="0">
                <a:solidFill>
                  <a:srgbClr val="3BC7D8"/>
                </a:solidFill>
                <a:latin typeface="Montserrat" panose="00000500000000000000" pitchFamily="2" charset="-18"/>
              </a:endParaRPr>
            </a:p>
            <a:p>
              <a:pPr algn="l"/>
              <a:r>
                <a:rPr lang="en-US" sz="800" dirty="0">
                  <a:solidFill>
                    <a:srgbClr val="5C6783"/>
                  </a:solidFill>
                  <a:latin typeface="Montserrat" panose="00000500000000000000" pitchFamily="2" charset="-18"/>
                </a:rPr>
                <a:t>CM debit card launch &amp; Full PSP services</a:t>
              </a:r>
            </a:p>
          </p:txBody>
        </p:sp>
        <p:grpSp>
          <p:nvGrpSpPr>
            <p:cNvPr id="79" name="Grupa 78">
              <a:extLst>
                <a:ext uri="{FF2B5EF4-FFF2-40B4-BE49-F238E27FC236}">
                  <a16:creationId xmlns:a16="http://schemas.microsoft.com/office/drawing/2014/main" id="{C3C2A750-CF66-4F59-8701-BB728BE05ACD}"/>
                </a:ext>
              </a:extLst>
            </p:cNvPr>
            <p:cNvGrpSpPr/>
            <p:nvPr/>
          </p:nvGrpSpPr>
          <p:grpSpPr>
            <a:xfrm>
              <a:off x="4848137" y="1688095"/>
              <a:ext cx="55968" cy="920183"/>
              <a:chOff x="1631950" y="1390016"/>
              <a:chExt cx="55968" cy="920183"/>
            </a:xfrm>
          </p:grpSpPr>
          <p:sp>
            <p:nvSpPr>
              <p:cNvPr id="80" name="Owal 79">
                <a:extLst>
                  <a:ext uri="{FF2B5EF4-FFF2-40B4-BE49-F238E27FC236}">
                    <a16:creationId xmlns:a16="http://schemas.microsoft.com/office/drawing/2014/main" id="{C57C85EB-839A-47B0-84D4-01E6EF810A62}"/>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81" name="Łącznik prosty 80">
                <a:extLst>
                  <a:ext uri="{FF2B5EF4-FFF2-40B4-BE49-F238E27FC236}">
                    <a16:creationId xmlns:a16="http://schemas.microsoft.com/office/drawing/2014/main" id="{07CFD92F-7CAA-42C2-934F-306DF5D28B8A}"/>
                  </a:ext>
                </a:extLst>
              </p:cNvPr>
              <p:cNvCxnSpPr>
                <a:cxnSpLocks/>
                <a:stCxn id="80" idx="0"/>
                <a:endCxn id="82" idx="4"/>
              </p:cNvCxnSpPr>
              <p:nvPr/>
            </p:nvCxnSpPr>
            <p:spPr>
              <a:xfrm flipV="1">
                <a:off x="1659934" y="1445984"/>
                <a:ext cx="0" cy="808247"/>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82" name="Owal 81">
                <a:extLst>
                  <a:ext uri="{FF2B5EF4-FFF2-40B4-BE49-F238E27FC236}">
                    <a16:creationId xmlns:a16="http://schemas.microsoft.com/office/drawing/2014/main" id="{C45E4729-E702-4A4A-A51B-706844D0E540}"/>
                  </a:ext>
                </a:extLst>
              </p:cNvPr>
              <p:cNvSpPr/>
              <p:nvPr/>
            </p:nvSpPr>
            <p:spPr>
              <a:xfrm>
                <a:off x="1631950" y="1390016"/>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grpSp>
      <p:grpSp>
        <p:nvGrpSpPr>
          <p:cNvPr id="17" name="Grupa 16">
            <a:extLst>
              <a:ext uri="{FF2B5EF4-FFF2-40B4-BE49-F238E27FC236}">
                <a16:creationId xmlns:a16="http://schemas.microsoft.com/office/drawing/2014/main" id="{2BB9F555-A3B9-4EC2-B2BE-FF1C2B7D1F49}"/>
              </a:ext>
            </a:extLst>
          </p:cNvPr>
          <p:cNvGrpSpPr/>
          <p:nvPr/>
        </p:nvGrpSpPr>
        <p:grpSpPr>
          <a:xfrm>
            <a:off x="6820570" y="1629426"/>
            <a:ext cx="1184271" cy="978852"/>
            <a:chOff x="6820570" y="1629426"/>
            <a:chExt cx="1184271" cy="978852"/>
          </a:xfrm>
        </p:grpSpPr>
        <p:sp>
          <p:nvSpPr>
            <p:cNvPr id="83" name="Shape 165">
              <a:extLst>
                <a:ext uri="{FF2B5EF4-FFF2-40B4-BE49-F238E27FC236}">
                  <a16:creationId xmlns:a16="http://schemas.microsoft.com/office/drawing/2014/main" id="{58389EC8-40D5-4EEF-9B39-DC2CD3114ADE}"/>
                </a:ext>
              </a:extLst>
            </p:cNvPr>
            <p:cNvSpPr txBox="1">
              <a:spLocks/>
            </p:cNvSpPr>
            <p:nvPr/>
          </p:nvSpPr>
          <p:spPr>
            <a:xfrm>
              <a:off x="6848554" y="1629426"/>
              <a:ext cx="1156287" cy="966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err="1">
                  <a:solidFill>
                    <a:srgbClr val="3BC7D8"/>
                  </a:solidFill>
                  <a:latin typeface="Montserrat" panose="00000500000000000000" pitchFamily="2" charset="-18"/>
                </a:rPr>
                <a:t>October</a:t>
              </a:r>
              <a:r>
                <a:rPr lang="en" sz="900" b="1" dirty="0">
                  <a:solidFill>
                    <a:srgbClr val="3BC7D8"/>
                  </a:solidFill>
                  <a:latin typeface="Montserrat" panose="00000500000000000000" pitchFamily="2" charset="-18"/>
                </a:rPr>
                <a:t> 2018</a:t>
              </a:r>
              <a:endParaRPr lang="pl-PL" sz="900" b="1" dirty="0">
                <a:solidFill>
                  <a:srgbClr val="3BC7D8"/>
                </a:solidFill>
                <a:latin typeface="Montserrat" panose="00000500000000000000" pitchFamily="2" charset="-18"/>
              </a:endParaRPr>
            </a:p>
            <a:p>
              <a:pPr algn="l"/>
              <a:r>
                <a:rPr lang="en-US" sz="800" dirty="0">
                  <a:solidFill>
                    <a:srgbClr val="5C6783"/>
                  </a:solidFill>
                  <a:latin typeface="Montserrat" panose="00000500000000000000" pitchFamily="2" charset="-18"/>
                </a:rPr>
                <a:t>ETCF launch</a:t>
              </a:r>
            </a:p>
          </p:txBody>
        </p:sp>
        <p:grpSp>
          <p:nvGrpSpPr>
            <p:cNvPr id="84" name="Grupa 83">
              <a:extLst>
                <a:ext uri="{FF2B5EF4-FFF2-40B4-BE49-F238E27FC236}">
                  <a16:creationId xmlns:a16="http://schemas.microsoft.com/office/drawing/2014/main" id="{5D531CC4-F304-4EBC-A00E-457D8D6E0444}"/>
                </a:ext>
              </a:extLst>
            </p:cNvPr>
            <p:cNvGrpSpPr/>
            <p:nvPr/>
          </p:nvGrpSpPr>
          <p:grpSpPr>
            <a:xfrm>
              <a:off x="6820570" y="1688095"/>
              <a:ext cx="55968" cy="920183"/>
              <a:chOff x="1631950" y="1390016"/>
              <a:chExt cx="55968" cy="920183"/>
            </a:xfrm>
          </p:grpSpPr>
          <p:sp>
            <p:nvSpPr>
              <p:cNvPr id="85" name="Owal 84">
                <a:extLst>
                  <a:ext uri="{FF2B5EF4-FFF2-40B4-BE49-F238E27FC236}">
                    <a16:creationId xmlns:a16="http://schemas.microsoft.com/office/drawing/2014/main" id="{992236B8-508E-44CB-BD30-85E4467AE9AA}"/>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86" name="Łącznik prosty 85">
                <a:extLst>
                  <a:ext uri="{FF2B5EF4-FFF2-40B4-BE49-F238E27FC236}">
                    <a16:creationId xmlns:a16="http://schemas.microsoft.com/office/drawing/2014/main" id="{5CA77A27-DD2B-42BC-AE9F-36E38EC1026C}"/>
                  </a:ext>
                </a:extLst>
              </p:cNvPr>
              <p:cNvCxnSpPr>
                <a:cxnSpLocks/>
                <a:stCxn id="85" idx="0"/>
                <a:endCxn id="87" idx="4"/>
              </p:cNvCxnSpPr>
              <p:nvPr/>
            </p:nvCxnSpPr>
            <p:spPr>
              <a:xfrm flipV="1">
                <a:off x="1659934" y="1445984"/>
                <a:ext cx="0" cy="808247"/>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87" name="Owal 86">
                <a:extLst>
                  <a:ext uri="{FF2B5EF4-FFF2-40B4-BE49-F238E27FC236}">
                    <a16:creationId xmlns:a16="http://schemas.microsoft.com/office/drawing/2014/main" id="{BAD2CFAB-76F0-4293-9171-0C340DE6ECEB}"/>
                  </a:ext>
                </a:extLst>
              </p:cNvPr>
              <p:cNvSpPr/>
              <p:nvPr/>
            </p:nvSpPr>
            <p:spPr>
              <a:xfrm>
                <a:off x="1631950" y="1390016"/>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grpSp>
      <p:grpSp>
        <p:nvGrpSpPr>
          <p:cNvPr id="11" name="Grupa 10">
            <a:extLst>
              <a:ext uri="{FF2B5EF4-FFF2-40B4-BE49-F238E27FC236}">
                <a16:creationId xmlns:a16="http://schemas.microsoft.com/office/drawing/2014/main" id="{1D1181D4-4F54-4395-B3BC-12C18607870B}"/>
              </a:ext>
            </a:extLst>
          </p:cNvPr>
          <p:cNvGrpSpPr/>
          <p:nvPr/>
        </p:nvGrpSpPr>
        <p:grpSpPr>
          <a:xfrm>
            <a:off x="1585507" y="1629426"/>
            <a:ext cx="1184271" cy="978852"/>
            <a:chOff x="1585507" y="1629426"/>
            <a:chExt cx="1184271" cy="978852"/>
          </a:xfrm>
        </p:grpSpPr>
        <p:sp>
          <p:nvSpPr>
            <p:cNvPr id="37" name="Shape 165">
              <a:extLst>
                <a:ext uri="{FF2B5EF4-FFF2-40B4-BE49-F238E27FC236}">
                  <a16:creationId xmlns:a16="http://schemas.microsoft.com/office/drawing/2014/main" id="{8E09D3EF-9726-4A52-97C1-CD5BC5297682}"/>
                </a:ext>
              </a:extLst>
            </p:cNvPr>
            <p:cNvSpPr txBox="1">
              <a:spLocks/>
            </p:cNvSpPr>
            <p:nvPr/>
          </p:nvSpPr>
          <p:spPr>
            <a:xfrm>
              <a:off x="1613491" y="1629426"/>
              <a:ext cx="1156287" cy="392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en" sz="900" b="1" dirty="0">
                  <a:solidFill>
                    <a:srgbClr val="3BC7D8"/>
                  </a:solidFill>
                  <a:latin typeface="Montserrat" panose="00000500000000000000" pitchFamily="2" charset="-18"/>
                </a:rPr>
                <a:t>Feb 2018</a:t>
              </a:r>
              <a:endParaRPr lang="pl-PL" sz="900" b="1" dirty="0">
                <a:solidFill>
                  <a:srgbClr val="3BC7D8"/>
                </a:solidFill>
                <a:latin typeface="Montserrat" panose="00000500000000000000" pitchFamily="2" charset="-18"/>
              </a:endParaRPr>
            </a:p>
            <a:p>
              <a:pPr algn="l"/>
              <a:r>
                <a:rPr lang="en" sz="800" dirty="0">
                  <a:solidFill>
                    <a:srgbClr val="5C6783"/>
                  </a:solidFill>
                  <a:latin typeface="Montserrat" panose="00000500000000000000" pitchFamily="2" charset="-18"/>
                </a:rPr>
                <a:t>Token Sale starts</a:t>
              </a:r>
            </a:p>
            <a:p>
              <a:pPr algn="l"/>
              <a:endParaRPr lang="en" sz="900" b="1" dirty="0">
                <a:solidFill>
                  <a:srgbClr val="5C6783"/>
                </a:solidFill>
                <a:latin typeface="Montserrat" panose="00000500000000000000" pitchFamily="2" charset="-18"/>
              </a:endParaRPr>
            </a:p>
          </p:txBody>
        </p:sp>
        <p:grpSp>
          <p:nvGrpSpPr>
            <p:cNvPr id="48" name="Grupa 47">
              <a:extLst>
                <a:ext uri="{FF2B5EF4-FFF2-40B4-BE49-F238E27FC236}">
                  <a16:creationId xmlns:a16="http://schemas.microsoft.com/office/drawing/2014/main" id="{2A3E7A1B-D417-47E0-8779-BCE5EEE7626B}"/>
                </a:ext>
              </a:extLst>
            </p:cNvPr>
            <p:cNvGrpSpPr/>
            <p:nvPr/>
          </p:nvGrpSpPr>
          <p:grpSpPr>
            <a:xfrm>
              <a:off x="1585507" y="1688095"/>
              <a:ext cx="55968" cy="920183"/>
              <a:chOff x="1631950" y="1390016"/>
              <a:chExt cx="55968" cy="920183"/>
            </a:xfrm>
          </p:grpSpPr>
          <p:sp>
            <p:nvSpPr>
              <p:cNvPr id="8" name="Owal 7">
                <a:extLst>
                  <a:ext uri="{FF2B5EF4-FFF2-40B4-BE49-F238E27FC236}">
                    <a16:creationId xmlns:a16="http://schemas.microsoft.com/office/drawing/2014/main" id="{3281A7C0-5382-446D-99FC-BC9D276B03D3}"/>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45" name="Łącznik prosty 44">
                <a:extLst>
                  <a:ext uri="{FF2B5EF4-FFF2-40B4-BE49-F238E27FC236}">
                    <a16:creationId xmlns:a16="http://schemas.microsoft.com/office/drawing/2014/main" id="{AF90A0B5-9B66-406D-B04A-EE0691A2A30E}"/>
                  </a:ext>
                </a:extLst>
              </p:cNvPr>
              <p:cNvCxnSpPr>
                <a:cxnSpLocks/>
                <a:stCxn id="8" idx="0"/>
                <a:endCxn id="47" idx="4"/>
              </p:cNvCxnSpPr>
              <p:nvPr/>
            </p:nvCxnSpPr>
            <p:spPr>
              <a:xfrm flipV="1">
                <a:off x="1659934" y="1445984"/>
                <a:ext cx="0" cy="808247"/>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47" name="Owal 46">
                <a:extLst>
                  <a:ext uri="{FF2B5EF4-FFF2-40B4-BE49-F238E27FC236}">
                    <a16:creationId xmlns:a16="http://schemas.microsoft.com/office/drawing/2014/main" id="{42E05AB5-CD97-44E3-9C00-A58CED206821}"/>
                  </a:ext>
                </a:extLst>
              </p:cNvPr>
              <p:cNvSpPr/>
              <p:nvPr/>
            </p:nvSpPr>
            <p:spPr>
              <a:xfrm>
                <a:off x="1631950" y="1390016"/>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grpSp>
      <p:grpSp>
        <p:nvGrpSpPr>
          <p:cNvPr id="14" name="Grupa 13">
            <a:extLst>
              <a:ext uri="{FF2B5EF4-FFF2-40B4-BE49-F238E27FC236}">
                <a16:creationId xmlns:a16="http://schemas.microsoft.com/office/drawing/2014/main" id="{DD9AC5C6-41D6-4110-9BFA-A567CDAB0CEE}"/>
              </a:ext>
            </a:extLst>
          </p:cNvPr>
          <p:cNvGrpSpPr/>
          <p:nvPr/>
        </p:nvGrpSpPr>
        <p:grpSpPr>
          <a:xfrm>
            <a:off x="2893607" y="1629426"/>
            <a:ext cx="1184271" cy="978852"/>
            <a:chOff x="2893607" y="1629426"/>
            <a:chExt cx="1184271" cy="978852"/>
          </a:xfrm>
        </p:grpSpPr>
        <p:sp>
          <p:nvSpPr>
            <p:cNvPr id="58" name="Shape 165">
              <a:extLst>
                <a:ext uri="{FF2B5EF4-FFF2-40B4-BE49-F238E27FC236}">
                  <a16:creationId xmlns:a16="http://schemas.microsoft.com/office/drawing/2014/main" id="{D1F108B3-C24E-4FCB-831C-8EF92095EA7E}"/>
                </a:ext>
              </a:extLst>
            </p:cNvPr>
            <p:cNvSpPr txBox="1">
              <a:spLocks/>
            </p:cNvSpPr>
            <p:nvPr/>
          </p:nvSpPr>
          <p:spPr>
            <a:xfrm>
              <a:off x="2921591" y="1629426"/>
              <a:ext cx="1156287" cy="966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err="1">
                  <a:solidFill>
                    <a:srgbClr val="3BC7D8"/>
                  </a:solidFill>
                  <a:latin typeface="Montserrat" panose="00000500000000000000" pitchFamily="2" charset="-18"/>
                </a:rPr>
                <a:t>April</a:t>
              </a:r>
              <a:r>
                <a:rPr lang="en" sz="900" b="1" dirty="0">
                  <a:solidFill>
                    <a:srgbClr val="3BC7D8"/>
                  </a:solidFill>
                  <a:latin typeface="Montserrat" panose="00000500000000000000" pitchFamily="2" charset="-18"/>
                </a:rPr>
                <a:t> 2018</a:t>
              </a:r>
              <a:endParaRPr lang="pl-PL" sz="900" b="1" dirty="0">
                <a:solidFill>
                  <a:srgbClr val="3BC7D8"/>
                </a:solidFill>
                <a:latin typeface="Montserrat" panose="00000500000000000000" pitchFamily="2" charset="-18"/>
              </a:endParaRPr>
            </a:p>
            <a:p>
              <a:pPr algn="l"/>
              <a:r>
                <a:rPr lang="en-US" sz="800" dirty="0">
                  <a:solidFill>
                    <a:srgbClr val="5C6783"/>
                  </a:solidFill>
                  <a:latin typeface="Montserrat" panose="00000500000000000000" pitchFamily="2" charset="-18"/>
                </a:rPr>
                <a:t>Expanded licensing &amp; COIN tradable on </a:t>
              </a:r>
              <a:r>
                <a:rPr lang="en-US" sz="800" dirty="0" err="1">
                  <a:solidFill>
                    <a:srgbClr val="5C6783"/>
                  </a:solidFill>
                  <a:latin typeface="Montserrat" panose="00000500000000000000" pitchFamily="2" charset="-18"/>
                </a:rPr>
                <a:t>CoinMetro</a:t>
              </a:r>
              <a:r>
                <a:rPr lang="en-US" sz="800" dirty="0">
                  <a:solidFill>
                    <a:srgbClr val="5C6783"/>
                  </a:solidFill>
                  <a:latin typeface="Montserrat" panose="00000500000000000000" pitchFamily="2" charset="-18"/>
                </a:rPr>
                <a:t> Exchange</a:t>
              </a:r>
              <a:endParaRPr lang="en" sz="800" b="1" dirty="0">
                <a:solidFill>
                  <a:srgbClr val="5C6783"/>
                </a:solidFill>
                <a:latin typeface="Montserrat" panose="00000500000000000000" pitchFamily="2" charset="-18"/>
              </a:endParaRPr>
            </a:p>
          </p:txBody>
        </p:sp>
        <p:grpSp>
          <p:nvGrpSpPr>
            <p:cNvPr id="64" name="Grupa 63">
              <a:extLst>
                <a:ext uri="{FF2B5EF4-FFF2-40B4-BE49-F238E27FC236}">
                  <a16:creationId xmlns:a16="http://schemas.microsoft.com/office/drawing/2014/main" id="{781D586E-257B-4A86-B7D9-D6D87D9FDEE7}"/>
                </a:ext>
              </a:extLst>
            </p:cNvPr>
            <p:cNvGrpSpPr/>
            <p:nvPr/>
          </p:nvGrpSpPr>
          <p:grpSpPr>
            <a:xfrm>
              <a:off x="2893607" y="1688095"/>
              <a:ext cx="55968" cy="920183"/>
              <a:chOff x="1631950" y="1390016"/>
              <a:chExt cx="55968" cy="920183"/>
            </a:xfrm>
          </p:grpSpPr>
          <p:sp>
            <p:nvSpPr>
              <p:cNvPr id="65" name="Owal 64">
                <a:extLst>
                  <a:ext uri="{FF2B5EF4-FFF2-40B4-BE49-F238E27FC236}">
                    <a16:creationId xmlns:a16="http://schemas.microsoft.com/office/drawing/2014/main" id="{6DA9D31B-2FAC-4D1B-A07D-395519542BF9}"/>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66" name="Łącznik prosty 65">
                <a:extLst>
                  <a:ext uri="{FF2B5EF4-FFF2-40B4-BE49-F238E27FC236}">
                    <a16:creationId xmlns:a16="http://schemas.microsoft.com/office/drawing/2014/main" id="{0543631B-2695-49FE-BB21-9F6FDCE917B9}"/>
                  </a:ext>
                </a:extLst>
              </p:cNvPr>
              <p:cNvCxnSpPr>
                <a:cxnSpLocks/>
                <a:stCxn id="65" idx="0"/>
                <a:endCxn id="67" idx="4"/>
              </p:cNvCxnSpPr>
              <p:nvPr/>
            </p:nvCxnSpPr>
            <p:spPr>
              <a:xfrm flipV="1">
                <a:off x="1659934" y="1445984"/>
                <a:ext cx="0" cy="808247"/>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67" name="Owal 66">
                <a:extLst>
                  <a:ext uri="{FF2B5EF4-FFF2-40B4-BE49-F238E27FC236}">
                    <a16:creationId xmlns:a16="http://schemas.microsoft.com/office/drawing/2014/main" id="{D70D63B1-D363-4049-AF64-B4981585242C}"/>
                  </a:ext>
                </a:extLst>
              </p:cNvPr>
              <p:cNvSpPr/>
              <p:nvPr/>
            </p:nvSpPr>
            <p:spPr>
              <a:xfrm>
                <a:off x="1631950" y="1390016"/>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grpSp>
      <p:grpSp>
        <p:nvGrpSpPr>
          <p:cNvPr id="13" name="Grupa 12">
            <a:extLst>
              <a:ext uri="{FF2B5EF4-FFF2-40B4-BE49-F238E27FC236}">
                <a16:creationId xmlns:a16="http://schemas.microsoft.com/office/drawing/2014/main" id="{802E8461-89F5-4D0C-91CD-AE13B7F0A70D}"/>
              </a:ext>
            </a:extLst>
          </p:cNvPr>
          <p:cNvGrpSpPr/>
          <p:nvPr/>
        </p:nvGrpSpPr>
        <p:grpSpPr>
          <a:xfrm>
            <a:off x="2226857" y="2835267"/>
            <a:ext cx="1184271" cy="825508"/>
            <a:chOff x="2226857" y="2835267"/>
            <a:chExt cx="1184271" cy="825508"/>
          </a:xfrm>
        </p:grpSpPr>
        <p:sp>
          <p:nvSpPr>
            <p:cNvPr id="57" name="Shape 165">
              <a:extLst>
                <a:ext uri="{FF2B5EF4-FFF2-40B4-BE49-F238E27FC236}">
                  <a16:creationId xmlns:a16="http://schemas.microsoft.com/office/drawing/2014/main" id="{929A84C3-FA9E-42DE-8ED0-7B7A63B4924E}"/>
                </a:ext>
              </a:extLst>
            </p:cNvPr>
            <p:cNvSpPr txBox="1">
              <a:spLocks/>
            </p:cNvSpPr>
            <p:nvPr/>
          </p:nvSpPr>
          <p:spPr>
            <a:xfrm>
              <a:off x="2254841" y="3268675"/>
              <a:ext cx="1156287" cy="3921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ts val="5200"/>
                <a:buNone/>
                <a:defRPr sz="5200">
                  <a:solidFill>
                    <a:schemeClr val="dk1"/>
                  </a:solidFill>
                </a:defRPr>
              </a:lvl2pPr>
              <a:lvl3pPr lvl="2" algn="ctr">
                <a:spcBef>
                  <a:spcPts val="0"/>
                </a:spcBef>
                <a:buClr>
                  <a:schemeClr val="dk1"/>
                </a:buClr>
                <a:buSzPts val="5200"/>
                <a:buNone/>
                <a:defRPr sz="5200">
                  <a:solidFill>
                    <a:schemeClr val="dk1"/>
                  </a:solidFill>
                </a:defRPr>
              </a:lvl3pPr>
              <a:lvl4pPr lvl="3" algn="ctr">
                <a:spcBef>
                  <a:spcPts val="0"/>
                </a:spcBef>
                <a:buClr>
                  <a:schemeClr val="dk1"/>
                </a:buClr>
                <a:buSzPts val="5200"/>
                <a:buNone/>
                <a:defRPr sz="5200">
                  <a:solidFill>
                    <a:schemeClr val="dk1"/>
                  </a:solidFill>
                </a:defRPr>
              </a:lvl4pPr>
              <a:lvl5pPr lvl="4" algn="ctr">
                <a:spcBef>
                  <a:spcPts val="0"/>
                </a:spcBef>
                <a:buClr>
                  <a:schemeClr val="dk1"/>
                </a:buClr>
                <a:buSzPts val="5200"/>
                <a:buNone/>
                <a:defRPr sz="5200">
                  <a:solidFill>
                    <a:schemeClr val="dk1"/>
                  </a:solidFill>
                </a:defRPr>
              </a:lvl5pPr>
              <a:lvl6pPr lvl="5" algn="ctr">
                <a:spcBef>
                  <a:spcPts val="0"/>
                </a:spcBef>
                <a:buClr>
                  <a:schemeClr val="dk1"/>
                </a:buClr>
                <a:buSzPts val="5200"/>
                <a:buNone/>
                <a:defRPr sz="5200">
                  <a:solidFill>
                    <a:schemeClr val="dk1"/>
                  </a:solidFill>
                </a:defRPr>
              </a:lvl6pPr>
              <a:lvl7pPr lvl="6" algn="ctr">
                <a:spcBef>
                  <a:spcPts val="0"/>
                </a:spcBef>
                <a:buClr>
                  <a:schemeClr val="dk1"/>
                </a:buClr>
                <a:buSzPts val="5200"/>
                <a:buNone/>
                <a:defRPr sz="5200">
                  <a:solidFill>
                    <a:schemeClr val="dk1"/>
                  </a:solidFill>
                </a:defRPr>
              </a:lvl7pPr>
              <a:lvl8pPr lvl="7" algn="ctr">
                <a:spcBef>
                  <a:spcPts val="0"/>
                </a:spcBef>
                <a:buClr>
                  <a:schemeClr val="dk1"/>
                </a:buClr>
                <a:buSzPts val="5200"/>
                <a:buNone/>
                <a:defRPr sz="5200">
                  <a:solidFill>
                    <a:schemeClr val="dk1"/>
                  </a:solidFill>
                </a:defRPr>
              </a:lvl8pPr>
              <a:lvl9pPr lvl="8" algn="ctr">
                <a:spcBef>
                  <a:spcPts val="0"/>
                </a:spcBef>
                <a:buClr>
                  <a:schemeClr val="dk1"/>
                </a:buClr>
                <a:buSzPts val="5200"/>
                <a:buNone/>
                <a:defRPr sz="5200">
                  <a:solidFill>
                    <a:schemeClr val="dk1"/>
                  </a:solidFill>
                </a:defRPr>
              </a:lvl9pPr>
            </a:lstStyle>
            <a:p>
              <a:pPr algn="l"/>
              <a:r>
                <a:rPr lang="pl-PL" sz="900" b="1" dirty="0">
                  <a:solidFill>
                    <a:srgbClr val="3BC7D8"/>
                  </a:solidFill>
                  <a:latin typeface="Montserrat" panose="00000500000000000000" pitchFamily="2" charset="-18"/>
                </a:rPr>
                <a:t>March 2018</a:t>
              </a:r>
            </a:p>
            <a:p>
              <a:pPr algn="l"/>
              <a:r>
                <a:rPr lang="pl-PL" sz="800" dirty="0">
                  <a:solidFill>
                    <a:srgbClr val="5C6783"/>
                  </a:solidFill>
                  <a:latin typeface="Montserrat" panose="00000500000000000000" pitchFamily="2" charset="-18"/>
                </a:rPr>
                <a:t>Exchange </a:t>
              </a:r>
              <a:r>
                <a:rPr lang="pl-PL" sz="800" dirty="0" err="1">
                  <a:solidFill>
                    <a:srgbClr val="5C6783"/>
                  </a:solidFill>
                  <a:latin typeface="Montserrat" panose="00000500000000000000" pitchFamily="2" charset="-18"/>
                </a:rPr>
                <a:t>Launch</a:t>
              </a:r>
              <a:r>
                <a:rPr lang="pl-PL" sz="800" dirty="0">
                  <a:solidFill>
                    <a:srgbClr val="5C6783"/>
                  </a:solidFill>
                  <a:latin typeface="Montserrat" panose="00000500000000000000" pitchFamily="2" charset="-18"/>
                </a:rPr>
                <a:t> (beta</a:t>
              </a:r>
              <a:r>
                <a:rPr lang="pl-PL" sz="900" dirty="0">
                  <a:solidFill>
                    <a:srgbClr val="5C6783"/>
                  </a:solidFill>
                  <a:latin typeface="Montserrat" panose="00000500000000000000" pitchFamily="2" charset="-18"/>
                </a:rPr>
                <a:t>)</a:t>
              </a:r>
              <a:endParaRPr lang="en" sz="900" b="1" dirty="0">
                <a:solidFill>
                  <a:srgbClr val="5C6783"/>
                </a:solidFill>
                <a:latin typeface="Montserrat" panose="00000500000000000000" pitchFamily="2" charset="-18"/>
              </a:endParaRPr>
            </a:p>
          </p:txBody>
        </p:sp>
        <p:grpSp>
          <p:nvGrpSpPr>
            <p:cNvPr id="53" name="Grupa 52">
              <a:extLst>
                <a:ext uri="{FF2B5EF4-FFF2-40B4-BE49-F238E27FC236}">
                  <a16:creationId xmlns:a16="http://schemas.microsoft.com/office/drawing/2014/main" id="{3744006F-1876-428B-98F4-251122335D8F}"/>
                </a:ext>
              </a:extLst>
            </p:cNvPr>
            <p:cNvGrpSpPr/>
            <p:nvPr/>
          </p:nvGrpSpPr>
          <p:grpSpPr>
            <a:xfrm>
              <a:off x="2226857" y="2835267"/>
              <a:ext cx="55968" cy="815444"/>
              <a:chOff x="1631950" y="1494755"/>
              <a:chExt cx="55968" cy="815444"/>
            </a:xfrm>
          </p:grpSpPr>
          <p:sp>
            <p:nvSpPr>
              <p:cNvPr id="54" name="Owal 53">
                <a:extLst>
                  <a:ext uri="{FF2B5EF4-FFF2-40B4-BE49-F238E27FC236}">
                    <a16:creationId xmlns:a16="http://schemas.microsoft.com/office/drawing/2014/main" id="{DBA3C070-381C-4C0D-866E-8CAD4A50A1AD}"/>
                  </a:ext>
                </a:extLst>
              </p:cNvPr>
              <p:cNvSpPr/>
              <p:nvPr/>
            </p:nvSpPr>
            <p:spPr>
              <a:xfrm>
                <a:off x="1631950" y="2254231"/>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cxnSp>
            <p:nvCxnSpPr>
              <p:cNvPr id="55" name="Łącznik prosty 54">
                <a:extLst>
                  <a:ext uri="{FF2B5EF4-FFF2-40B4-BE49-F238E27FC236}">
                    <a16:creationId xmlns:a16="http://schemas.microsoft.com/office/drawing/2014/main" id="{C9C6BCEB-4F60-4E05-ACF9-C3F51009C7AE}"/>
                  </a:ext>
                </a:extLst>
              </p:cNvPr>
              <p:cNvCxnSpPr>
                <a:cxnSpLocks/>
                <a:stCxn id="54" idx="0"/>
              </p:cNvCxnSpPr>
              <p:nvPr/>
            </p:nvCxnSpPr>
            <p:spPr>
              <a:xfrm flipV="1">
                <a:off x="1659934" y="1524000"/>
                <a:ext cx="0" cy="730231"/>
              </a:xfrm>
              <a:prstGeom prst="line">
                <a:avLst/>
              </a:prstGeom>
              <a:ln>
                <a:solidFill>
                  <a:srgbClr val="5C6783"/>
                </a:solidFill>
              </a:ln>
            </p:spPr>
            <p:style>
              <a:lnRef idx="1">
                <a:schemeClr val="accent1"/>
              </a:lnRef>
              <a:fillRef idx="0">
                <a:schemeClr val="accent1"/>
              </a:fillRef>
              <a:effectRef idx="0">
                <a:schemeClr val="accent1"/>
              </a:effectRef>
              <a:fontRef idx="minor">
                <a:schemeClr val="tx1"/>
              </a:fontRef>
            </p:style>
          </p:cxnSp>
          <p:sp>
            <p:nvSpPr>
              <p:cNvPr id="56" name="Owal 55">
                <a:extLst>
                  <a:ext uri="{FF2B5EF4-FFF2-40B4-BE49-F238E27FC236}">
                    <a16:creationId xmlns:a16="http://schemas.microsoft.com/office/drawing/2014/main" id="{6572D7D7-7CCF-4190-9FD3-E4E868662955}"/>
                  </a:ext>
                </a:extLst>
              </p:cNvPr>
              <p:cNvSpPr/>
              <p:nvPr/>
            </p:nvSpPr>
            <p:spPr>
              <a:xfrm>
                <a:off x="1631950" y="1494755"/>
                <a:ext cx="55968" cy="55968"/>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grpSp>
      </p:grpSp>
    </p:spTree>
    <p:extLst>
      <p:ext uri="{BB962C8B-B14F-4D97-AF65-F5344CB8AC3E}">
        <p14:creationId xmlns:p14="http://schemas.microsoft.com/office/powerpoint/2010/main" val="14828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22" name="Shape 55">
            <a:extLst>
              <a:ext uri="{FF2B5EF4-FFF2-40B4-BE49-F238E27FC236}">
                <a16:creationId xmlns:a16="http://schemas.microsoft.com/office/drawing/2014/main" id="{BB8C7279-FBB1-4B2C-B71B-9EF626D31997}"/>
              </a:ext>
            </a:extLst>
          </p:cNvPr>
          <p:cNvSpPr txBox="1">
            <a:spLocks/>
          </p:cNvSpPr>
          <p:nvPr/>
        </p:nvSpPr>
        <p:spPr>
          <a:xfrm>
            <a:off x="264688" y="521614"/>
            <a:ext cx="4374547" cy="3235266"/>
          </a:xfrm>
          <a:prstGeom prst="roundRect">
            <a:avLst>
              <a:gd name="adj" fmla="val 1095"/>
            </a:avLst>
          </a:prstGeom>
          <a:solidFill>
            <a:srgbClr val="EEEBF5"/>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nSpc>
                <a:spcPct val="115000"/>
              </a:lnSpc>
              <a:spcAft>
                <a:spcPts val="1100"/>
              </a:spcAft>
            </a:pPr>
            <a:endParaRPr lang="en-US" sz="1000" b="1" dirty="0">
              <a:solidFill>
                <a:srgbClr val="A08AC9"/>
              </a:solidFill>
              <a:latin typeface="Montserrat" panose="00000500000000000000" pitchFamily="2" charset="-18"/>
              <a:ea typeface="Georgia"/>
              <a:cs typeface="Georgia"/>
              <a:sym typeface="Georgia"/>
            </a:endParaRPr>
          </a:p>
        </p:txBody>
      </p:sp>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Shape 55"/>
          <p:cNvSpPr txBox="1">
            <a:spLocks noGrp="1"/>
          </p:cNvSpPr>
          <p:nvPr>
            <p:ph type="subTitle" idx="1"/>
          </p:nvPr>
        </p:nvSpPr>
        <p:spPr>
          <a:xfrm>
            <a:off x="834322" y="737477"/>
            <a:ext cx="3677166" cy="395339"/>
          </a:xfrm>
          <a:prstGeom prst="rect">
            <a:avLst/>
          </a:prstGeom>
        </p:spPr>
        <p:txBody>
          <a:bodyPr wrap="square" lIns="91425" tIns="91425" rIns="91425" bIns="91425" anchor="t" anchorCtr="0">
            <a:noAutofit/>
          </a:bodyPr>
          <a:lstStyle/>
          <a:p>
            <a:pPr lvl="0" algn="l"/>
            <a:r>
              <a:rPr lang="pl-PL" sz="1600" b="1" dirty="0" err="1">
                <a:solidFill>
                  <a:srgbClr val="A08AC9"/>
                </a:solidFill>
                <a:latin typeface="Montserrat"/>
                <a:ea typeface="Montserrat"/>
                <a:cs typeface="Montserrat"/>
                <a:sym typeface="Montserrat"/>
              </a:rPr>
              <a:t>CoinMetro</a:t>
            </a:r>
            <a:endParaRPr lang="en" sz="1600" b="1" dirty="0">
              <a:solidFill>
                <a:srgbClr val="A08AC9"/>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4" y="1210418"/>
            <a:ext cx="3959552"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In-house token (XCM) for discounted fees and other services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Token Buyback Program</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Burns percentage of tokens</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Supports crypto &amp; fiat deposits/withdrawals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Supports wide variety of standard and non-standard order types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Lending options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Offers leverage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Diversification options with ETCF’s (like ETF’s for crypto)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Managed accounts with TAM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Highly customizable charting tools with drag-and-drop functionality and robust analytics </a:t>
            </a:r>
          </a:p>
          <a:p>
            <a:pPr marL="171450" lvl="0" indent="-171450" algn="l">
              <a:lnSpc>
                <a:spcPct val="150000"/>
              </a:lnSpc>
              <a:buClr>
                <a:srgbClr val="A08AC9"/>
              </a:buClr>
              <a:buSzPct val="100000"/>
              <a:buFont typeface="Wingdings" panose="05000000000000000000" pitchFamily="2" charset="2"/>
              <a:buChar char="ü"/>
            </a:pPr>
            <a:r>
              <a:rPr lang="en-US" sz="800" dirty="0">
                <a:solidFill>
                  <a:srgbClr val="A08AC9"/>
                </a:solidFill>
                <a:latin typeface="Montserrat"/>
                <a:ea typeface="Montserrat"/>
                <a:cs typeface="Montserrat"/>
                <a:sym typeface="Montserrat"/>
              </a:rPr>
              <a:t>Complete Turnkey ICO Express framework </a:t>
            </a:r>
          </a:p>
        </p:txBody>
      </p:sp>
      <p:sp>
        <p:nvSpPr>
          <p:cNvPr id="10" name="Shape 55">
            <a:extLst>
              <a:ext uri="{FF2B5EF4-FFF2-40B4-BE49-F238E27FC236}">
                <a16:creationId xmlns:a16="http://schemas.microsoft.com/office/drawing/2014/main" id="{0E9C3596-4B59-4B30-AF18-A9CCC6EFBF5E}"/>
              </a:ext>
            </a:extLst>
          </p:cNvPr>
          <p:cNvSpPr txBox="1">
            <a:spLocks/>
          </p:cNvSpPr>
          <p:nvPr/>
        </p:nvSpPr>
        <p:spPr>
          <a:xfrm>
            <a:off x="4926480" y="1210418"/>
            <a:ext cx="3665583"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In-house token (BNB) for discounted fees over 4 year period</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Token Buyback Program</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Burns percentage of tokens</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Only supports crypto deposits/withdrawals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Supports some standard order types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No Lending options</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No leverage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No ETF-like options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No managed accounts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Offers some analytic charting tools, not easily customizable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Lab offering some pre-ICO tools </a:t>
            </a:r>
          </a:p>
          <a:p>
            <a:pPr marL="171450" lvl="0" indent="-171450" algn="l">
              <a:lnSpc>
                <a:spcPct val="150000"/>
              </a:lnSpc>
              <a:buClr>
                <a:srgbClr val="F3BA2F"/>
              </a:buClr>
              <a:buSzPct val="100000"/>
              <a:buFont typeface="Arial" panose="020B0604020202020204" pitchFamily="34" charset="0"/>
              <a:buChar char="•"/>
            </a:pPr>
            <a:r>
              <a:rPr lang="en-US" sz="800" dirty="0">
                <a:solidFill>
                  <a:srgbClr val="5C6783"/>
                </a:solidFill>
                <a:latin typeface="Montserrat"/>
                <a:ea typeface="Montserrat"/>
                <a:cs typeface="Montserrat"/>
                <a:sym typeface="Montserrat"/>
              </a:rPr>
              <a:t>Launchpad offering some ICO tools </a:t>
            </a:r>
          </a:p>
        </p:txBody>
      </p:sp>
      <p:sp>
        <p:nvSpPr>
          <p:cNvPr id="11" name="Shape 55">
            <a:extLst>
              <a:ext uri="{FF2B5EF4-FFF2-40B4-BE49-F238E27FC236}">
                <a16:creationId xmlns:a16="http://schemas.microsoft.com/office/drawing/2014/main" id="{F9FBCF81-D47C-44AF-931E-752956F2FFE5}"/>
              </a:ext>
            </a:extLst>
          </p:cNvPr>
          <p:cNvSpPr txBox="1">
            <a:spLocks/>
          </p:cNvSpPr>
          <p:nvPr/>
        </p:nvSpPr>
        <p:spPr>
          <a:xfrm>
            <a:off x="5208869" y="737477"/>
            <a:ext cx="3383197"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pl-PL" sz="1600" b="1" dirty="0" err="1">
                <a:solidFill>
                  <a:srgbClr val="F3BA2F"/>
                </a:solidFill>
                <a:latin typeface="Montserrat"/>
                <a:ea typeface="Montserrat"/>
                <a:cs typeface="Montserrat"/>
                <a:sym typeface="Montserrat"/>
              </a:rPr>
              <a:t>Binance</a:t>
            </a:r>
            <a:endParaRPr lang="en" sz="1600" b="1" dirty="0">
              <a:solidFill>
                <a:srgbClr val="F3BA2F"/>
              </a:solidFill>
              <a:latin typeface="Montserrat"/>
              <a:ea typeface="Montserrat"/>
              <a:cs typeface="Montserrat"/>
              <a:sym typeface="Montserrat"/>
            </a:endParaRPr>
          </a:p>
        </p:txBody>
      </p:sp>
      <p:pic>
        <p:nvPicPr>
          <p:cNvPr id="6" name="Grafika 5">
            <a:extLst>
              <a:ext uri="{FF2B5EF4-FFF2-40B4-BE49-F238E27FC236}">
                <a16:creationId xmlns:a16="http://schemas.microsoft.com/office/drawing/2014/main" id="{1782FFB6-2B8A-44DF-BDFC-4721DCD4C51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926481" y="805054"/>
            <a:ext cx="282388" cy="282388"/>
          </a:xfrm>
          <a:prstGeom prst="rect">
            <a:avLst/>
          </a:prstGeom>
        </p:spPr>
      </p:pic>
      <p:pic>
        <p:nvPicPr>
          <p:cNvPr id="13" name="Grafika 12">
            <a:extLst>
              <a:ext uri="{FF2B5EF4-FFF2-40B4-BE49-F238E27FC236}">
                <a16:creationId xmlns:a16="http://schemas.microsoft.com/office/drawing/2014/main" id="{4972AD7C-711C-4263-8B02-72B724157DF1}"/>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551934" y="809301"/>
            <a:ext cx="282388" cy="282388"/>
          </a:xfrm>
          <a:prstGeom prst="rect">
            <a:avLst/>
          </a:prstGeom>
        </p:spPr>
      </p:pic>
    </p:spTree>
    <p:extLst>
      <p:ext uri="{BB962C8B-B14F-4D97-AF65-F5344CB8AC3E}">
        <p14:creationId xmlns:p14="http://schemas.microsoft.com/office/powerpoint/2010/main" val="19695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1" name="Grafika 40">
            <a:extLst>
              <a:ext uri="{FF2B5EF4-FFF2-40B4-BE49-F238E27FC236}">
                <a16:creationId xmlns:a16="http://schemas.microsoft.com/office/drawing/2014/main" id="{8E4F1C9F-7D59-4462-8E0A-587ABA70335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901524" y="819642"/>
            <a:ext cx="4930775" cy="2553195"/>
          </a:xfrm>
          <a:prstGeom prst="rect">
            <a:avLst/>
          </a:prstGeom>
        </p:spPr>
      </p:pic>
      <p:pic>
        <p:nvPicPr>
          <p:cNvPr id="48" name="Grafika 47">
            <a:extLst>
              <a:ext uri="{FF2B5EF4-FFF2-40B4-BE49-F238E27FC236}">
                <a16:creationId xmlns:a16="http://schemas.microsoft.com/office/drawing/2014/main" id="{1B8FB170-DC52-49A2-A9BC-678C1FCC152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324533" y="3553192"/>
            <a:ext cx="6763871" cy="1460996"/>
          </a:xfrm>
          <a:prstGeom prst="rect">
            <a:avLst/>
          </a:prstGeom>
        </p:spPr>
      </p:pic>
      <p:pic>
        <p:nvPicPr>
          <p:cNvPr id="52" name="Grafika 51">
            <a:extLst>
              <a:ext uri="{FF2B5EF4-FFF2-40B4-BE49-F238E27FC236}">
                <a16:creationId xmlns:a16="http://schemas.microsoft.com/office/drawing/2014/main" id="{C2CC5133-6249-46F7-B4F8-0B6B2D0868A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0" y="3767460"/>
            <a:ext cx="9144000" cy="1376038"/>
          </a:xfrm>
          <a:prstGeom prst="rect">
            <a:avLst/>
          </a:prstGeom>
        </p:spPr>
      </p:pic>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96976" y="47065"/>
            <a:ext cx="470647" cy="470647"/>
          </a:xfrm>
          <a:prstGeom prst="rect">
            <a:avLst/>
          </a:prstGeom>
        </p:spPr>
      </p:pic>
      <p:sp>
        <p:nvSpPr>
          <p:cNvPr id="30" name="Shape 55">
            <a:extLst>
              <a:ext uri="{FF2B5EF4-FFF2-40B4-BE49-F238E27FC236}">
                <a16:creationId xmlns:a16="http://schemas.microsoft.com/office/drawing/2014/main" id="{55432136-3201-48A6-B908-0F2CCA3ECAE3}"/>
              </a:ext>
            </a:extLst>
          </p:cNvPr>
          <p:cNvSpPr txBox="1">
            <a:spLocks/>
          </p:cNvSpPr>
          <p:nvPr/>
        </p:nvSpPr>
        <p:spPr>
          <a:xfrm>
            <a:off x="551936" y="3382294"/>
            <a:ext cx="2473652" cy="79508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15000"/>
              </a:lnSpc>
              <a:spcAft>
                <a:spcPts val="1100"/>
              </a:spcAft>
            </a:pPr>
            <a:r>
              <a:rPr lang="pl-PL" sz="1000" b="1" dirty="0" smtClean="0">
                <a:solidFill>
                  <a:srgbClr val="A08AC9"/>
                </a:solidFill>
                <a:latin typeface="Montserrat" panose="00000500000000000000" pitchFamily="2" charset="-18"/>
                <a:ea typeface="Georgia"/>
                <a:cs typeface="Georgia"/>
                <a:sym typeface="Georgia"/>
              </a:rPr>
              <a:t>Hon</a:t>
            </a:r>
            <a:r>
              <a:rPr lang="en-US" sz="1000" b="1" dirty="0" smtClean="0">
                <a:solidFill>
                  <a:srgbClr val="A08AC9"/>
                </a:solidFill>
                <a:latin typeface="Montserrat" panose="00000500000000000000" pitchFamily="2" charset="-18"/>
                <a:ea typeface="Georgia"/>
                <a:cs typeface="Georgia"/>
                <a:sym typeface="Georgia"/>
              </a:rPr>
              <a:t>g</a:t>
            </a:r>
            <a:r>
              <a:rPr lang="pl-PL" sz="1000" b="1" dirty="0" smtClean="0">
                <a:solidFill>
                  <a:srgbClr val="A08AC9"/>
                </a:solidFill>
                <a:latin typeface="Montserrat" panose="00000500000000000000" pitchFamily="2" charset="-18"/>
                <a:ea typeface="Georgia"/>
                <a:cs typeface="Georgia"/>
                <a:sym typeface="Georgia"/>
              </a:rPr>
              <a:t> </a:t>
            </a:r>
            <a:r>
              <a:rPr lang="pl-PL" sz="1000" b="1" dirty="0">
                <a:solidFill>
                  <a:srgbClr val="A08AC9"/>
                </a:solidFill>
                <a:latin typeface="Montserrat" panose="00000500000000000000" pitchFamily="2" charset="-18"/>
                <a:ea typeface="Georgia"/>
                <a:cs typeface="Georgia"/>
                <a:sym typeface="Georgia"/>
              </a:rPr>
              <a:t>Kong</a:t>
            </a:r>
          </a:p>
          <a:p>
            <a:pPr algn="l">
              <a:lnSpc>
                <a:spcPct val="115000"/>
              </a:lnSpc>
              <a:spcAft>
                <a:spcPts val="1100"/>
              </a:spcAft>
            </a:pPr>
            <a:r>
              <a:rPr lang="en-US" sz="700" dirty="0">
                <a:solidFill>
                  <a:srgbClr val="5C6783"/>
                </a:solidFill>
                <a:latin typeface="Montserrat" panose="00000500000000000000" pitchFamily="2" charset="-18"/>
                <a:ea typeface="Georgia"/>
                <a:cs typeface="Georgia"/>
                <a:sym typeface="Georgia"/>
              </a:rPr>
              <a:t>The base of our token sale and future Asia hub for the </a:t>
            </a:r>
            <a:r>
              <a:rPr lang="en-US" sz="700" dirty="0" err="1">
                <a:solidFill>
                  <a:srgbClr val="5C6783"/>
                </a:solidFill>
                <a:latin typeface="Montserrat" panose="00000500000000000000" pitchFamily="2" charset="-18"/>
                <a:ea typeface="Georgia"/>
                <a:cs typeface="Georgia"/>
                <a:sym typeface="Georgia"/>
              </a:rPr>
              <a:t>CoinMetro</a:t>
            </a:r>
            <a:r>
              <a:rPr lang="en-US" sz="700" dirty="0">
                <a:solidFill>
                  <a:srgbClr val="5C6783"/>
                </a:solidFill>
                <a:latin typeface="Montserrat" panose="00000500000000000000" pitchFamily="2" charset="-18"/>
                <a:ea typeface="Georgia"/>
                <a:cs typeface="Georgia"/>
                <a:sym typeface="Georgia"/>
              </a:rPr>
              <a:t> Group of Companies.</a:t>
            </a:r>
            <a:endParaRPr lang="en" sz="500" dirty="0">
              <a:solidFill>
                <a:srgbClr val="3BC7D8"/>
              </a:solidFill>
              <a:latin typeface="Montserrat" panose="00000500000000000000" pitchFamily="2" charset="-18"/>
              <a:ea typeface="Georgia"/>
              <a:cs typeface="Georgia"/>
              <a:sym typeface="Georgia"/>
            </a:endParaRPr>
          </a:p>
        </p:txBody>
      </p:sp>
      <p:sp>
        <p:nvSpPr>
          <p:cNvPr id="36" name="Shape 55">
            <a:extLst>
              <a:ext uri="{FF2B5EF4-FFF2-40B4-BE49-F238E27FC236}">
                <a16:creationId xmlns:a16="http://schemas.microsoft.com/office/drawing/2014/main" id="{C0CD2BCA-E9C8-48B5-9705-64F07C01698F}"/>
              </a:ext>
            </a:extLst>
          </p:cNvPr>
          <p:cNvSpPr txBox="1">
            <a:spLocks/>
          </p:cNvSpPr>
          <p:nvPr/>
        </p:nvSpPr>
        <p:spPr>
          <a:xfrm>
            <a:off x="3335174" y="3382294"/>
            <a:ext cx="2473652" cy="105559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15000"/>
              </a:lnSpc>
              <a:spcAft>
                <a:spcPts val="1100"/>
              </a:spcAft>
            </a:pPr>
            <a:r>
              <a:rPr lang="pl-PL" sz="1000" b="1" dirty="0">
                <a:solidFill>
                  <a:srgbClr val="3BC7D8"/>
                </a:solidFill>
                <a:latin typeface="Montserrat" panose="00000500000000000000" pitchFamily="2" charset="-18"/>
                <a:ea typeface="Georgia"/>
                <a:cs typeface="Georgia"/>
                <a:sym typeface="Georgia"/>
              </a:rPr>
              <a:t>Georgia </a:t>
            </a:r>
            <a:r>
              <a:rPr lang="pl-PL" sz="1000" dirty="0">
                <a:solidFill>
                  <a:srgbClr val="B5BBCB"/>
                </a:solidFill>
                <a:latin typeface="Montserrat" panose="00000500000000000000" pitchFamily="2" charset="-18"/>
                <a:ea typeface="Georgia"/>
                <a:cs typeface="Georgia"/>
                <a:sym typeface="Georgia"/>
              </a:rPr>
              <a:t>- Tbilisi</a:t>
            </a:r>
          </a:p>
          <a:p>
            <a:pPr lvl="0" algn="l">
              <a:lnSpc>
                <a:spcPct val="115000"/>
              </a:lnSpc>
              <a:spcAft>
                <a:spcPts val="1100"/>
              </a:spcAft>
            </a:pPr>
            <a:r>
              <a:rPr lang="en-US" sz="700" dirty="0">
                <a:solidFill>
                  <a:srgbClr val="5C6783"/>
                </a:solidFill>
                <a:latin typeface="Montserrat" panose="00000500000000000000" pitchFamily="2" charset="-18"/>
                <a:ea typeface="Georgia"/>
                <a:cs typeface="Georgia"/>
                <a:sym typeface="Georgia"/>
              </a:rPr>
              <a:t>Awaiting approval of an </a:t>
            </a:r>
            <a:r>
              <a:rPr lang="en-US" sz="700" dirty="0" err="1">
                <a:solidFill>
                  <a:srgbClr val="5C6783"/>
                </a:solidFill>
                <a:latin typeface="Montserrat" panose="00000500000000000000" pitchFamily="2" charset="-18"/>
                <a:ea typeface="Georgia"/>
                <a:cs typeface="Georgia"/>
                <a:sym typeface="Georgia"/>
              </a:rPr>
              <a:t>eMoney</a:t>
            </a:r>
            <a:r>
              <a:rPr lang="en-US" sz="700" dirty="0">
                <a:solidFill>
                  <a:srgbClr val="5C6783"/>
                </a:solidFill>
                <a:latin typeface="Montserrat" panose="00000500000000000000" pitchFamily="2" charset="-18"/>
                <a:ea typeface="Georgia"/>
                <a:cs typeface="Georgia"/>
                <a:sym typeface="Georgia"/>
              </a:rPr>
              <a:t> registration with the National Bank of Georgia. No tax in GE on reinvested profits.</a:t>
            </a:r>
            <a:endParaRPr lang="en-US" sz="500" i="1" dirty="0">
              <a:solidFill>
                <a:srgbClr val="3BC7D8"/>
              </a:solidFill>
              <a:latin typeface="Montserrat" panose="00000500000000000000" pitchFamily="2" charset="-18"/>
              <a:ea typeface="Georgia"/>
              <a:cs typeface="Georgia"/>
              <a:sym typeface="Georgia"/>
            </a:endParaRPr>
          </a:p>
        </p:txBody>
      </p:sp>
      <p:sp>
        <p:nvSpPr>
          <p:cNvPr id="37" name="Shape 55">
            <a:extLst>
              <a:ext uri="{FF2B5EF4-FFF2-40B4-BE49-F238E27FC236}">
                <a16:creationId xmlns:a16="http://schemas.microsoft.com/office/drawing/2014/main" id="{93DDED9C-9CF3-4876-A09C-30F292A8190C}"/>
              </a:ext>
            </a:extLst>
          </p:cNvPr>
          <p:cNvSpPr txBox="1">
            <a:spLocks/>
          </p:cNvSpPr>
          <p:nvPr/>
        </p:nvSpPr>
        <p:spPr>
          <a:xfrm>
            <a:off x="6118412" y="3382294"/>
            <a:ext cx="2473652" cy="126647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15000"/>
              </a:lnSpc>
              <a:spcAft>
                <a:spcPts val="1100"/>
              </a:spcAft>
            </a:pPr>
            <a:r>
              <a:rPr lang="pl-PL" sz="1000" b="1" dirty="0">
                <a:solidFill>
                  <a:srgbClr val="FFDB03"/>
                </a:solidFill>
                <a:latin typeface="Montserrat" panose="00000500000000000000" pitchFamily="2" charset="-18"/>
                <a:ea typeface="Georgia"/>
                <a:cs typeface="Georgia"/>
                <a:sym typeface="Georgia"/>
              </a:rPr>
              <a:t>Estonia </a:t>
            </a:r>
            <a:r>
              <a:rPr lang="pl-PL" sz="1000" dirty="0">
                <a:solidFill>
                  <a:srgbClr val="B5BBCB"/>
                </a:solidFill>
                <a:latin typeface="Montserrat" panose="00000500000000000000" pitchFamily="2" charset="-18"/>
                <a:ea typeface="Georgia"/>
                <a:cs typeface="Georgia"/>
                <a:sym typeface="Georgia"/>
              </a:rPr>
              <a:t>- </a:t>
            </a:r>
            <a:r>
              <a:rPr lang="pl-PL" sz="1000" dirty="0" smtClean="0">
                <a:solidFill>
                  <a:srgbClr val="B5BBCB"/>
                </a:solidFill>
                <a:latin typeface="Montserrat" panose="00000500000000000000" pitchFamily="2" charset="-18"/>
                <a:ea typeface="Georgia"/>
                <a:cs typeface="Georgia"/>
                <a:sym typeface="Georgia"/>
              </a:rPr>
              <a:t>Tallin</a:t>
            </a:r>
            <a:r>
              <a:rPr lang="en-US" sz="1000" dirty="0" smtClean="0">
                <a:solidFill>
                  <a:srgbClr val="B5BBCB"/>
                </a:solidFill>
                <a:latin typeface="Montserrat" panose="00000500000000000000" pitchFamily="2" charset="-18"/>
                <a:ea typeface="Georgia"/>
                <a:cs typeface="Georgia"/>
                <a:sym typeface="Georgia"/>
              </a:rPr>
              <a:t>n</a:t>
            </a:r>
            <a:endParaRPr lang="pl-PL" sz="1000" dirty="0">
              <a:solidFill>
                <a:srgbClr val="B5BBCB"/>
              </a:solidFill>
              <a:latin typeface="Montserrat" panose="00000500000000000000" pitchFamily="2" charset="-18"/>
              <a:ea typeface="Georgia"/>
              <a:cs typeface="Georgia"/>
              <a:sym typeface="Georgia"/>
            </a:endParaRPr>
          </a:p>
          <a:p>
            <a:pPr lvl="0" algn="l">
              <a:lnSpc>
                <a:spcPct val="115000"/>
              </a:lnSpc>
              <a:spcAft>
                <a:spcPts val="1100"/>
              </a:spcAft>
            </a:pPr>
            <a:r>
              <a:rPr lang="en-US" sz="700" dirty="0">
                <a:solidFill>
                  <a:srgbClr val="5C6783"/>
                </a:solidFill>
                <a:latin typeface="Montserrat" panose="00000500000000000000" pitchFamily="2" charset="-18"/>
                <a:ea typeface="Georgia"/>
                <a:cs typeface="Georgia"/>
                <a:sym typeface="Georgia"/>
              </a:rPr>
              <a:t>The EU arm and base for the exchange. Currently awaiting approval on an Alternative Payment License as well as a Fiat to Crypto Exchange license. Our gateway to EU bank relationships.</a:t>
            </a:r>
            <a:endParaRPr lang="en-US" sz="900" dirty="0">
              <a:solidFill>
                <a:srgbClr val="5C6783"/>
              </a:solidFill>
              <a:latin typeface="Montserrat" panose="00000500000000000000" pitchFamily="2" charset="-18"/>
              <a:ea typeface="Georgia"/>
              <a:cs typeface="Georgia"/>
              <a:sym typeface="Georgia"/>
            </a:endParaRPr>
          </a:p>
        </p:txBody>
      </p:sp>
      <p:sp>
        <p:nvSpPr>
          <p:cNvPr id="39" name="Shape 55">
            <a:extLst>
              <a:ext uri="{FF2B5EF4-FFF2-40B4-BE49-F238E27FC236}">
                <a16:creationId xmlns:a16="http://schemas.microsoft.com/office/drawing/2014/main" id="{5483A5EE-2326-4281-900E-93BAA5508BE6}"/>
              </a:ext>
            </a:extLst>
          </p:cNvPr>
          <p:cNvSpPr txBox="1">
            <a:spLocks/>
          </p:cNvSpPr>
          <p:nvPr/>
        </p:nvSpPr>
        <p:spPr>
          <a:xfrm>
            <a:off x="551936" y="654063"/>
            <a:ext cx="3270764" cy="92073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50000"/>
              </a:lnSpc>
            </a:pPr>
            <a:r>
              <a:rPr lang="en-US" sz="1100" b="1" dirty="0">
                <a:solidFill>
                  <a:srgbClr val="A08AC9"/>
                </a:solidFill>
                <a:latin typeface="Montserrat"/>
                <a:ea typeface="Montserrat"/>
                <a:cs typeface="Montserrat"/>
                <a:sym typeface="Montserrat"/>
              </a:rPr>
              <a:t>Our stance is that regulation is not only inevitable it is welcomed and needed for the industry to achieve mass adoption.</a:t>
            </a:r>
            <a:endParaRPr lang="pl-PL" sz="1100" b="1" dirty="0">
              <a:solidFill>
                <a:srgbClr val="A08AC9"/>
              </a:solidFill>
              <a:latin typeface="Montserrat"/>
              <a:ea typeface="Montserrat"/>
              <a:cs typeface="Montserrat"/>
              <a:sym typeface="Montserrat"/>
            </a:endParaRPr>
          </a:p>
        </p:txBody>
      </p:sp>
      <p:sp>
        <p:nvSpPr>
          <p:cNvPr id="40" name="Shape 55">
            <a:extLst>
              <a:ext uri="{FF2B5EF4-FFF2-40B4-BE49-F238E27FC236}">
                <a16:creationId xmlns:a16="http://schemas.microsoft.com/office/drawing/2014/main" id="{23E74696-8D57-4DC0-BF0A-04D098757651}"/>
              </a:ext>
            </a:extLst>
          </p:cNvPr>
          <p:cNvSpPr txBox="1">
            <a:spLocks/>
          </p:cNvSpPr>
          <p:nvPr/>
        </p:nvSpPr>
        <p:spPr>
          <a:xfrm>
            <a:off x="551937" y="1597974"/>
            <a:ext cx="2889764" cy="92073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50000"/>
              </a:lnSpc>
            </a:pPr>
            <a:r>
              <a:rPr lang="en-US" sz="900" dirty="0" err="1">
                <a:solidFill>
                  <a:srgbClr val="5C6783"/>
                </a:solidFill>
                <a:latin typeface="Montserrat"/>
                <a:ea typeface="Montserrat"/>
                <a:cs typeface="Montserrat"/>
                <a:sym typeface="Montserrat"/>
              </a:rPr>
              <a:t>CoinMetro</a:t>
            </a:r>
            <a:r>
              <a:rPr lang="en-US" sz="900" dirty="0">
                <a:solidFill>
                  <a:srgbClr val="5C6783"/>
                </a:solidFill>
                <a:latin typeface="Montserrat"/>
                <a:ea typeface="Montserrat"/>
                <a:cs typeface="Montserrat"/>
                <a:sym typeface="Montserrat"/>
              </a:rPr>
              <a:t> will be progressive when it comes to regulation. Looking to acquire Crypto specific licenses and licenses where we feel regulators will package crypto in the near future, speculating that the same thing that happened in the FX markets in the early 2000's will happen in the Crypto Space.</a:t>
            </a:r>
          </a:p>
        </p:txBody>
      </p:sp>
      <p:sp>
        <p:nvSpPr>
          <p:cNvPr id="42" name="Owal 41">
            <a:extLst>
              <a:ext uri="{FF2B5EF4-FFF2-40B4-BE49-F238E27FC236}">
                <a16:creationId xmlns:a16="http://schemas.microsoft.com/office/drawing/2014/main" id="{879EBF02-49D1-474D-953F-4DCDED87E59E}"/>
              </a:ext>
            </a:extLst>
          </p:cNvPr>
          <p:cNvSpPr/>
          <p:nvPr/>
        </p:nvSpPr>
        <p:spPr>
          <a:xfrm>
            <a:off x="7969998" y="1814187"/>
            <a:ext cx="66675" cy="66675"/>
          </a:xfrm>
          <a:prstGeom prst="ellipse">
            <a:avLst/>
          </a:prstGeom>
          <a:solidFill>
            <a:srgbClr val="A08AC9"/>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Owal 43">
            <a:extLst>
              <a:ext uri="{FF2B5EF4-FFF2-40B4-BE49-F238E27FC236}">
                <a16:creationId xmlns:a16="http://schemas.microsoft.com/office/drawing/2014/main" id="{E57263C4-4108-40EE-8432-044A5D9631DB}"/>
              </a:ext>
            </a:extLst>
          </p:cNvPr>
          <p:cNvSpPr/>
          <p:nvPr/>
        </p:nvSpPr>
        <p:spPr>
          <a:xfrm>
            <a:off x="6737772" y="1662852"/>
            <a:ext cx="66675" cy="66675"/>
          </a:xfrm>
          <a:prstGeom prst="ellipse">
            <a:avLst/>
          </a:prstGeom>
          <a:solidFill>
            <a:srgbClr val="3BC7D8"/>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Owal 44">
            <a:extLst>
              <a:ext uri="{FF2B5EF4-FFF2-40B4-BE49-F238E27FC236}">
                <a16:creationId xmlns:a16="http://schemas.microsoft.com/office/drawing/2014/main" id="{D55CF57D-CC9A-4387-81FD-13E8FB6EBEB7}"/>
              </a:ext>
            </a:extLst>
          </p:cNvPr>
          <p:cNvSpPr/>
          <p:nvPr/>
        </p:nvSpPr>
        <p:spPr>
          <a:xfrm>
            <a:off x="6280337" y="1433351"/>
            <a:ext cx="66675" cy="66675"/>
          </a:xfrm>
          <a:prstGeom prst="ellipse">
            <a:avLst/>
          </a:prstGeom>
          <a:solidFill>
            <a:srgbClr val="FFDB03"/>
          </a:solidFill>
          <a:ln w="12700">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Owal 48">
            <a:extLst>
              <a:ext uri="{FF2B5EF4-FFF2-40B4-BE49-F238E27FC236}">
                <a16:creationId xmlns:a16="http://schemas.microsoft.com/office/drawing/2014/main" id="{5CDCEC05-FC2A-45AD-8A49-3EFC4A76A7B1}"/>
              </a:ext>
            </a:extLst>
          </p:cNvPr>
          <p:cNvSpPr/>
          <p:nvPr/>
        </p:nvSpPr>
        <p:spPr>
          <a:xfrm>
            <a:off x="6146286" y="1299300"/>
            <a:ext cx="334776" cy="334776"/>
          </a:xfrm>
          <a:prstGeom prst="ellipse">
            <a:avLst/>
          </a:prstGeom>
          <a:solidFill>
            <a:srgbClr val="FFDB03">
              <a:alpha val="30000"/>
            </a:srgbClr>
          </a:solidFill>
          <a:ln w="12700">
            <a:solidFill>
              <a:srgbClr val="FFD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4" name="Owal 53">
            <a:extLst>
              <a:ext uri="{FF2B5EF4-FFF2-40B4-BE49-F238E27FC236}">
                <a16:creationId xmlns:a16="http://schemas.microsoft.com/office/drawing/2014/main" id="{87216789-CE8D-4F8F-8782-2D1978AB4728}"/>
              </a:ext>
            </a:extLst>
          </p:cNvPr>
          <p:cNvSpPr/>
          <p:nvPr/>
        </p:nvSpPr>
        <p:spPr>
          <a:xfrm>
            <a:off x="6523453" y="1447788"/>
            <a:ext cx="495312" cy="495312"/>
          </a:xfrm>
          <a:prstGeom prst="ellipse">
            <a:avLst/>
          </a:prstGeom>
          <a:solidFill>
            <a:srgbClr val="3BC7D8">
              <a:alpha val="30000"/>
            </a:srgbClr>
          </a:solidFill>
          <a:ln w="12700">
            <a:solidFill>
              <a:srgbClr val="3BC7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6" name="Owal 55">
            <a:extLst>
              <a:ext uri="{FF2B5EF4-FFF2-40B4-BE49-F238E27FC236}">
                <a16:creationId xmlns:a16="http://schemas.microsoft.com/office/drawing/2014/main" id="{3DFDA790-FF6E-403D-9671-72A17DCCDA65}"/>
              </a:ext>
            </a:extLst>
          </p:cNvPr>
          <p:cNvSpPr/>
          <p:nvPr/>
        </p:nvSpPr>
        <p:spPr>
          <a:xfrm>
            <a:off x="7836776" y="1680965"/>
            <a:ext cx="333117" cy="333117"/>
          </a:xfrm>
          <a:prstGeom prst="ellipse">
            <a:avLst/>
          </a:prstGeom>
          <a:solidFill>
            <a:srgbClr val="A08AC9">
              <a:alpha val="30000"/>
            </a:srgbClr>
          </a:solidFill>
          <a:ln w="12700">
            <a:solidFill>
              <a:srgbClr val="A08A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340206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1000" tmFilter="0, 0; .2, .5; .8, .5; 1, 0"/>
                                        <p:tgtEl>
                                          <p:spTgt spid="49"/>
                                        </p:tgtEl>
                                      </p:cBhvr>
                                    </p:animEffect>
                                    <p:animScale>
                                      <p:cBhvr>
                                        <p:cTn id="7" dur="500" autoRev="1" fill="hold"/>
                                        <p:tgtEl>
                                          <p:spTgt spid="49"/>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1000" tmFilter="0, 0; .2, .5; .8, .5; 1, 0"/>
                                        <p:tgtEl>
                                          <p:spTgt spid="54"/>
                                        </p:tgtEl>
                                      </p:cBhvr>
                                    </p:animEffect>
                                    <p:animScale>
                                      <p:cBhvr>
                                        <p:cTn id="10" dur="500" autoRev="1" fill="hold"/>
                                        <p:tgtEl>
                                          <p:spTgt spid="54"/>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1000" tmFilter="0, 0; .2, .5; .8, .5; 1, 0"/>
                                        <p:tgtEl>
                                          <p:spTgt spid="56"/>
                                        </p:tgtEl>
                                      </p:cBhvr>
                                    </p:animEffect>
                                    <p:animScale>
                                      <p:cBhvr>
                                        <p:cTn id="13" dur="500" autoRev="1" fill="hold"/>
                                        <p:tgtEl>
                                          <p:spTgt spid="5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4"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C7D8"/>
        </a:solidFill>
        <a:effectLst/>
      </p:bgPr>
    </p:bg>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A08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 y="3767461"/>
            <a:ext cx="9143987" cy="1376037"/>
          </a:xfrm>
          <a:prstGeom prst="rect">
            <a:avLst/>
          </a:prstGeom>
        </p:spPr>
      </p:pic>
      <p:pic>
        <p:nvPicPr>
          <p:cNvPr id="9" name="Grafika 8">
            <a:extLst>
              <a:ext uri="{FF2B5EF4-FFF2-40B4-BE49-F238E27FC236}">
                <a16:creationId xmlns:a16="http://schemas.microsoft.com/office/drawing/2014/main" id="{F658852A-21EB-45CB-A821-F6CC2EBD7D8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51936" y="3886190"/>
            <a:ext cx="187324" cy="187324"/>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2" name="Shape 55">
            <a:extLst>
              <a:ext uri="{FF2B5EF4-FFF2-40B4-BE49-F238E27FC236}">
                <a16:creationId xmlns:a16="http://schemas.microsoft.com/office/drawing/2014/main" id="{781C17C8-415A-48DB-BAE2-414105F68A16}"/>
              </a:ext>
            </a:extLst>
          </p:cNvPr>
          <p:cNvSpPr txBox="1">
            <a:spLocks/>
          </p:cNvSpPr>
          <p:nvPr/>
        </p:nvSpPr>
        <p:spPr>
          <a:xfrm>
            <a:off x="551936" y="828416"/>
            <a:ext cx="8045040" cy="281040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3200" b="1" dirty="0">
                <a:solidFill>
                  <a:srgbClr val="F9FAFC"/>
                </a:solidFill>
                <a:latin typeface="Montserrat"/>
                <a:ea typeface="Montserrat"/>
                <a:cs typeface="Montserrat"/>
                <a:sym typeface="Montserrat"/>
              </a:rPr>
              <a:t>Why now?</a:t>
            </a:r>
          </a:p>
          <a:p>
            <a:pPr algn="l"/>
            <a:r>
              <a:rPr lang="en-US" sz="2400" dirty="0">
                <a:solidFill>
                  <a:srgbClr val="B9EAF1"/>
                </a:solidFill>
                <a:latin typeface="Montserrat"/>
                <a:ea typeface="Montserrat"/>
                <a:cs typeface="Montserrat"/>
                <a:sym typeface="Montserrat"/>
              </a:rPr>
              <a:t>Interest in crypto is at an all time high. </a:t>
            </a:r>
          </a:p>
          <a:p>
            <a:pPr algn="l"/>
            <a:r>
              <a:rPr lang="en-US" sz="2400" dirty="0">
                <a:solidFill>
                  <a:srgbClr val="B9EAF1"/>
                </a:solidFill>
                <a:latin typeface="Montserrat"/>
                <a:ea typeface="Montserrat"/>
                <a:cs typeface="Montserrat"/>
                <a:sym typeface="Montserrat"/>
              </a:rPr>
              <a:t>Current exchange platforms lack support for a growing user base.</a:t>
            </a:r>
            <a:endParaRPr lang="pl-PL" sz="2400" dirty="0">
              <a:solidFill>
                <a:srgbClr val="B9EAF1"/>
              </a:solidFill>
              <a:latin typeface="Montserrat"/>
              <a:ea typeface="Montserrat"/>
              <a:cs typeface="Montserrat"/>
              <a:sym typeface="Montserrat"/>
            </a:endParaRPr>
          </a:p>
          <a:p>
            <a:pPr algn="l"/>
            <a:endParaRPr lang="pl-PL" sz="2400" dirty="0">
              <a:solidFill>
                <a:srgbClr val="B9EAF1"/>
              </a:solidFill>
              <a:latin typeface="Montserrat"/>
              <a:ea typeface="Montserrat"/>
              <a:cs typeface="Montserrat"/>
              <a:sym typeface="Montserrat"/>
            </a:endParaRPr>
          </a:p>
          <a:p>
            <a:pPr algn="l"/>
            <a:r>
              <a:rPr lang="en" sz="2400" b="1" dirty="0">
                <a:solidFill>
                  <a:schemeClr val="lt1"/>
                </a:solidFill>
                <a:latin typeface="Montserrat"/>
                <a:ea typeface="Montserrat"/>
                <a:cs typeface="Montserrat"/>
                <a:sym typeface="Montserrat"/>
              </a:rPr>
              <a:t>CoinMetro</a:t>
            </a:r>
            <a:r>
              <a:rPr lang="en" sz="2400" dirty="0">
                <a:solidFill>
                  <a:schemeClr val="lt1"/>
                </a:solidFill>
                <a:latin typeface="Montserrat"/>
                <a:ea typeface="Montserrat"/>
                <a:cs typeface="Montserrat"/>
                <a:sym typeface="Montserrat"/>
              </a:rPr>
              <a:t> is the way forward.</a:t>
            </a:r>
            <a:endParaRPr lang="pl-PL" sz="2400" dirty="0">
              <a:solidFill>
                <a:srgbClr val="B9EAF1"/>
              </a:solidFill>
              <a:latin typeface="Montserrat"/>
              <a:ea typeface="Montserrat"/>
              <a:cs typeface="Montserrat"/>
              <a:sym typeface="Montserrat"/>
            </a:endParaRPr>
          </a:p>
        </p:txBody>
      </p:sp>
      <p:pic>
        <p:nvPicPr>
          <p:cNvPr id="8" name="Grafika 7">
            <a:extLst>
              <a:ext uri="{FF2B5EF4-FFF2-40B4-BE49-F238E27FC236}">
                <a16:creationId xmlns:a16="http://schemas.microsoft.com/office/drawing/2014/main" id="{0D387C63-BA19-4D94-A7B8-A70321D0D026}"/>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284047" y="3881435"/>
            <a:ext cx="576584" cy="576584"/>
          </a:xfrm>
          <a:prstGeom prst="rect">
            <a:avLst/>
          </a:prstGeom>
        </p:spPr>
      </p:pic>
    </p:spTree>
    <p:extLst>
      <p:ext uri="{BB962C8B-B14F-4D97-AF65-F5344CB8AC3E}">
        <p14:creationId xmlns:p14="http://schemas.microsoft.com/office/powerpoint/2010/main" val="352960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afterEffect">
                                  <p:stCondLst>
                                    <p:cond delay="0"/>
                                  </p:stCondLst>
                                  <p:childTnLst>
                                    <p:animMotion origin="layout" path="M 2.77778E-7 4.5679E-6 L 2.77778E-7 0.03425 " pathEditMode="relative" rAng="0" ptsTypes="AA">
                                      <p:cBhvr>
                                        <p:cTn id="6" dur="500" fill="hold"/>
                                        <p:tgtEl>
                                          <p:spTgt spid="9"/>
                                        </p:tgtEl>
                                        <p:attrNameLst>
                                          <p:attrName>ppt_x</p:attrName>
                                          <p:attrName>ppt_y</p:attrName>
                                        </p:attrNameLst>
                                      </p:cBhvr>
                                      <p:rCtr x="0" y="1698"/>
                                    </p:animMotion>
                                  </p:childTnLst>
                                </p:cTn>
                              </p:par>
                              <p:par>
                                <p:cTn id="7" presetID="8" presetClass="emph" presetSubtype="0" repeatCount="indefinite" fill="hold" nodeType="withEffect">
                                  <p:stCondLst>
                                    <p:cond delay="0"/>
                                  </p:stCondLst>
                                  <p:childTnLst>
                                    <p:animRot by="21600000">
                                      <p:cBhvr>
                                        <p:cTn id="8"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en" sz="1600" b="1" dirty="0">
                <a:solidFill>
                  <a:srgbClr val="A08AC9"/>
                </a:solidFill>
                <a:latin typeface="Montserrat"/>
                <a:ea typeface="Montserrat"/>
                <a:cs typeface="Montserrat"/>
                <a:sym typeface="Montserrat"/>
              </a:rPr>
              <a:t>Existing platforms are failing to meet the needs of users. </a:t>
            </a:r>
            <a:endParaRPr lang="en" sz="1600" b="1" dirty="0">
              <a:solidFill>
                <a:srgbClr val="A08AC9"/>
              </a:solidFill>
              <a:latin typeface="Montserrat" panose="00000500000000000000" pitchFamily="2" charset="-18"/>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 y="3767461"/>
            <a:ext cx="9143994" cy="1376037"/>
          </a:xfrm>
          <a:prstGeom prst="rect">
            <a:avLst/>
          </a:prstGeom>
        </p:spPr>
      </p:pic>
      <p:sp>
        <p:nvSpPr>
          <p:cNvPr id="8" name="Shape 55">
            <a:extLst>
              <a:ext uri="{FF2B5EF4-FFF2-40B4-BE49-F238E27FC236}">
                <a16:creationId xmlns:a16="http://schemas.microsoft.com/office/drawing/2014/main" id="{6825E6B1-4E5F-4754-964E-8D8E5F542746}"/>
              </a:ext>
            </a:extLst>
          </p:cNvPr>
          <p:cNvSpPr txBox="1">
            <a:spLocks/>
          </p:cNvSpPr>
          <p:nvPr/>
        </p:nvSpPr>
        <p:spPr>
          <a:xfrm>
            <a:off x="551936" y="1320320"/>
            <a:ext cx="4020064"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Difficult to use, not accessible to the mainstream.</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Poor customer service.</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Limited support for fiat/crypto.</a:t>
            </a:r>
            <a:endParaRPr lang="en-US" sz="1200" dirty="0">
              <a:latin typeface="Montserrat"/>
              <a:ea typeface="Montserrat"/>
              <a:cs typeface="Montserrat"/>
              <a:sym typeface="Montserrat"/>
            </a:endParaRPr>
          </a:p>
        </p:txBody>
      </p:sp>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2" name="Shape 55">
            <a:extLst>
              <a:ext uri="{FF2B5EF4-FFF2-40B4-BE49-F238E27FC236}">
                <a16:creationId xmlns:a16="http://schemas.microsoft.com/office/drawing/2014/main" id="{0F0CB611-67CB-47CD-8F1E-697F2E7F880A}"/>
              </a:ext>
            </a:extLst>
          </p:cNvPr>
          <p:cNvSpPr txBox="1">
            <a:spLocks/>
          </p:cNvSpPr>
          <p:nvPr/>
        </p:nvSpPr>
        <p:spPr>
          <a:xfrm>
            <a:off x="4831080" y="1320320"/>
            <a:ext cx="3765896"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Lack of investment tools.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Long wait times, high fees, unstable uptime. </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Lack of liquidity for growing </a:t>
            </a:r>
            <a:r>
              <a:rPr lang="pl-PL" sz="1200" dirty="0" err="1">
                <a:solidFill>
                  <a:srgbClr val="5C6783"/>
                </a:solidFill>
                <a:latin typeface="Montserrat"/>
                <a:ea typeface="Montserrat"/>
                <a:cs typeface="Montserrat"/>
                <a:sym typeface="Montserrat"/>
              </a:rPr>
              <a:t>number</a:t>
            </a:r>
            <a:r>
              <a:rPr lang="pl-PL" sz="1200" dirty="0">
                <a:solidFill>
                  <a:srgbClr val="5C6783"/>
                </a:solidFill>
                <a:latin typeface="Montserrat"/>
                <a:ea typeface="Montserrat"/>
                <a:cs typeface="Montserrat"/>
                <a:sym typeface="Montserrat"/>
              </a:rPr>
              <a:t>               </a:t>
            </a:r>
            <a:r>
              <a:rPr lang="en-US" sz="1200" dirty="0">
                <a:solidFill>
                  <a:srgbClr val="5C6783"/>
                </a:solidFill>
                <a:latin typeface="Montserrat"/>
                <a:ea typeface="Montserrat"/>
                <a:cs typeface="Montserrat"/>
                <a:sym typeface="Montserrat"/>
              </a:rPr>
              <a:t>of ERC-20 tokens. </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Failure to adapt to regulatory changes. </a:t>
            </a:r>
          </a:p>
          <a:p>
            <a:pPr marL="171450" lvl="0" indent="-171450" algn="l">
              <a:lnSpc>
                <a:spcPct val="150000"/>
              </a:lnSpc>
              <a:buClr>
                <a:srgbClr val="A08AC9"/>
              </a:buClr>
              <a:buSzPct val="100000"/>
              <a:buFont typeface="Arial" panose="020B0604020202020204" pitchFamily="34" charset="0"/>
              <a:buChar char="•"/>
            </a:pPr>
            <a:endParaRPr lang="en-US" sz="1200" dirty="0">
              <a:latin typeface="Montserrat"/>
              <a:ea typeface="Montserrat"/>
              <a:cs typeface="Montserrat"/>
              <a:sym typeface="Montserrat"/>
            </a:endParaRPr>
          </a:p>
        </p:txBody>
      </p:sp>
    </p:spTree>
    <p:extLst>
      <p:ext uri="{BB962C8B-B14F-4D97-AF65-F5344CB8AC3E}">
        <p14:creationId xmlns:p14="http://schemas.microsoft.com/office/powerpoint/2010/main" val="73299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en" sz="1600" b="1" dirty="0">
                <a:solidFill>
                  <a:srgbClr val="A08AC9"/>
                </a:solidFill>
                <a:latin typeface="Montserrat"/>
                <a:ea typeface="Montserrat"/>
                <a:cs typeface="Montserrat"/>
                <a:sym typeface="Montserrat"/>
              </a:rPr>
              <a:t>What the news is saying: </a:t>
            </a: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sp>
        <p:nvSpPr>
          <p:cNvPr id="8" name="Shape 55">
            <a:extLst>
              <a:ext uri="{FF2B5EF4-FFF2-40B4-BE49-F238E27FC236}">
                <a16:creationId xmlns:a16="http://schemas.microsoft.com/office/drawing/2014/main" id="{6825E6B1-4E5F-4754-964E-8D8E5F542746}"/>
              </a:ext>
            </a:extLst>
          </p:cNvPr>
          <p:cNvSpPr txBox="1">
            <a:spLocks/>
          </p:cNvSpPr>
          <p:nvPr/>
        </p:nvSpPr>
        <p:spPr>
          <a:xfrm>
            <a:off x="551936" y="1321677"/>
            <a:ext cx="2473652"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 sz="1000" dirty="0">
                <a:solidFill>
                  <a:srgbClr val="5C6783"/>
                </a:solidFill>
                <a:latin typeface="Montserrat" panose="00000500000000000000" pitchFamily="2" charset="-18"/>
                <a:ea typeface="Georgia"/>
                <a:cs typeface="Georgia"/>
                <a:sym typeface="Georgia"/>
              </a:rPr>
              <a:t>The most popular online exchange for trading digital currencies is generating a surge in customer complaints this year even as investors are lured by a dramatic rise in prices.</a:t>
            </a:r>
            <a:endParaRPr lang="pl-PL" sz="1000" dirty="0">
              <a:solidFill>
                <a:srgbClr val="5C6783"/>
              </a:solidFill>
              <a:latin typeface="Montserrat" panose="00000500000000000000" pitchFamily="2" charset="-18"/>
              <a:ea typeface="Georgia"/>
              <a:cs typeface="Georgia"/>
              <a:sym typeface="Georgia"/>
            </a:endParaRPr>
          </a:p>
          <a:p>
            <a:pPr lvl="0" algn="l">
              <a:lnSpc>
                <a:spcPct val="115000"/>
              </a:lnSpc>
              <a:spcAft>
                <a:spcPts val="1100"/>
              </a:spcAft>
            </a:pPr>
            <a:r>
              <a:rPr lang="en" sz="800" i="1" dirty="0">
                <a:solidFill>
                  <a:srgbClr val="3BC7D8"/>
                </a:solidFill>
                <a:latin typeface="Montserrat" panose="00000500000000000000" pitchFamily="2" charset="-18"/>
                <a:ea typeface="Georgia"/>
                <a:cs typeface="Georgia"/>
                <a:sym typeface="Georgia"/>
              </a:rPr>
              <a:t>- Bloomberg,</a:t>
            </a:r>
            <a:r>
              <a:rPr lang="en" sz="800" dirty="0">
                <a:solidFill>
                  <a:srgbClr val="3BC7D8"/>
                </a:solidFill>
                <a:latin typeface="Montserrat" panose="00000500000000000000" pitchFamily="2" charset="-18"/>
                <a:ea typeface="Georgia"/>
                <a:cs typeface="Georgia"/>
                <a:sym typeface="Georgia"/>
              </a:rPr>
              <a:t> April 30, 2017</a:t>
            </a:r>
          </a:p>
        </p:txBody>
      </p:sp>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1" name="Shape 55">
            <a:extLst>
              <a:ext uri="{FF2B5EF4-FFF2-40B4-BE49-F238E27FC236}">
                <a16:creationId xmlns:a16="http://schemas.microsoft.com/office/drawing/2014/main" id="{C4E8D698-3956-477D-95CA-675F938E742B}"/>
              </a:ext>
            </a:extLst>
          </p:cNvPr>
          <p:cNvSpPr txBox="1">
            <a:spLocks/>
          </p:cNvSpPr>
          <p:nvPr/>
        </p:nvSpPr>
        <p:spPr>
          <a:xfrm>
            <a:off x="6118412" y="1321677"/>
            <a:ext cx="2473652"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1000" dirty="0">
                <a:solidFill>
                  <a:srgbClr val="5C6783"/>
                </a:solidFill>
                <a:latin typeface="Montserrat" panose="00000500000000000000" pitchFamily="2" charset="-18"/>
                <a:ea typeface="Georgia"/>
                <a:cs typeface="Georgia"/>
                <a:sym typeface="Georgia"/>
              </a:rPr>
              <a:t>Digital currency exchange operators </a:t>
            </a:r>
            <a:r>
              <a:rPr lang="en-US" sz="1000" dirty="0" err="1">
                <a:solidFill>
                  <a:srgbClr val="5C6783"/>
                </a:solidFill>
                <a:latin typeface="Montserrat" panose="00000500000000000000" pitchFamily="2" charset="-18"/>
                <a:ea typeface="Georgia"/>
                <a:cs typeface="Georgia"/>
                <a:sym typeface="Georgia"/>
              </a:rPr>
              <a:t>Coinbase</a:t>
            </a:r>
            <a:r>
              <a:rPr lang="en-US" sz="1000" dirty="0">
                <a:solidFill>
                  <a:srgbClr val="5C6783"/>
                </a:solidFill>
                <a:latin typeface="Montserrat" panose="00000500000000000000" pitchFamily="2" charset="-18"/>
                <a:ea typeface="Georgia"/>
                <a:cs typeface="Georgia"/>
                <a:sym typeface="Georgia"/>
              </a:rPr>
              <a:t> and </a:t>
            </a:r>
            <a:r>
              <a:rPr lang="en-US" sz="1000" dirty="0" err="1">
                <a:solidFill>
                  <a:srgbClr val="5C6783"/>
                </a:solidFill>
                <a:latin typeface="Montserrat" panose="00000500000000000000" pitchFamily="2" charset="-18"/>
                <a:ea typeface="Georgia"/>
                <a:cs typeface="Georgia"/>
                <a:sym typeface="Georgia"/>
              </a:rPr>
              <a:t>Bitfinex</a:t>
            </a:r>
            <a:r>
              <a:rPr lang="en-US" sz="1000" dirty="0">
                <a:solidFill>
                  <a:srgbClr val="5C6783"/>
                </a:solidFill>
                <a:latin typeface="Montserrat" panose="00000500000000000000" pitchFamily="2" charset="-18"/>
                <a:ea typeface="Georgia"/>
                <a:cs typeface="Georgia"/>
                <a:sym typeface="Georgia"/>
              </a:rPr>
              <a:t> reported problems with service through their websites on Tuesday, frustrating traders seeking to cash in on the latest surge in the value of bitcoin and other cryptocurrencies.</a:t>
            </a:r>
          </a:p>
          <a:p>
            <a:pPr lvl="0" algn="l">
              <a:lnSpc>
                <a:spcPct val="115000"/>
              </a:lnSpc>
              <a:spcAft>
                <a:spcPts val="1100"/>
              </a:spcAft>
            </a:pPr>
            <a:r>
              <a:rPr lang="en-US" sz="800" i="1" dirty="0">
                <a:solidFill>
                  <a:srgbClr val="3BC7D8"/>
                </a:solidFill>
                <a:latin typeface="Montserrat" panose="00000500000000000000" pitchFamily="2" charset="-18"/>
                <a:ea typeface="Georgia"/>
                <a:cs typeface="Georgia"/>
                <a:sym typeface="Georgia"/>
              </a:rPr>
              <a:t>- Reuters, Dec. 12, 2017</a:t>
            </a:r>
          </a:p>
          <a:p>
            <a:pPr lvl="0" algn="l">
              <a:lnSpc>
                <a:spcPct val="115000"/>
              </a:lnSpc>
              <a:spcAft>
                <a:spcPts val="1100"/>
              </a:spcAft>
            </a:pPr>
            <a:endParaRPr lang="en-US" sz="1100" dirty="0">
              <a:solidFill>
                <a:srgbClr val="5C6783"/>
              </a:solidFill>
              <a:latin typeface="Montserrat" panose="00000500000000000000" pitchFamily="2" charset="-18"/>
              <a:ea typeface="Georgia"/>
              <a:cs typeface="Georgia"/>
              <a:sym typeface="Georgia"/>
            </a:endParaRPr>
          </a:p>
          <a:p>
            <a:pPr lvl="0" algn="l">
              <a:lnSpc>
                <a:spcPct val="115000"/>
              </a:lnSpc>
              <a:spcAft>
                <a:spcPts val="1100"/>
              </a:spcAft>
            </a:pPr>
            <a:endParaRPr lang="en-US" sz="1100" dirty="0">
              <a:solidFill>
                <a:srgbClr val="5C6783"/>
              </a:solidFill>
              <a:latin typeface="Montserrat" panose="00000500000000000000" pitchFamily="2" charset="-18"/>
              <a:ea typeface="Georgia"/>
              <a:cs typeface="Georgia"/>
              <a:sym typeface="Georgia"/>
            </a:endParaRPr>
          </a:p>
        </p:txBody>
      </p:sp>
      <p:sp>
        <p:nvSpPr>
          <p:cNvPr id="12" name="Shape 55">
            <a:extLst>
              <a:ext uri="{FF2B5EF4-FFF2-40B4-BE49-F238E27FC236}">
                <a16:creationId xmlns:a16="http://schemas.microsoft.com/office/drawing/2014/main" id="{CCD1DA26-29BB-4127-A5C9-C6F5BDD48F16}"/>
              </a:ext>
            </a:extLst>
          </p:cNvPr>
          <p:cNvSpPr txBox="1">
            <a:spLocks/>
          </p:cNvSpPr>
          <p:nvPr/>
        </p:nvSpPr>
        <p:spPr>
          <a:xfrm>
            <a:off x="3335174" y="1321677"/>
            <a:ext cx="2473652"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1000" dirty="0">
                <a:solidFill>
                  <a:srgbClr val="5C6783"/>
                </a:solidFill>
                <a:latin typeface="Montserrat" panose="00000500000000000000" pitchFamily="2" charset="-18"/>
                <a:ea typeface="Georgia"/>
                <a:cs typeface="Georgia"/>
                <a:sym typeface="Georgia"/>
              </a:rPr>
              <a:t>Users of the digital exchanges saw slowed performance on the websites, and, in some cases, couldn't log into their accounts. </a:t>
            </a:r>
          </a:p>
          <a:p>
            <a:pPr lvl="0" algn="l">
              <a:lnSpc>
                <a:spcPct val="115000"/>
              </a:lnSpc>
              <a:spcAft>
                <a:spcPts val="1100"/>
              </a:spcAft>
            </a:pPr>
            <a:r>
              <a:rPr lang="en-US" sz="800" i="1" dirty="0">
                <a:solidFill>
                  <a:srgbClr val="3BC7D8"/>
                </a:solidFill>
                <a:latin typeface="Montserrat" panose="00000500000000000000" pitchFamily="2" charset="-18"/>
                <a:ea typeface="Georgia"/>
                <a:cs typeface="Georgia"/>
                <a:sym typeface="Georgia"/>
              </a:rPr>
              <a:t>- Business Insider, Nov. 29 2017</a:t>
            </a:r>
          </a:p>
        </p:txBody>
      </p:sp>
      <p:pic>
        <p:nvPicPr>
          <p:cNvPr id="6" name="Grafika 5">
            <a:extLst>
              <a:ext uri="{FF2B5EF4-FFF2-40B4-BE49-F238E27FC236}">
                <a16:creationId xmlns:a16="http://schemas.microsoft.com/office/drawing/2014/main" id="{4B225237-4E90-4567-AF92-4016FB59585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47946" y="2950013"/>
            <a:ext cx="738625" cy="136662"/>
          </a:xfrm>
          <a:prstGeom prst="rect">
            <a:avLst/>
          </a:prstGeom>
        </p:spPr>
      </p:pic>
      <p:pic>
        <p:nvPicPr>
          <p:cNvPr id="14" name="Grafika 13">
            <a:extLst>
              <a:ext uri="{FF2B5EF4-FFF2-40B4-BE49-F238E27FC236}">
                <a16:creationId xmlns:a16="http://schemas.microsoft.com/office/drawing/2014/main" id="{A30FA935-5E44-4312-BE9E-185AF79AE807}"/>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430763" y="2571750"/>
            <a:ext cx="738677" cy="296948"/>
          </a:xfrm>
          <a:prstGeom prst="rect">
            <a:avLst/>
          </a:prstGeom>
        </p:spPr>
      </p:pic>
      <p:pic>
        <p:nvPicPr>
          <p:cNvPr id="16" name="Grafika 15">
            <a:extLst>
              <a:ext uri="{FF2B5EF4-FFF2-40B4-BE49-F238E27FC236}">
                <a16:creationId xmlns:a16="http://schemas.microsoft.com/office/drawing/2014/main" id="{32DD31EF-0BD7-4E44-9BB2-F97F9C5D305F}"/>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6184856" y="3086675"/>
            <a:ext cx="962148" cy="276329"/>
          </a:xfrm>
          <a:prstGeom prst="rect">
            <a:avLst/>
          </a:prstGeom>
        </p:spPr>
      </p:pic>
    </p:spTree>
    <p:extLst>
      <p:ext uri="{BB962C8B-B14F-4D97-AF65-F5344CB8AC3E}">
        <p14:creationId xmlns:p14="http://schemas.microsoft.com/office/powerpoint/2010/main" val="411686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6" name="Grafika 5">
            <a:extLst>
              <a:ext uri="{FF2B5EF4-FFF2-40B4-BE49-F238E27FC236}">
                <a16:creationId xmlns:a16="http://schemas.microsoft.com/office/drawing/2014/main" id="{4DF1B9AA-C99E-462E-B641-AEDD144226E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144000" cy="5143499"/>
          </a:xfrm>
          <a:prstGeom prst="rect">
            <a:avLst/>
          </a:prstGeom>
        </p:spPr>
      </p:pic>
      <p:grpSp>
        <p:nvGrpSpPr>
          <p:cNvPr id="138" name="Grupa 137">
            <a:extLst>
              <a:ext uri="{FF2B5EF4-FFF2-40B4-BE49-F238E27FC236}">
                <a16:creationId xmlns:a16="http://schemas.microsoft.com/office/drawing/2014/main" id="{637B265A-C8A6-4A9B-AC50-47FD189A01AB}"/>
              </a:ext>
            </a:extLst>
          </p:cNvPr>
          <p:cNvGrpSpPr/>
          <p:nvPr/>
        </p:nvGrpSpPr>
        <p:grpSpPr>
          <a:xfrm>
            <a:off x="551936" y="1637925"/>
            <a:ext cx="7946693" cy="13117500"/>
            <a:chOff x="551936" y="1644649"/>
            <a:chExt cx="7946693" cy="13117500"/>
          </a:xfrm>
        </p:grpSpPr>
        <p:grpSp>
          <p:nvGrpSpPr>
            <p:cNvPr id="40" name="Grupa 39">
              <a:extLst>
                <a:ext uri="{FF2B5EF4-FFF2-40B4-BE49-F238E27FC236}">
                  <a16:creationId xmlns:a16="http://schemas.microsoft.com/office/drawing/2014/main" id="{5A405527-1252-461A-8A58-F13482920578}"/>
                </a:ext>
              </a:extLst>
            </p:cNvPr>
            <p:cNvGrpSpPr/>
            <p:nvPr/>
          </p:nvGrpSpPr>
          <p:grpSpPr>
            <a:xfrm>
              <a:off x="551936" y="1644649"/>
              <a:ext cx="7946693" cy="775010"/>
              <a:chOff x="551936" y="1644649"/>
              <a:chExt cx="7946693" cy="775010"/>
            </a:xfrm>
          </p:grpSpPr>
          <p:sp>
            <p:nvSpPr>
              <p:cNvPr id="16" name="Prostokąt: zaokrąglone rogi 15">
                <a:extLst>
                  <a:ext uri="{FF2B5EF4-FFF2-40B4-BE49-F238E27FC236}">
                    <a16:creationId xmlns:a16="http://schemas.microsoft.com/office/drawing/2014/main" id="{507AA065-E0CF-4A5D-A3AE-98106044A5B9}"/>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2" name="pole tekstowe 31">
                <a:extLst>
                  <a:ext uri="{FF2B5EF4-FFF2-40B4-BE49-F238E27FC236}">
                    <a16:creationId xmlns:a16="http://schemas.microsoft.com/office/drawing/2014/main" id="{A77D509B-12BB-4F6E-B5CB-C9283ABAF19D}"/>
                  </a:ext>
                </a:extLst>
              </p:cNvPr>
              <p:cNvSpPr txBox="1"/>
              <p:nvPr/>
            </p:nvSpPr>
            <p:spPr>
              <a:xfrm>
                <a:off x="1337694" y="1797936"/>
                <a:ext cx="2279791"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Missing </a:t>
                </a:r>
                <a:r>
                  <a:rPr lang="pl-PL" sz="1050" b="1" dirty="0" err="1">
                    <a:solidFill>
                      <a:srgbClr val="A08AC9"/>
                    </a:solidFill>
                    <a:latin typeface="Montserrat" panose="00000500000000000000" pitchFamily="2" charset="-18"/>
                  </a:rPr>
                  <a:t>Deposits</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34" name="Grafika 33">
                <a:extLst>
                  <a:ext uri="{FF2B5EF4-FFF2-40B4-BE49-F238E27FC236}">
                    <a16:creationId xmlns:a16="http://schemas.microsoft.com/office/drawing/2014/main" id="{00C64F4A-24AD-4007-BA1A-2062DAEBA1FB}"/>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37" name="pole tekstowe 36">
                <a:extLst>
                  <a:ext uri="{FF2B5EF4-FFF2-40B4-BE49-F238E27FC236}">
                    <a16:creationId xmlns:a16="http://schemas.microsoft.com/office/drawing/2014/main" id="{FA70CB54-0A1B-408B-A68D-5F50089CAA6D}"/>
                  </a:ext>
                </a:extLst>
              </p:cNvPr>
              <p:cNvSpPr txBox="1"/>
              <p:nvPr/>
            </p:nvSpPr>
            <p:spPr>
              <a:xfrm>
                <a:off x="1337694" y="2061225"/>
                <a:ext cx="1848583"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13 </a:t>
                </a:r>
                <a:r>
                  <a:rPr lang="pl-PL" sz="700" dirty="0" err="1">
                    <a:solidFill>
                      <a:srgbClr val="B5BBCB"/>
                    </a:solidFill>
                    <a:latin typeface="Montserrat" panose="00000500000000000000" pitchFamily="2" charset="-18"/>
                  </a:rPr>
                  <a:t>minutes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Jeff254</a:t>
                </a:r>
              </a:p>
            </p:txBody>
          </p:sp>
          <p:sp>
            <p:nvSpPr>
              <p:cNvPr id="38" name="pole tekstowe 37">
                <a:extLst>
                  <a:ext uri="{FF2B5EF4-FFF2-40B4-BE49-F238E27FC236}">
                    <a16:creationId xmlns:a16="http://schemas.microsoft.com/office/drawing/2014/main" id="{90D9D2AB-4E39-47C2-9799-1E911D8F2D98}"/>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42" name="Grupa 41">
              <a:extLst>
                <a:ext uri="{FF2B5EF4-FFF2-40B4-BE49-F238E27FC236}">
                  <a16:creationId xmlns:a16="http://schemas.microsoft.com/office/drawing/2014/main" id="{F4518347-4D1E-45DC-A50B-D3AC0E1A5985}"/>
                </a:ext>
              </a:extLst>
            </p:cNvPr>
            <p:cNvGrpSpPr/>
            <p:nvPr/>
          </p:nvGrpSpPr>
          <p:grpSpPr>
            <a:xfrm>
              <a:off x="551936" y="2467482"/>
              <a:ext cx="7946693" cy="775010"/>
              <a:chOff x="551936" y="1644649"/>
              <a:chExt cx="7946693" cy="775010"/>
            </a:xfrm>
          </p:grpSpPr>
          <p:sp>
            <p:nvSpPr>
              <p:cNvPr id="43" name="Prostokąt: zaokrąglone rogi 42">
                <a:extLst>
                  <a:ext uri="{FF2B5EF4-FFF2-40B4-BE49-F238E27FC236}">
                    <a16:creationId xmlns:a16="http://schemas.microsoft.com/office/drawing/2014/main" id="{C4620222-D190-4748-A603-C188F0367EF0}"/>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4" name="pole tekstowe 43">
                <a:extLst>
                  <a:ext uri="{FF2B5EF4-FFF2-40B4-BE49-F238E27FC236}">
                    <a16:creationId xmlns:a16="http://schemas.microsoft.com/office/drawing/2014/main" id="{D80A9FBC-BE76-4838-985A-D31EE71C9D78}"/>
                  </a:ext>
                </a:extLst>
              </p:cNvPr>
              <p:cNvSpPr txBox="1"/>
              <p:nvPr/>
            </p:nvSpPr>
            <p:spPr>
              <a:xfrm>
                <a:off x="1337694" y="1797936"/>
                <a:ext cx="3223959"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Neo</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withdrawal</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issue</a:t>
                </a:r>
                <a:r>
                  <a:rPr lang="pl-PL" sz="1050" b="1" dirty="0">
                    <a:solidFill>
                      <a:srgbClr val="A08AC9"/>
                    </a:solidFill>
                    <a:latin typeface="Montserrat" panose="00000500000000000000" pitchFamily="2" charset="-18"/>
                  </a:rPr>
                  <a:t> &gt; 12 </a:t>
                </a:r>
                <a:r>
                  <a:rPr lang="pl-PL" sz="1050" b="1" dirty="0" err="1">
                    <a:solidFill>
                      <a:srgbClr val="A08AC9"/>
                    </a:solidFill>
                    <a:latin typeface="Montserrat" panose="00000500000000000000" pitchFamily="2" charset="-18"/>
                  </a:rPr>
                  <a:t>days</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45" name="Grafika 44">
                <a:extLst>
                  <a:ext uri="{FF2B5EF4-FFF2-40B4-BE49-F238E27FC236}">
                    <a16:creationId xmlns:a16="http://schemas.microsoft.com/office/drawing/2014/main" id="{12D475CC-5A8C-4997-86FE-296C0160905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46" name="pole tekstowe 45">
                <a:extLst>
                  <a:ext uri="{FF2B5EF4-FFF2-40B4-BE49-F238E27FC236}">
                    <a16:creationId xmlns:a16="http://schemas.microsoft.com/office/drawing/2014/main" id="{DF3352E3-4655-4C91-A5D3-F43D54946A81}"/>
                  </a:ext>
                </a:extLst>
              </p:cNvPr>
              <p:cNvSpPr txBox="1"/>
              <p:nvPr/>
            </p:nvSpPr>
            <p:spPr>
              <a:xfrm>
                <a:off x="1337694" y="2061225"/>
                <a:ext cx="2085827"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17 </a:t>
                </a:r>
                <a:r>
                  <a:rPr lang="pl-PL" sz="700" dirty="0" err="1">
                    <a:solidFill>
                      <a:srgbClr val="B5BBCB"/>
                    </a:solidFill>
                    <a:latin typeface="Montserrat" panose="00000500000000000000" pitchFamily="2" charset="-18"/>
                  </a:rPr>
                  <a:t>minutes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x_Skyline3_x</a:t>
                </a:r>
              </a:p>
            </p:txBody>
          </p:sp>
          <p:sp>
            <p:nvSpPr>
              <p:cNvPr id="47" name="pole tekstowe 46">
                <a:extLst>
                  <a:ext uri="{FF2B5EF4-FFF2-40B4-BE49-F238E27FC236}">
                    <a16:creationId xmlns:a16="http://schemas.microsoft.com/office/drawing/2014/main" id="{C8907F7B-65FB-41DD-BA29-E1E38E625325}"/>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49" name="Grupa 48">
              <a:extLst>
                <a:ext uri="{FF2B5EF4-FFF2-40B4-BE49-F238E27FC236}">
                  <a16:creationId xmlns:a16="http://schemas.microsoft.com/office/drawing/2014/main" id="{966CF6D9-8A17-4460-8C38-F8D18C044D32}"/>
                </a:ext>
              </a:extLst>
            </p:cNvPr>
            <p:cNvGrpSpPr/>
            <p:nvPr/>
          </p:nvGrpSpPr>
          <p:grpSpPr>
            <a:xfrm>
              <a:off x="551936" y="3290315"/>
              <a:ext cx="7946693" cy="775010"/>
              <a:chOff x="551936" y="1644649"/>
              <a:chExt cx="7946693" cy="775010"/>
            </a:xfrm>
          </p:grpSpPr>
          <p:sp>
            <p:nvSpPr>
              <p:cNvPr id="50" name="Prostokąt: zaokrąglone rogi 49">
                <a:extLst>
                  <a:ext uri="{FF2B5EF4-FFF2-40B4-BE49-F238E27FC236}">
                    <a16:creationId xmlns:a16="http://schemas.microsoft.com/office/drawing/2014/main" id="{72175AA0-F52C-4906-9038-1AAD40F90FEC}"/>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1" name="pole tekstowe 50">
                <a:extLst>
                  <a:ext uri="{FF2B5EF4-FFF2-40B4-BE49-F238E27FC236}">
                    <a16:creationId xmlns:a16="http://schemas.microsoft.com/office/drawing/2014/main" id="{44D70649-625B-4251-8A71-D33AA831C40B}"/>
                  </a:ext>
                </a:extLst>
              </p:cNvPr>
              <p:cNvSpPr txBox="1"/>
              <p:nvPr/>
            </p:nvSpPr>
            <p:spPr>
              <a:xfrm>
                <a:off x="1337694" y="1797936"/>
                <a:ext cx="7160935"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Almost</a:t>
                </a:r>
                <a:r>
                  <a:rPr lang="pl-PL" sz="1050" b="1" dirty="0">
                    <a:solidFill>
                      <a:srgbClr val="A08AC9"/>
                    </a:solidFill>
                    <a:latin typeface="Montserrat" panose="00000500000000000000" pitchFamily="2" charset="-18"/>
                  </a:rPr>
                  <a:t> a </a:t>
                </a:r>
                <a:r>
                  <a:rPr lang="pl-PL" sz="1050" b="1" dirty="0" err="1">
                    <a:solidFill>
                      <a:srgbClr val="A08AC9"/>
                    </a:solidFill>
                    <a:latin typeface="Montserrat" panose="00000500000000000000" pitchFamily="2" charset="-18"/>
                  </a:rPr>
                  <a:t>month</a:t>
                </a:r>
                <a:r>
                  <a:rPr lang="pl-PL" sz="1050" b="1" dirty="0">
                    <a:solidFill>
                      <a:srgbClr val="A08AC9"/>
                    </a:solidFill>
                    <a:latin typeface="Montserrat" panose="00000500000000000000" pitchFamily="2" charset="-18"/>
                  </a:rPr>
                  <a:t> my </a:t>
                </a:r>
                <a:r>
                  <a:rPr lang="pl-PL" sz="1050" b="1" dirty="0" err="1">
                    <a:solidFill>
                      <a:srgbClr val="A08AC9"/>
                    </a:solidFill>
                    <a:latin typeface="Montserrat" panose="00000500000000000000" pitchFamily="2" charset="-18"/>
                  </a:rPr>
                  <a:t>two</a:t>
                </a:r>
                <a:r>
                  <a:rPr lang="pl-PL" sz="1050" b="1" dirty="0">
                    <a:solidFill>
                      <a:srgbClr val="A08AC9"/>
                    </a:solidFill>
                    <a:latin typeface="Montserrat" panose="00000500000000000000" pitchFamily="2" charset="-18"/>
                  </a:rPr>
                  <a:t> BTC </a:t>
                </a:r>
                <a:r>
                  <a:rPr lang="pl-PL" sz="1050" b="1" dirty="0" err="1">
                    <a:solidFill>
                      <a:srgbClr val="A08AC9"/>
                    </a:solidFill>
                    <a:latin typeface="Montserrat" panose="00000500000000000000" pitchFamily="2" charset="-18"/>
                  </a:rPr>
                  <a:t>Deposit</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still</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showing</a:t>
                </a:r>
                <a:r>
                  <a:rPr lang="pl-PL" sz="1050" b="1" dirty="0">
                    <a:solidFill>
                      <a:srgbClr val="A08AC9"/>
                    </a:solidFill>
                    <a:latin typeface="Montserrat" panose="00000500000000000000" pitchFamily="2" charset="-18"/>
                  </a:rPr>
                  <a:t> 1/3 </a:t>
                </a:r>
                <a:r>
                  <a:rPr lang="pl-PL" sz="1050" b="1" dirty="0" err="1">
                    <a:solidFill>
                      <a:srgbClr val="A08AC9"/>
                    </a:solidFill>
                    <a:latin typeface="Montserrat" panose="00000500000000000000" pitchFamily="2" charset="-18"/>
                  </a:rPr>
                  <a:t>Confirmed</a:t>
                </a:r>
                <a:r>
                  <a:rPr lang="pl-PL" sz="1050" b="1" dirty="0">
                    <a:solidFill>
                      <a:srgbClr val="A08AC9"/>
                    </a:solidFill>
                    <a:latin typeface="Montserrat" panose="00000500000000000000" pitchFamily="2" charset="-18"/>
                  </a:rPr>
                  <a:t> [No Action </a:t>
                </a:r>
                <a:r>
                  <a:rPr lang="pl-PL" sz="1050" b="1" dirty="0" err="1">
                    <a:solidFill>
                      <a:srgbClr val="A08AC9"/>
                    </a:solidFill>
                    <a:latin typeface="Montserrat" panose="00000500000000000000" pitchFamily="2" charset="-18"/>
                  </a:rPr>
                  <a:t>Taket</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Yet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52" name="Grafika 51">
                <a:extLst>
                  <a:ext uri="{FF2B5EF4-FFF2-40B4-BE49-F238E27FC236}">
                    <a16:creationId xmlns:a16="http://schemas.microsoft.com/office/drawing/2014/main" id="{D4A87C93-58E3-4E9C-9C42-FEF2DBFE15C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53" name="pole tekstowe 52">
                <a:extLst>
                  <a:ext uri="{FF2B5EF4-FFF2-40B4-BE49-F238E27FC236}">
                    <a16:creationId xmlns:a16="http://schemas.microsoft.com/office/drawing/2014/main" id="{B16A3A03-0360-4DFA-8DE2-A6F3BF840001}"/>
                  </a:ext>
                </a:extLst>
              </p:cNvPr>
              <p:cNvSpPr txBox="1"/>
              <p:nvPr/>
            </p:nvSpPr>
            <p:spPr>
              <a:xfrm>
                <a:off x="1337694" y="2061225"/>
                <a:ext cx="1936749"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10 </a:t>
                </a:r>
                <a:r>
                  <a:rPr lang="pl-PL" sz="700" dirty="0" err="1">
                    <a:solidFill>
                      <a:srgbClr val="B5BBCB"/>
                    </a:solidFill>
                    <a:latin typeface="Montserrat" panose="00000500000000000000" pitchFamily="2" charset="-18"/>
                  </a:rPr>
                  <a:t>hours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FunkyBerry</a:t>
                </a:r>
                <a:endParaRPr lang="pl-PL" sz="700" dirty="0">
                  <a:solidFill>
                    <a:srgbClr val="3BC7D8"/>
                  </a:solidFill>
                  <a:latin typeface="Montserrat" panose="00000500000000000000" pitchFamily="2" charset="-18"/>
                </a:endParaRPr>
              </a:p>
            </p:txBody>
          </p:sp>
          <p:sp>
            <p:nvSpPr>
              <p:cNvPr id="54" name="pole tekstowe 53">
                <a:extLst>
                  <a:ext uri="{FF2B5EF4-FFF2-40B4-BE49-F238E27FC236}">
                    <a16:creationId xmlns:a16="http://schemas.microsoft.com/office/drawing/2014/main" id="{AFCFCC14-811D-4CBC-A392-D556458A7E5E}"/>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57" name="Grupa 56">
              <a:extLst>
                <a:ext uri="{FF2B5EF4-FFF2-40B4-BE49-F238E27FC236}">
                  <a16:creationId xmlns:a16="http://schemas.microsoft.com/office/drawing/2014/main" id="{AC88DBCD-DAA4-451C-9422-7633FD0735EC}"/>
                </a:ext>
              </a:extLst>
            </p:cNvPr>
            <p:cNvGrpSpPr/>
            <p:nvPr/>
          </p:nvGrpSpPr>
          <p:grpSpPr>
            <a:xfrm>
              <a:off x="551936" y="4113148"/>
              <a:ext cx="7946693" cy="775010"/>
              <a:chOff x="551936" y="1644649"/>
              <a:chExt cx="7946693" cy="775010"/>
            </a:xfrm>
          </p:grpSpPr>
          <p:sp>
            <p:nvSpPr>
              <p:cNvPr id="58" name="Prostokąt: zaokrąglone rogi 57">
                <a:extLst>
                  <a:ext uri="{FF2B5EF4-FFF2-40B4-BE49-F238E27FC236}">
                    <a16:creationId xmlns:a16="http://schemas.microsoft.com/office/drawing/2014/main" id="{F3B8F076-5B7A-4AAF-9BAB-734C4ED5AB64}"/>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9" name="pole tekstowe 58">
                <a:extLst>
                  <a:ext uri="{FF2B5EF4-FFF2-40B4-BE49-F238E27FC236}">
                    <a16:creationId xmlns:a16="http://schemas.microsoft.com/office/drawing/2014/main" id="{8E7AB178-B9D6-439F-99C3-16CD55F3BEF1}"/>
                  </a:ext>
                </a:extLst>
              </p:cNvPr>
              <p:cNvSpPr txBox="1"/>
              <p:nvPr/>
            </p:nvSpPr>
            <p:spPr>
              <a:xfrm>
                <a:off x="1337694" y="1797936"/>
                <a:ext cx="5056192"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To „</a:t>
                </a:r>
                <a:r>
                  <a:rPr lang="pl-PL" sz="1050" b="1" dirty="0" err="1">
                    <a:solidFill>
                      <a:srgbClr val="A08AC9"/>
                    </a:solidFill>
                    <a:latin typeface="Montserrat" panose="00000500000000000000" pitchFamily="2" charset="-18"/>
                  </a:rPr>
                  <a:t>approve</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button</a:t>
                </a:r>
                <a:r>
                  <a:rPr lang="pl-PL" sz="1050" b="1" dirty="0">
                    <a:solidFill>
                      <a:srgbClr val="A08AC9"/>
                    </a:solidFill>
                    <a:latin typeface="Montserrat" panose="00000500000000000000" pitchFamily="2" charset="-18"/>
                  </a:rPr>
                  <a:t> of a </a:t>
                </a:r>
                <a:r>
                  <a:rPr lang="pl-PL" sz="1050" b="1" dirty="0" err="1">
                    <a:solidFill>
                      <a:srgbClr val="A08AC9"/>
                    </a:solidFill>
                    <a:latin typeface="Montserrat" panose="00000500000000000000" pitchFamily="2" charset="-18"/>
                  </a:rPr>
                  <a:t>withdraw</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is</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unclickable</a:t>
                </a:r>
                <a:r>
                  <a:rPr lang="pl-PL" sz="1050" b="1" dirty="0">
                    <a:solidFill>
                      <a:srgbClr val="A08AC9"/>
                    </a:solidFill>
                    <a:latin typeface="Montserrat" panose="00000500000000000000" pitchFamily="2" charset="-18"/>
                  </a:rPr>
                  <a:t> for me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60" name="Grafika 59">
                <a:extLst>
                  <a:ext uri="{FF2B5EF4-FFF2-40B4-BE49-F238E27FC236}">
                    <a16:creationId xmlns:a16="http://schemas.microsoft.com/office/drawing/2014/main" id="{5FD6C3DE-D497-4324-B073-D8C205941B4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61" name="pole tekstowe 60">
                <a:extLst>
                  <a:ext uri="{FF2B5EF4-FFF2-40B4-BE49-F238E27FC236}">
                    <a16:creationId xmlns:a16="http://schemas.microsoft.com/office/drawing/2014/main" id="{D4DBAF6A-C825-461B-BA80-896F362095D6}"/>
                  </a:ext>
                </a:extLst>
              </p:cNvPr>
              <p:cNvSpPr txBox="1"/>
              <p:nvPr/>
            </p:nvSpPr>
            <p:spPr>
              <a:xfrm>
                <a:off x="1337694" y="2061225"/>
                <a:ext cx="2045753"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11 </a:t>
                </a:r>
                <a:r>
                  <a:rPr lang="pl-PL" sz="700" dirty="0" err="1">
                    <a:solidFill>
                      <a:srgbClr val="B5BBCB"/>
                    </a:solidFill>
                    <a:latin typeface="Montserrat" panose="00000500000000000000" pitchFamily="2" charset="-18"/>
                  </a:rPr>
                  <a:t>hours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manish_bist03</a:t>
                </a:r>
              </a:p>
            </p:txBody>
          </p:sp>
          <p:sp>
            <p:nvSpPr>
              <p:cNvPr id="62" name="pole tekstowe 61">
                <a:extLst>
                  <a:ext uri="{FF2B5EF4-FFF2-40B4-BE49-F238E27FC236}">
                    <a16:creationId xmlns:a16="http://schemas.microsoft.com/office/drawing/2014/main" id="{1C285158-214C-4720-BD43-D6FA80DA5CA6}"/>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64" name="Grupa 63">
              <a:extLst>
                <a:ext uri="{FF2B5EF4-FFF2-40B4-BE49-F238E27FC236}">
                  <a16:creationId xmlns:a16="http://schemas.microsoft.com/office/drawing/2014/main" id="{EFEB49F0-E0ED-4D48-B76F-E714EAFD2FAD}"/>
                </a:ext>
              </a:extLst>
            </p:cNvPr>
            <p:cNvGrpSpPr/>
            <p:nvPr/>
          </p:nvGrpSpPr>
          <p:grpSpPr>
            <a:xfrm>
              <a:off x="551936" y="4935981"/>
              <a:ext cx="7946693" cy="775010"/>
              <a:chOff x="551936" y="1644649"/>
              <a:chExt cx="7946693" cy="775010"/>
            </a:xfrm>
          </p:grpSpPr>
          <p:sp>
            <p:nvSpPr>
              <p:cNvPr id="65" name="Prostokąt: zaokrąglone rogi 64">
                <a:extLst>
                  <a:ext uri="{FF2B5EF4-FFF2-40B4-BE49-F238E27FC236}">
                    <a16:creationId xmlns:a16="http://schemas.microsoft.com/office/drawing/2014/main" id="{2D2C48A0-2770-437C-B3BA-0E04C5598115}"/>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6" name="pole tekstowe 65">
                <a:extLst>
                  <a:ext uri="{FF2B5EF4-FFF2-40B4-BE49-F238E27FC236}">
                    <a16:creationId xmlns:a16="http://schemas.microsoft.com/office/drawing/2014/main" id="{F57E455F-CC36-446A-A76D-3D30D9A6C077}"/>
                  </a:ext>
                </a:extLst>
              </p:cNvPr>
              <p:cNvSpPr txBox="1"/>
              <p:nvPr/>
            </p:nvSpPr>
            <p:spPr>
              <a:xfrm>
                <a:off x="1337694" y="1797936"/>
                <a:ext cx="2307042"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Bitfinex</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support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67" name="Grafika 66">
                <a:extLst>
                  <a:ext uri="{FF2B5EF4-FFF2-40B4-BE49-F238E27FC236}">
                    <a16:creationId xmlns:a16="http://schemas.microsoft.com/office/drawing/2014/main" id="{71CB404C-2AB9-4F07-B7F5-7D23511F1BC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68" name="pole tekstowe 67">
                <a:extLst>
                  <a:ext uri="{FF2B5EF4-FFF2-40B4-BE49-F238E27FC236}">
                    <a16:creationId xmlns:a16="http://schemas.microsoft.com/office/drawing/2014/main" id="{98F2972A-BC9E-4BF0-82B2-5CD9C35ED4B2}"/>
                  </a:ext>
                </a:extLst>
              </p:cNvPr>
              <p:cNvSpPr txBox="1"/>
              <p:nvPr/>
            </p:nvSpPr>
            <p:spPr>
              <a:xfrm>
                <a:off x="1337694" y="2061225"/>
                <a:ext cx="1624163"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 </a:t>
                </a:r>
                <a:r>
                  <a:rPr lang="pl-PL" sz="700" dirty="0" err="1">
                    <a:solidFill>
                      <a:srgbClr val="B5BBCB"/>
                    </a:solidFill>
                    <a:latin typeface="Montserrat" panose="00000500000000000000" pitchFamily="2" charset="-18"/>
                  </a:rPr>
                  <a:t>day</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BobbyG</a:t>
                </a:r>
                <a:endParaRPr lang="pl-PL" sz="700" dirty="0">
                  <a:solidFill>
                    <a:srgbClr val="3BC7D8"/>
                  </a:solidFill>
                  <a:latin typeface="Montserrat" panose="00000500000000000000" pitchFamily="2" charset="-18"/>
                </a:endParaRPr>
              </a:p>
            </p:txBody>
          </p:sp>
          <p:sp>
            <p:nvSpPr>
              <p:cNvPr id="69" name="pole tekstowe 68">
                <a:extLst>
                  <a:ext uri="{FF2B5EF4-FFF2-40B4-BE49-F238E27FC236}">
                    <a16:creationId xmlns:a16="http://schemas.microsoft.com/office/drawing/2014/main" id="{6BF3AE31-FE4B-4567-BFB1-7F424C7C30E1}"/>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70" name="Grupa 69">
              <a:extLst>
                <a:ext uri="{FF2B5EF4-FFF2-40B4-BE49-F238E27FC236}">
                  <a16:creationId xmlns:a16="http://schemas.microsoft.com/office/drawing/2014/main" id="{0B49C220-F31A-444F-B7C4-38DC9DFB6E5D}"/>
                </a:ext>
              </a:extLst>
            </p:cNvPr>
            <p:cNvGrpSpPr/>
            <p:nvPr/>
          </p:nvGrpSpPr>
          <p:grpSpPr>
            <a:xfrm>
              <a:off x="551936" y="5758814"/>
              <a:ext cx="7946693" cy="775010"/>
              <a:chOff x="551936" y="1644649"/>
              <a:chExt cx="7946693" cy="775010"/>
            </a:xfrm>
          </p:grpSpPr>
          <p:sp>
            <p:nvSpPr>
              <p:cNvPr id="71" name="Prostokąt: zaokrąglone rogi 70">
                <a:extLst>
                  <a:ext uri="{FF2B5EF4-FFF2-40B4-BE49-F238E27FC236}">
                    <a16:creationId xmlns:a16="http://schemas.microsoft.com/office/drawing/2014/main" id="{8DC43E87-CD3F-45BD-8D36-24E0846E58BA}"/>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2" name="pole tekstowe 71">
                <a:extLst>
                  <a:ext uri="{FF2B5EF4-FFF2-40B4-BE49-F238E27FC236}">
                    <a16:creationId xmlns:a16="http://schemas.microsoft.com/office/drawing/2014/main" id="{F7D046D8-6A9F-4AA1-B45D-372503F9DD4D}"/>
                  </a:ext>
                </a:extLst>
              </p:cNvPr>
              <p:cNvSpPr txBox="1"/>
              <p:nvPr/>
            </p:nvSpPr>
            <p:spPr>
              <a:xfrm>
                <a:off x="1337694" y="1797936"/>
                <a:ext cx="5644494"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I </a:t>
                </a:r>
                <a:r>
                  <a:rPr lang="pl-PL" sz="1050" b="1" dirty="0" err="1">
                    <a:solidFill>
                      <a:srgbClr val="A08AC9"/>
                    </a:solidFill>
                    <a:latin typeface="Montserrat" panose="00000500000000000000" pitchFamily="2" charset="-18"/>
                  </a:rPr>
                  <a:t>still</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haven’t</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received</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money</a:t>
                </a:r>
                <a:r>
                  <a:rPr lang="pl-PL" sz="1050" b="1" dirty="0">
                    <a:solidFill>
                      <a:srgbClr val="A08AC9"/>
                    </a:solidFill>
                    <a:latin typeface="Montserrat" panose="00000500000000000000" pitchFamily="2" charset="-18"/>
                  </a:rPr>
                  <a:t> to </a:t>
                </a:r>
                <a:r>
                  <a:rPr lang="pl-PL" sz="1050" b="1" dirty="0" err="1">
                    <a:solidFill>
                      <a:srgbClr val="A08AC9"/>
                    </a:solidFill>
                    <a:latin typeface="Montserrat" panose="00000500000000000000" pitchFamily="2" charset="-18"/>
                  </a:rPr>
                  <a:t>withdrew</a:t>
                </a:r>
                <a:r>
                  <a:rPr lang="pl-PL" sz="1050" b="1" dirty="0">
                    <a:solidFill>
                      <a:srgbClr val="A08AC9"/>
                    </a:solidFill>
                    <a:latin typeface="Montserrat" panose="00000500000000000000" pitchFamily="2" charset="-18"/>
                  </a:rPr>
                  <a:t> to my bank </a:t>
                </a:r>
                <a:r>
                  <a:rPr lang="pl-PL" sz="1050" b="1" dirty="0" err="1">
                    <a:solidFill>
                      <a:srgbClr val="A08AC9"/>
                    </a:solidFill>
                    <a:latin typeface="Montserrat" panose="00000500000000000000" pitchFamily="2" charset="-18"/>
                  </a:rPr>
                  <a:t>account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73" name="Grafika 72">
                <a:extLst>
                  <a:ext uri="{FF2B5EF4-FFF2-40B4-BE49-F238E27FC236}">
                    <a16:creationId xmlns:a16="http://schemas.microsoft.com/office/drawing/2014/main" id="{06318702-0B5B-481E-BFCA-503434A653E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74" name="pole tekstowe 73">
                <a:extLst>
                  <a:ext uri="{FF2B5EF4-FFF2-40B4-BE49-F238E27FC236}">
                    <a16:creationId xmlns:a16="http://schemas.microsoft.com/office/drawing/2014/main" id="{40D29C2E-3517-4425-B7E2-78E7FA6389F7}"/>
                  </a:ext>
                </a:extLst>
              </p:cNvPr>
              <p:cNvSpPr txBox="1"/>
              <p:nvPr/>
            </p:nvSpPr>
            <p:spPr>
              <a:xfrm>
                <a:off x="1337694" y="2061225"/>
                <a:ext cx="2292615"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3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BaronVonHumungus</a:t>
                </a:r>
                <a:endParaRPr lang="pl-PL" sz="700" dirty="0">
                  <a:solidFill>
                    <a:srgbClr val="3BC7D8"/>
                  </a:solidFill>
                  <a:latin typeface="Montserrat" panose="00000500000000000000" pitchFamily="2" charset="-18"/>
                </a:endParaRPr>
              </a:p>
            </p:txBody>
          </p:sp>
          <p:sp>
            <p:nvSpPr>
              <p:cNvPr id="75" name="pole tekstowe 74">
                <a:extLst>
                  <a:ext uri="{FF2B5EF4-FFF2-40B4-BE49-F238E27FC236}">
                    <a16:creationId xmlns:a16="http://schemas.microsoft.com/office/drawing/2014/main" id="{1172C65F-567D-4377-BFBC-1CB4C2690593}"/>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76" name="Grupa 75">
              <a:extLst>
                <a:ext uri="{FF2B5EF4-FFF2-40B4-BE49-F238E27FC236}">
                  <a16:creationId xmlns:a16="http://schemas.microsoft.com/office/drawing/2014/main" id="{02E92A59-6933-4480-8BED-312BE8634356}"/>
                </a:ext>
              </a:extLst>
            </p:cNvPr>
            <p:cNvGrpSpPr/>
            <p:nvPr/>
          </p:nvGrpSpPr>
          <p:grpSpPr>
            <a:xfrm>
              <a:off x="551936" y="6581647"/>
              <a:ext cx="7946693" cy="775010"/>
              <a:chOff x="551936" y="1644649"/>
              <a:chExt cx="7946693" cy="775010"/>
            </a:xfrm>
          </p:grpSpPr>
          <p:sp>
            <p:nvSpPr>
              <p:cNvPr id="77" name="Prostokąt: zaokrąglone rogi 76">
                <a:extLst>
                  <a:ext uri="{FF2B5EF4-FFF2-40B4-BE49-F238E27FC236}">
                    <a16:creationId xmlns:a16="http://schemas.microsoft.com/office/drawing/2014/main" id="{7DD592CC-E627-4AF7-A1A0-0EBB8C70F37E}"/>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8" name="pole tekstowe 77">
                <a:extLst>
                  <a:ext uri="{FF2B5EF4-FFF2-40B4-BE49-F238E27FC236}">
                    <a16:creationId xmlns:a16="http://schemas.microsoft.com/office/drawing/2014/main" id="{8FDA8BA1-BEE5-4265-9857-D5DBD5292D72}"/>
                  </a:ext>
                </a:extLst>
              </p:cNvPr>
              <p:cNvSpPr txBox="1"/>
              <p:nvPr/>
            </p:nvSpPr>
            <p:spPr>
              <a:xfrm>
                <a:off x="1337694" y="1797936"/>
                <a:ext cx="3740126"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70 DAYS I’M WAITING FOR MY COINS.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79" name="Grafika 78">
                <a:extLst>
                  <a:ext uri="{FF2B5EF4-FFF2-40B4-BE49-F238E27FC236}">
                    <a16:creationId xmlns:a16="http://schemas.microsoft.com/office/drawing/2014/main" id="{152D153B-54C4-46E8-A534-97CF010C38B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80" name="pole tekstowe 79">
                <a:extLst>
                  <a:ext uri="{FF2B5EF4-FFF2-40B4-BE49-F238E27FC236}">
                    <a16:creationId xmlns:a16="http://schemas.microsoft.com/office/drawing/2014/main" id="{CD15C3CB-795F-45F8-A515-D6475987EBAF}"/>
                  </a:ext>
                </a:extLst>
              </p:cNvPr>
              <p:cNvSpPr txBox="1"/>
              <p:nvPr/>
            </p:nvSpPr>
            <p:spPr>
              <a:xfrm>
                <a:off x="1337694" y="2061225"/>
                <a:ext cx="1802096"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5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EricQuartz</a:t>
                </a:r>
                <a:endParaRPr lang="pl-PL" sz="700" dirty="0">
                  <a:solidFill>
                    <a:srgbClr val="3BC7D8"/>
                  </a:solidFill>
                  <a:latin typeface="Montserrat" panose="00000500000000000000" pitchFamily="2" charset="-18"/>
                </a:endParaRPr>
              </a:p>
            </p:txBody>
          </p:sp>
          <p:sp>
            <p:nvSpPr>
              <p:cNvPr id="81" name="pole tekstowe 80">
                <a:extLst>
                  <a:ext uri="{FF2B5EF4-FFF2-40B4-BE49-F238E27FC236}">
                    <a16:creationId xmlns:a16="http://schemas.microsoft.com/office/drawing/2014/main" id="{8C64D826-8A87-4564-A2EC-E441F3E88C68}"/>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82" name="Grupa 81">
              <a:extLst>
                <a:ext uri="{FF2B5EF4-FFF2-40B4-BE49-F238E27FC236}">
                  <a16:creationId xmlns:a16="http://schemas.microsoft.com/office/drawing/2014/main" id="{D387F03F-231D-4CE0-8B5B-B6530AB41A6C}"/>
                </a:ext>
              </a:extLst>
            </p:cNvPr>
            <p:cNvGrpSpPr/>
            <p:nvPr/>
          </p:nvGrpSpPr>
          <p:grpSpPr>
            <a:xfrm>
              <a:off x="551936" y="7404480"/>
              <a:ext cx="7946693" cy="775010"/>
              <a:chOff x="551936" y="1644649"/>
              <a:chExt cx="7946693" cy="775010"/>
            </a:xfrm>
          </p:grpSpPr>
          <p:sp>
            <p:nvSpPr>
              <p:cNvPr id="83" name="Prostokąt: zaokrąglone rogi 82">
                <a:extLst>
                  <a:ext uri="{FF2B5EF4-FFF2-40B4-BE49-F238E27FC236}">
                    <a16:creationId xmlns:a16="http://schemas.microsoft.com/office/drawing/2014/main" id="{BBD552DB-8C01-4430-8178-136ED4E4B092}"/>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4" name="pole tekstowe 83">
                <a:extLst>
                  <a:ext uri="{FF2B5EF4-FFF2-40B4-BE49-F238E27FC236}">
                    <a16:creationId xmlns:a16="http://schemas.microsoft.com/office/drawing/2014/main" id="{89272843-0FF7-4A29-BC0F-9A3CD9817312}"/>
                  </a:ext>
                </a:extLst>
              </p:cNvPr>
              <p:cNvSpPr txBox="1"/>
              <p:nvPr/>
            </p:nvSpPr>
            <p:spPr>
              <a:xfrm>
                <a:off x="1337694" y="1797936"/>
                <a:ext cx="3966150"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a:t>
                </a:r>
                <a:r>
                  <a:rPr lang="pl-PL" sz="1050" b="1" dirty="0" err="1">
                    <a:solidFill>
                      <a:srgbClr val="A08AC9"/>
                    </a:solidFill>
                    <a:latin typeface="Montserrat" panose="00000500000000000000" pitchFamily="2" charset="-18"/>
                  </a:rPr>
                  <a:t>Warning</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Fake</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bitfinex</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official</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accounts</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85" name="Grafika 84">
                <a:extLst>
                  <a:ext uri="{FF2B5EF4-FFF2-40B4-BE49-F238E27FC236}">
                    <a16:creationId xmlns:a16="http://schemas.microsoft.com/office/drawing/2014/main" id="{447827E0-F95B-441D-B4DD-F8371D2FD0F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86" name="pole tekstowe 85">
                <a:extLst>
                  <a:ext uri="{FF2B5EF4-FFF2-40B4-BE49-F238E27FC236}">
                    <a16:creationId xmlns:a16="http://schemas.microsoft.com/office/drawing/2014/main" id="{3A8F1C49-5AA3-4AFB-BD79-B0C5F211CA9C}"/>
                  </a:ext>
                </a:extLst>
              </p:cNvPr>
              <p:cNvSpPr txBox="1"/>
              <p:nvPr/>
            </p:nvSpPr>
            <p:spPr>
              <a:xfrm>
                <a:off x="1337694" y="2061225"/>
                <a:ext cx="1871025"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9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EmilieStone</a:t>
                </a:r>
                <a:endParaRPr lang="pl-PL" sz="700" dirty="0">
                  <a:solidFill>
                    <a:srgbClr val="3BC7D8"/>
                  </a:solidFill>
                  <a:latin typeface="Montserrat" panose="00000500000000000000" pitchFamily="2" charset="-18"/>
                </a:endParaRPr>
              </a:p>
            </p:txBody>
          </p:sp>
          <p:sp>
            <p:nvSpPr>
              <p:cNvPr id="87" name="pole tekstowe 86">
                <a:extLst>
                  <a:ext uri="{FF2B5EF4-FFF2-40B4-BE49-F238E27FC236}">
                    <a16:creationId xmlns:a16="http://schemas.microsoft.com/office/drawing/2014/main" id="{11C6CC3F-CC1A-4310-92EF-F0473D8F26D9}"/>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89" name="Grupa 88">
              <a:extLst>
                <a:ext uri="{FF2B5EF4-FFF2-40B4-BE49-F238E27FC236}">
                  <a16:creationId xmlns:a16="http://schemas.microsoft.com/office/drawing/2014/main" id="{25989E9A-B6C3-44E8-BE6C-ED2002DF737B}"/>
                </a:ext>
              </a:extLst>
            </p:cNvPr>
            <p:cNvGrpSpPr/>
            <p:nvPr/>
          </p:nvGrpSpPr>
          <p:grpSpPr>
            <a:xfrm>
              <a:off x="551936" y="8227313"/>
              <a:ext cx="7946693" cy="775010"/>
              <a:chOff x="551936" y="1644649"/>
              <a:chExt cx="7946693" cy="775010"/>
            </a:xfrm>
          </p:grpSpPr>
          <p:sp>
            <p:nvSpPr>
              <p:cNvPr id="90" name="Prostokąt: zaokrąglone rogi 89">
                <a:extLst>
                  <a:ext uri="{FF2B5EF4-FFF2-40B4-BE49-F238E27FC236}">
                    <a16:creationId xmlns:a16="http://schemas.microsoft.com/office/drawing/2014/main" id="{C5757706-0BB0-40E0-A97D-F89F5C3D951C}"/>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1" name="pole tekstowe 90">
                <a:extLst>
                  <a:ext uri="{FF2B5EF4-FFF2-40B4-BE49-F238E27FC236}">
                    <a16:creationId xmlns:a16="http://schemas.microsoft.com/office/drawing/2014/main" id="{B789F74B-679B-4186-BF16-A14CC08C784F}"/>
                  </a:ext>
                </a:extLst>
              </p:cNvPr>
              <p:cNvSpPr txBox="1"/>
              <p:nvPr/>
            </p:nvSpPr>
            <p:spPr>
              <a:xfrm>
                <a:off x="1337694" y="1797936"/>
                <a:ext cx="5061001"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You</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make</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millions</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daily</a:t>
                </a:r>
                <a:r>
                  <a:rPr lang="pl-PL" sz="1050" b="1" dirty="0">
                    <a:solidFill>
                      <a:srgbClr val="A08AC9"/>
                    </a:solidFill>
                    <a:latin typeface="Montserrat" panose="00000500000000000000" pitchFamily="2" charset="-18"/>
                  </a:rPr>
                  <a:t> and </a:t>
                </a:r>
                <a:r>
                  <a:rPr lang="pl-PL" sz="1050" b="1" dirty="0" err="1">
                    <a:solidFill>
                      <a:srgbClr val="A08AC9"/>
                    </a:solidFill>
                    <a:latin typeface="Montserrat" panose="00000500000000000000" pitchFamily="2" charset="-18"/>
                  </a:rPr>
                  <a:t>can’t</a:t>
                </a:r>
                <a:r>
                  <a:rPr lang="pl-PL" sz="1050" b="1" dirty="0">
                    <a:solidFill>
                      <a:srgbClr val="A08AC9"/>
                    </a:solidFill>
                    <a:latin typeface="Montserrat" panose="00000500000000000000" pitchFamily="2" charset="-18"/>
                  </a:rPr>
                  <a:t> SUPPORT </a:t>
                </a:r>
                <a:r>
                  <a:rPr lang="pl-PL" sz="1050" b="1" dirty="0" err="1">
                    <a:solidFill>
                      <a:srgbClr val="A08AC9"/>
                    </a:solidFill>
                    <a:latin typeface="Montserrat" panose="00000500000000000000" pitchFamily="2" charset="-18"/>
                  </a:rPr>
                  <a:t>your</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users</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92" name="Grafika 91">
                <a:extLst>
                  <a:ext uri="{FF2B5EF4-FFF2-40B4-BE49-F238E27FC236}">
                    <a16:creationId xmlns:a16="http://schemas.microsoft.com/office/drawing/2014/main" id="{DC4B7F5D-899D-48CA-8C99-A1435093167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93" name="pole tekstowe 92">
                <a:extLst>
                  <a:ext uri="{FF2B5EF4-FFF2-40B4-BE49-F238E27FC236}">
                    <a16:creationId xmlns:a16="http://schemas.microsoft.com/office/drawing/2014/main" id="{BE3C4A02-C318-45BD-A768-599A7A9CEBC4}"/>
                  </a:ext>
                </a:extLst>
              </p:cNvPr>
              <p:cNvSpPr txBox="1"/>
              <p:nvPr/>
            </p:nvSpPr>
            <p:spPr>
              <a:xfrm>
                <a:off x="1337694" y="2061225"/>
                <a:ext cx="1846980"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12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JazzySylvia</a:t>
                </a:r>
                <a:endParaRPr lang="pl-PL" sz="700" dirty="0">
                  <a:solidFill>
                    <a:srgbClr val="3BC7D8"/>
                  </a:solidFill>
                  <a:latin typeface="Montserrat" panose="00000500000000000000" pitchFamily="2" charset="-18"/>
                </a:endParaRPr>
              </a:p>
            </p:txBody>
          </p:sp>
          <p:sp>
            <p:nvSpPr>
              <p:cNvPr id="94" name="pole tekstowe 93">
                <a:extLst>
                  <a:ext uri="{FF2B5EF4-FFF2-40B4-BE49-F238E27FC236}">
                    <a16:creationId xmlns:a16="http://schemas.microsoft.com/office/drawing/2014/main" id="{A0394D66-71C3-4630-8369-BBF6037E62EE}"/>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95" name="Grupa 94">
              <a:extLst>
                <a:ext uri="{FF2B5EF4-FFF2-40B4-BE49-F238E27FC236}">
                  <a16:creationId xmlns:a16="http://schemas.microsoft.com/office/drawing/2014/main" id="{B2A78383-666E-402F-AFE9-140AB7687830}"/>
                </a:ext>
              </a:extLst>
            </p:cNvPr>
            <p:cNvGrpSpPr/>
            <p:nvPr/>
          </p:nvGrpSpPr>
          <p:grpSpPr>
            <a:xfrm>
              <a:off x="551936" y="9050146"/>
              <a:ext cx="7946693" cy="775010"/>
              <a:chOff x="551936" y="1644649"/>
              <a:chExt cx="7946693" cy="775010"/>
            </a:xfrm>
          </p:grpSpPr>
          <p:sp>
            <p:nvSpPr>
              <p:cNvPr id="96" name="Prostokąt: zaokrąglone rogi 95">
                <a:extLst>
                  <a:ext uri="{FF2B5EF4-FFF2-40B4-BE49-F238E27FC236}">
                    <a16:creationId xmlns:a16="http://schemas.microsoft.com/office/drawing/2014/main" id="{93BEE1B0-0AD2-4F77-9644-5A7729206673}"/>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7" name="pole tekstowe 96">
                <a:extLst>
                  <a:ext uri="{FF2B5EF4-FFF2-40B4-BE49-F238E27FC236}">
                    <a16:creationId xmlns:a16="http://schemas.microsoft.com/office/drawing/2014/main" id="{33640281-67C2-454A-8386-4ABC62A0455E}"/>
                  </a:ext>
                </a:extLst>
              </p:cNvPr>
              <p:cNvSpPr txBox="1"/>
              <p:nvPr/>
            </p:nvSpPr>
            <p:spPr>
              <a:xfrm>
                <a:off x="1337694" y="1797936"/>
                <a:ext cx="3584636"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Class Action </a:t>
                </a:r>
                <a:r>
                  <a:rPr lang="pl-PL" sz="1050" b="1" dirty="0" err="1">
                    <a:solidFill>
                      <a:srgbClr val="A08AC9"/>
                    </a:solidFill>
                    <a:latin typeface="Montserrat" panose="00000500000000000000" pitchFamily="2" charset="-18"/>
                  </a:rPr>
                  <a:t>Lawsuit</a:t>
                </a:r>
                <a:r>
                  <a:rPr lang="pl-PL" sz="1050" b="1" dirty="0">
                    <a:solidFill>
                      <a:srgbClr val="A08AC9"/>
                    </a:solidFill>
                    <a:latin typeface="Montserrat" panose="00000500000000000000" pitchFamily="2" charset="-18"/>
                  </a:rPr>
                  <a:t> on </a:t>
                </a:r>
                <a:r>
                  <a:rPr lang="pl-PL" sz="1050" b="1" dirty="0" err="1">
                    <a:solidFill>
                      <a:srgbClr val="A08AC9"/>
                    </a:solidFill>
                    <a:latin typeface="Montserrat" panose="00000500000000000000" pitchFamily="2" charset="-18"/>
                  </a:rPr>
                  <a:t>Coinbase</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98" name="Grafika 97">
                <a:extLst>
                  <a:ext uri="{FF2B5EF4-FFF2-40B4-BE49-F238E27FC236}">
                    <a16:creationId xmlns:a16="http://schemas.microsoft.com/office/drawing/2014/main" id="{84AD601C-3767-4D6F-A4DB-0F028A9E15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99" name="pole tekstowe 98">
                <a:extLst>
                  <a:ext uri="{FF2B5EF4-FFF2-40B4-BE49-F238E27FC236}">
                    <a16:creationId xmlns:a16="http://schemas.microsoft.com/office/drawing/2014/main" id="{6E41AA29-0DDD-4E60-9F2D-DBAA89E77D1F}"/>
                  </a:ext>
                </a:extLst>
              </p:cNvPr>
              <p:cNvSpPr txBox="1"/>
              <p:nvPr/>
            </p:nvSpPr>
            <p:spPr>
              <a:xfrm>
                <a:off x="1337694" y="2061225"/>
                <a:ext cx="1781257"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19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Steve009</a:t>
                </a:r>
              </a:p>
            </p:txBody>
          </p:sp>
          <p:sp>
            <p:nvSpPr>
              <p:cNvPr id="100" name="pole tekstowe 99">
                <a:extLst>
                  <a:ext uri="{FF2B5EF4-FFF2-40B4-BE49-F238E27FC236}">
                    <a16:creationId xmlns:a16="http://schemas.microsoft.com/office/drawing/2014/main" id="{3B378DD2-793E-4801-BB56-C4B1A3B75F3E}"/>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01" name="Grupa 100">
              <a:extLst>
                <a:ext uri="{FF2B5EF4-FFF2-40B4-BE49-F238E27FC236}">
                  <a16:creationId xmlns:a16="http://schemas.microsoft.com/office/drawing/2014/main" id="{BCF7A39B-DA23-4AC8-81F1-78E5E4F3F1F7}"/>
                </a:ext>
              </a:extLst>
            </p:cNvPr>
            <p:cNvGrpSpPr/>
            <p:nvPr/>
          </p:nvGrpSpPr>
          <p:grpSpPr>
            <a:xfrm>
              <a:off x="551936" y="9872979"/>
              <a:ext cx="7946693" cy="775010"/>
              <a:chOff x="551936" y="1644649"/>
              <a:chExt cx="7946693" cy="775010"/>
            </a:xfrm>
          </p:grpSpPr>
          <p:sp>
            <p:nvSpPr>
              <p:cNvPr id="102" name="Prostokąt: zaokrąglone rogi 101">
                <a:extLst>
                  <a:ext uri="{FF2B5EF4-FFF2-40B4-BE49-F238E27FC236}">
                    <a16:creationId xmlns:a16="http://schemas.microsoft.com/office/drawing/2014/main" id="{5A9129AD-308B-42A4-98F2-E93C8C0CE9DD}"/>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03" name="pole tekstowe 102">
                <a:extLst>
                  <a:ext uri="{FF2B5EF4-FFF2-40B4-BE49-F238E27FC236}">
                    <a16:creationId xmlns:a16="http://schemas.microsoft.com/office/drawing/2014/main" id="{CFB7599F-3758-4A80-8328-96932466E7E0}"/>
                  </a:ext>
                </a:extLst>
              </p:cNvPr>
              <p:cNvSpPr txBox="1"/>
              <p:nvPr/>
            </p:nvSpPr>
            <p:spPr>
              <a:xfrm>
                <a:off x="1337694" y="1797936"/>
                <a:ext cx="5788764"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How </a:t>
                </a:r>
                <a:r>
                  <a:rPr lang="pl-PL" sz="1050" b="1" dirty="0" err="1">
                    <a:solidFill>
                      <a:srgbClr val="A08AC9"/>
                    </a:solidFill>
                    <a:latin typeface="Montserrat" panose="00000500000000000000" pitchFamily="2" charset="-18"/>
                  </a:rPr>
                  <a:t>long</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does</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it</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take</a:t>
                </a:r>
                <a:r>
                  <a:rPr lang="pl-PL" sz="1050" b="1" dirty="0">
                    <a:solidFill>
                      <a:srgbClr val="A08AC9"/>
                    </a:solidFill>
                    <a:latin typeface="Montserrat" panose="00000500000000000000" pitchFamily="2" charset="-18"/>
                  </a:rPr>
                  <a:t> for </a:t>
                </a:r>
                <a:r>
                  <a:rPr lang="pl-PL" sz="1050" b="1" dirty="0" err="1">
                    <a:solidFill>
                      <a:srgbClr val="A08AC9"/>
                    </a:solidFill>
                    <a:latin typeface="Montserrat" panose="00000500000000000000" pitchFamily="2" charset="-18"/>
                  </a:rPr>
                  <a:t>Binance</a:t>
                </a:r>
                <a:r>
                  <a:rPr lang="pl-PL" sz="1050" b="1" dirty="0">
                    <a:solidFill>
                      <a:srgbClr val="A08AC9"/>
                    </a:solidFill>
                    <a:latin typeface="Montserrat" panose="00000500000000000000" pitchFamily="2" charset="-18"/>
                  </a:rPr>
                  <a:t> SUPPORT to </a:t>
                </a:r>
                <a:r>
                  <a:rPr lang="pl-PL" sz="1050" b="1" dirty="0" err="1">
                    <a:solidFill>
                      <a:srgbClr val="A08AC9"/>
                    </a:solidFill>
                    <a:latin typeface="Montserrat" panose="00000500000000000000" pitchFamily="2" charset="-18"/>
                  </a:rPr>
                  <a:t>answer</a:t>
                </a:r>
                <a:r>
                  <a:rPr lang="pl-PL" sz="1050" b="1" dirty="0">
                    <a:solidFill>
                      <a:srgbClr val="A08AC9"/>
                    </a:solidFill>
                    <a:latin typeface="Montserrat" panose="00000500000000000000" pitchFamily="2" charset="-18"/>
                  </a:rPr>
                  <a:t> the </a:t>
                </a:r>
                <a:r>
                  <a:rPr lang="pl-PL" sz="1050" b="1" dirty="0" err="1">
                    <a:solidFill>
                      <a:srgbClr val="A08AC9"/>
                    </a:solidFill>
                    <a:latin typeface="Montserrat" panose="00000500000000000000" pitchFamily="2" charset="-18"/>
                  </a:rPr>
                  <a:t>ticket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self.bitfinex</a:t>
                </a:r>
                <a:r>
                  <a:rPr lang="pl-PL" sz="1050" dirty="0">
                    <a:solidFill>
                      <a:srgbClr val="B5BBCB"/>
                    </a:solidFill>
                    <a:latin typeface="Montserrat" panose="00000500000000000000" pitchFamily="2" charset="-18"/>
                  </a:rPr>
                  <a:t>)</a:t>
                </a:r>
              </a:p>
            </p:txBody>
          </p:sp>
          <p:pic>
            <p:nvPicPr>
              <p:cNvPr id="104" name="Grafika 103">
                <a:extLst>
                  <a:ext uri="{FF2B5EF4-FFF2-40B4-BE49-F238E27FC236}">
                    <a16:creationId xmlns:a16="http://schemas.microsoft.com/office/drawing/2014/main" id="{25F6CB26-4431-4B72-86A9-52A01C9DF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05" name="pole tekstowe 104">
                <a:extLst>
                  <a:ext uri="{FF2B5EF4-FFF2-40B4-BE49-F238E27FC236}">
                    <a16:creationId xmlns:a16="http://schemas.microsoft.com/office/drawing/2014/main" id="{C25980B6-0B84-4E45-9459-8B56378E0184}"/>
                  </a:ext>
                </a:extLst>
              </p:cNvPr>
              <p:cNvSpPr txBox="1"/>
              <p:nvPr/>
            </p:nvSpPr>
            <p:spPr>
              <a:xfrm>
                <a:off x="1337694" y="2061225"/>
                <a:ext cx="1925527"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20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George981B</a:t>
                </a:r>
              </a:p>
            </p:txBody>
          </p:sp>
          <p:sp>
            <p:nvSpPr>
              <p:cNvPr id="106" name="pole tekstowe 105">
                <a:extLst>
                  <a:ext uri="{FF2B5EF4-FFF2-40B4-BE49-F238E27FC236}">
                    <a16:creationId xmlns:a16="http://schemas.microsoft.com/office/drawing/2014/main" id="{0A3C297F-6728-42AB-A76B-BBCA15D83A1D}"/>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08" name="Grupa 107">
              <a:extLst>
                <a:ext uri="{FF2B5EF4-FFF2-40B4-BE49-F238E27FC236}">
                  <a16:creationId xmlns:a16="http://schemas.microsoft.com/office/drawing/2014/main" id="{F0EB9A34-F61C-4450-A6EF-DE9C299C14C7}"/>
                </a:ext>
              </a:extLst>
            </p:cNvPr>
            <p:cNvGrpSpPr/>
            <p:nvPr/>
          </p:nvGrpSpPr>
          <p:grpSpPr>
            <a:xfrm>
              <a:off x="551936" y="10695812"/>
              <a:ext cx="7946693" cy="775010"/>
              <a:chOff x="551936" y="1644649"/>
              <a:chExt cx="7946693" cy="775010"/>
            </a:xfrm>
          </p:grpSpPr>
          <p:sp>
            <p:nvSpPr>
              <p:cNvPr id="109" name="Prostokąt: zaokrąglone rogi 108">
                <a:extLst>
                  <a:ext uri="{FF2B5EF4-FFF2-40B4-BE49-F238E27FC236}">
                    <a16:creationId xmlns:a16="http://schemas.microsoft.com/office/drawing/2014/main" id="{E7ABD680-3235-48B1-9864-517688EC8D4B}"/>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0" name="pole tekstowe 109">
                <a:extLst>
                  <a:ext uri="{FF2B5EF4-FFF2-40B4-BE49-F238E27FC236}">
                    <a16:creationId xmlns:a16="http://schemas.microsoft.com/office/drawing/2014/main" id="{57CC4091-0D75-4914-BFBB-510089BCEE63}"/>
                  </a:ext>
                </a:extLst>
              </p:cNvPr>
              <p:cNvSpPr txBox="1"/>
              <p:nvPr/>
            </p:nvSpPr>
            <p:spPr>
              <a:xfrm>
                <a:off x="1337694" y="1797936"/>
                <a:ext cx="2666114"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Missing </a:t>
                </a:r>
                <a:r>
                  <a:rPr lang="pl-PL" sz="1050" b="1" dirty="0" err="1">
                    <a:solidFill>
                      <a:srgbClr val="A08AC9"/>
                    </a:solidFill>
                    <a:latin typeface="Montserrat" panose="00000500000000000000" pitchFamily="2" charset="-18"/>
                  </a:rPr>
                  <a:t>wire</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deposit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111" name="Grafika 110">
                <a:extLst>
                  <a:ext uri="{FF2B5EF4-FFF2-40B4-BE49-F238E27FC236}">
                    <a16:creationId xmlns:a16="http://schemas.microsoft.com/office/drawing/2014/main" id="{DA7142A6-61CF-42CA-8395-8F1C96EE7FE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12" name="pole tekstowe 111">
                <a:extLst>
                  <a:ext uri="{FF2B5EF4-FFF2-40B4-BE49-F238E27FC236}">
                    <a16:creationId xmlns:a16="http://schemas.microsoft.com/office/drawing/2014/main" id="{62A5B679-E638-409E-8C78-739D4C14EC7C}"/>
                  </a:ext>
                </a:extLst>
              </p:cNvPr>
              <p:cNvSpPr txBox="1"/>
              <p:nvPr/>
            </p:nvSpPr>
            <p:spPr>
              <a:xfrm>
                <a:off x="1337694" y="2061225"/>
                <a:ext cx="1733167"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21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N3odoc</a:t>
                </a:r>
              </a:p>
            </p:txBody>
          </p:sp>
          <p:sp>
            <p:nvSpPr>
              <p:cNvPr id="113" name="pole tekstowe 112">
                <a:extLst>
                  <a:ext uri="{FF2B5EF4-FFF2-40B4-BE49-F238E27FC236}">
                    <a16:creationId xmlns:a16="http://schemas.microsoft.com/office/drawing/2014/main" id="{80EB09A9-FCDD-4643-AAA3-721E70DDCA5F}"/>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14" name="Grupa 113">
              <a:extLst>
                <a:ext uri="{FF2B5EF4-FFF2-40B4-BE49-F238E27FC236}">
                  <a16:creationId xmlns:a16="http://schemas.microsoft.com/office/drawing/2014/main" id="{C4E6814C-1E7F-4222-9B84-929E5C1BF9DD}"/>
                </a:ext>
              </a:extLst>
            </p:cNvPr>
            <p:cNvGrpSpPr/>
            <p:nvPr/>
          </p:nvGrpSpPr>
          <p:grpSpPr>
            <a:xfrm>
              <a:off x="551936" y="11518645"/>
              <a:ext cx="7946693" cy="775010"/>
              <a:chOff x="551936" y="1644649"/>
              <a:chExt cx="7946693" cy="775010"/>
            </a:xfrm>
          </p:grpSpPr>
          <p:sp>
            <p:nvSpPr>
              <p:cNvPr id="115" name="Prostokąt: zaokrąglone rogi 114">
                <a:extLst>
                  <a:ext uri="{FF2B5EF4-FFF2-40B4-BE49-F238E27FC236}">
                    <a16:creationId xmlns:a16="http://schemas.microsoft.com/office/drawing/2014/main" id="{CC88ABF3-3C49-4BA8-B3BE-1B4A522EA7BE}"/>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6" name="pole tekstowe 115">
                <a:extLst>
                  <a:ext uri="{FF2B5EF4-FFF2-40B4-BE49-F238E27FC236}">
                    <a16:creationId xmlns:a16="http://schemas.microsoft.com/office/drawing/2014/main" id="{495030C6-9577-4E3B-8E4D-7B3338761B96}"/>
                  </a:ext>
                </a:extLst>
              </p:cNvPr>
              <p:cNvSpPr txBox="1"/>
              <p:nvPr/>
            </p:nvSpPr>
            <p:spPr>
              <a:xfrm>
                <a:off x="1337694" y="1797936"/>
                <a:ext cx="3498073"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Identification</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Verification</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Issues</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117" name="Grafika 116">
                <a:extLst>
                  <a:ext uri="{FF2B5EF4-FFF2-40B4-BE49-F238E27FC236}">
                    <a16:creationId xmlns:a16="http://schemas.microsoft.com/office/drawing/2014/main" id="{E37E6D90-ADE4-4713-ADA6-245A6467EB4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18" name="pole tekstowe 117">
                <a:extLst>
                  <a:ext uri="{FF2B5EF4-FFF2-40B4-BE49-F238E27FC236}">
                    <a16:creationId xmlns:a16="http://schemas.microsoft.com/office/drawing/2014/main" id="{48302044-CDC5-4713-B52E-CA6A4CB63678}"/>
                  </a:ext>
                </a:extLst>
              </p:cNvPr>
              <p:cNvSpPr txBox="1"/>
              <p:nvPr/>
            </p:nvSpPr>
            <p:spPr>
              <a:xfrm>
                <a:off x="1337694" y="2061225"/>
                <a:ext cx="1723549"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23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web_elf</a:t>
                </a:r>
                <a:endParaRPr lang="pl-PL" sz="700" dirty="0">
                  <a:solidFill>
                    <a:srgbClr val="3BC7D8"/>
                  </a:solidFill>
                  <a:latin typeface="Montserrat" panose="00000500000000000000" pitchFamily="2" charset="-18"/>
                </a:endParaRPr>
              </a:p>
            </p:txBody>
          </p:sp>
          <p:sp>
            <p:nvSpPr>
              <p:cNvPr id="119" name="pole tekstowe 118">
                <a:extLst>
                  <a:ext uri="{FF2B5EF4-FFF2-40B4-BE49-F238E27FC236}">
                    <a16:creationId xmlns:a16="http://schemas.microsoft.com/office/drawing/2014/main" id="{80B8D8FC-ED58-4627-B29F-9592FCF4ED75}"/>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20" name="Grupa 119">
              <a:extLst>
                <a:ext uri="{FF2B5EF4-FFF2-40B4-BE49-F238E27FC236}">
                  <a16:creationId xmlns:a16="http://schemas.microsoft.com/office/drawing/2014/main" id="{F85E1E32-89A0-49E6-84DB-B9BD259BCC83}"/>
                </a:ext>
              </a:extLst>
            </p:cNvPr>
            <p:cNvGrpSpPr/>
            <p:nvPr/>
          </p:nvGrpSpPr>
          <p:grpSpPr>
            <a:xfrm>
              <a:off x="551936" y="12341478"/>
              <a:ext cx="7946693" cy="775010"/>
              <a:chOff x="551936" y="1644649"/>
              <a:chExt cx="7946693" cy="775010"/>
            </a:xfrm>
          </p:grpSpPr>
          <p:sp>
            <p:nvSpPr>
              <p:cNvPr id="121" name="Prostokąt: zaokrąglone rogi 120">
                <a:extLst>
                  <a:ext uri="{FF2B5EF4-FFF2-40B4-BE49-F238E27FC236}">
                    <a16:creationId xmlns:a16="http://schemas.microsoft.com/office/drawing/2014/main" id="{F6D2F3A9-DC33-4521-914A-2789BC17B066}"/>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22" name="pole tekstowe 121">
                <a:extLst>
                  <a:ext uri="{FF2B5EF4-FFF2-40B4-BE49-F238E27FC236}">
                    <a16:creationId xmlns:a16="http://schemas.microsoft.com/office/drawing/2014/main" id="{1AEBEC2A-A947-417E-94F7-5827EE1312E8}"/>
                  </a:ext>
                </a:extLst>
              </p:cNvPr>
              <p:cNvSpPr txBox="1"/>
              <p:nvPr/>
            </p:nvSpPr>
            <p:spPr>
              <a:xfrm>
                <a:off x="1337694" y="1797936"/>
                <a:ext cx="4918334"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Verifying</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withdrawal</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uk</a:t>
                </a:r>
                <a:r>
                  <a:rPr lang="pl-PL" sz="1050" b="1" dirty="0">
                    <a:solidFill>
                      <a:srgbClr val="A08AC9"/>
                    </a:solidFill>
                    <a:latin typeface="Montserrat" panose="00000500000000000000" pitchFamily="2" charset="-18"/>
                  </a:rPr>
                  <a:t> bank </a:t>
                </a:r>
                <a:r>
                  <a:rPr lang="pl-PL" sz="1050" b="1" dirty="0" err="1">
                    <a:solidFill>
                      <a:srgbClr val="A08AC9"/>
                    </a:solidFill>
                    <a:latin typeface="Montserrat" panose="00000500000000000000" pitchFamily="2" charset="-18"/>
                  </a:rPr>
                  <a:t>account</a:t>
                </a:r>
                <a:r>
                  <a:rPr lang="pl-PL" sz="1050" b="1" dirty="0">
                    <a:solidFill>
                      <a:srgbClr val="A08AC9"/>
                    </a:solidFill>
                    <a:latin typeface="Montserrat" panose="00000500000000000000" pitchFamily="2" charset="-18"/>
                  </a:rPr>
                  <a:t> with </a:t>
                </a:r>
                <a:r>
                  <a:rPr lang="pl-PL" sz="1050" b="1" dirty="0" err="1">
                    <a:solidFill>
                      <a:srgbClr val="A08AC9"/>
                    </a:solidFill>
                    <a:latin typeface="Montserrat" panose="00000500000000000000" pitchFamily="2" charset="-18"/>
                  </a:rPr>
                  <a:t>coinbase</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123" name="Grafika 122">
                <a:extLst>
                  <a:ext uri="{FF2B5EF4-FFF2-40B4-BE49-F238E27FC236}">
                    <a16:creationId xmlns:a16="http://schemas.microsoft.com/office/drawing/2014/main" id="{B986BAE1-D180-45EF-B751-C481519E615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24" name="pole tekstowe 123">
                <a:extLst>
                  <a:ext uri="{FF2B5EF4-FFF2-40B4-BE49-F238E27FC236}">
                    <a16:creationId xmlns:a16="http://schemas.microsoft.com/office/drawing/2014/main" id="{24E422FA-9A5B-4764-94EC-98608C109398}"/>
                  </a:ext>
                </a:extLst>
              </p:cNvPr>
              <p:cNvSpPr txBox="1"/>
              <p:nvPr/>
            </p:nvSpPr>
            <p:spPr>
              <a:xfrm>
                <a:off x="1337694" y="2061225"/>
                <a:ext cx="1914307"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25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err="1">
                    <a:solidFill>
                      <a:srgbClr val="3BC7D8"/>
                    </a:solidFill>
                    <a:latin typeface="Montserrat" panose="00000500000000000000" pitchFamily="2" charset="-18"/>
                  </a:rPr>
                  <a:t>jamesddolls</a:t>
                </a:r>
                <a:endParaRPr lang="pl-PL" sz="700" dirty="0">
                  <a:solidFill>
                    <a:srgbClr val="3BC7D8"/>
                  </a:solidFill>
                  <a:latin typeface="Montserrat" panose="00000500000000000000" pitchFamily="2" charset="-18"/>
                </a:endParaRPr>
              </a:p>
            </p:txBody>
          </p:sp>
          <p:sp>
            <p:nvSpPr>
              <p:cNvPr id="125" name="pole tekstowe 124">
                <a:extLst>
                  <a:ext uri="{FF2B5EF4-FFF2-40B4-BE49-F238E27FC236}">
                    <a16:creationId xmlns:a16="http://schemas.microsoft.com/office/drawing/2014/main" id="{9C5C0242-82EC-411C-B62F-2EC30B22D6FA}"/>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26" name="Grupa 125">
              <a:extLst>
                <a:ext uri="{FF2B5EF4-FFF2-40B4-BE49-F238E27FC236}">
                  <a16:creationId xmlns:a16="http://schemas.microsoft.com/office/drawing/2014/main" id="{687862F1-2074-478B-949F-3C1B61F534E2}"/>
                </a:ext>
              </a:extLst>
            </p:cNvPr>
            <p:cNvGrpSpPr/>
            <p:nvPr/>
          </p:nvGrpSpPr>
          <p:grpSpPr>
            <a:xfrm>
              <a:off x="551936" y="13164311"/>
              <a:ext cx="7946693" cy="775010"/>
              <a:chOff x="551936" y="1644649"/>
              <a:chExt cx="7946693" cy="775010"/>
            </a:xfrm>
          </p:grpSpPr>
          <p:sp>
            <p:nvSpPr>
              <p:cNvPr id="127" name="Prostokąt: zaokrąglone rogi 126">
                <a:extLst>
                  <a:ext uri="{FF2B5EF4-FFF2-40B4-BE49-F238E27FC236}">
                    <a16:creationId xmlns:a16="http://schemas.microsoft.com/office/drawing/2014/main" id="{CE79FC5B-AEAB-4A57-9FA9-932822BF9F57}"/>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28" name="pole tekstowe 127">
                <a:extLst>
                  <a:ext uri="{FF2B5EF4-FFF2-40B4-BE49-F238E27FC236}">
                    <a16:creationId xmlns:a16="http://schemas.microsoft.com/office/drawing/2014/main" id="{6D06295B-4892-4809-97B9-7FFDB8C795F9}"/>
                  </a:ext>
                </a:extLst>
              </p:cNvPr>
              <p:cNvSpPr txBox="1"/>
              <p:nvPr/>
            </p:nvSpPr>
            <p:spPr>
              <a:xfrm>
                <a:off x="1337694" y="1797936"/>
                <a:ext cx="3002745" cy="253916"/>
              </a:xfrm>
              <a:prstGeom prst="rect">
                <a:avLst/>
              </a:prstGeom>
              <a:noFill/>
            </p:spPr>
            <p:txBody>
              <a:bodyPr wrap="none" rtlCol="0">
                <a:spAutoFit/>
              </a:bodyPr>
              <a:lstStyle/>
              <a:p>
                <a:r>
                  <a:rPr lang="pl-PL" sz="1050" b="1" dirty="0">
                    <a:solidFill>
                      <a:srgbClr val="A08AC9"/>
                    </a:solidFill>
                    <a:latin typeface="Montserrat" panose="00000500000000000000" pitchFamily="2" charset="-18"/>
                  </a:rPr>
                  <a:t>ID </a:t>
                </a:r>
                <a:r>
                  <a:rPr lang="pl-PL" sz="1050" b="1" dirty="0" err="1">
                    <a:solidFill>
                      <a:srgbClr val="A08AC9"/>
                    </a:solidFill>
                    <a:latin typeface="Montserrat" panose="00000500000000000000" pitchFamily="2" charset="-18"/>
                  </a:rPr>
                  <a:t>verification</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takes</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ages</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129" name="Grafika 128">
                <a:extLst>
                  <a:ext uri="{FF2B5EF4-FFF2-40B4-BE49-F238E27FC236}">
                    <a16:creationId xmlns:a16="http://schemas.microsoft.com/office/drawing/2014/main" id="{914AE48A-DD73-4D59-A9C0-AB08570AC24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30" name="pole tekstowe 129">
                <a:extLst>
                  <a:ext uri="{FF2B5EF4-FFF2-40B4-BE49-F238E27FC236}">
                    <a16:creationId xmlns:a16="http://schemas.microsoft.com/office/drawing/2014/main" id="{A1C809EA-99E1-4AA4-BC02-8BFE62C87B06}"/>
                  </a:ext>
                </a:extLst>
              </p:cNvPr>
              <p:cNvSpPr txBox="1"/>
              <p:nvPr/>
            </p:nvSpPr>
            <p:spPr>
              <a:xfrm>
                <a:off x="1337694" y="2061225"/>
                <a:ext cx="1762021"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27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Guilh3m</a:t>
                </a:r>
              </a:p>
            </p:txBody>
          </p:sp>
          <p:sp>
            <p:nvSpPr>
              <p:cNvPr id="131" name="pole tekstowe 130">
                <a:extLst>
                  <a:ext uri="{FF2B5EF4-FFF2-40B4-BE49-F238E27FC236}">
                    <a16:creationId xmlns:a16="http://schemas.microsoft.com/office/drawing/2014/main" id="{56D382C9-5B51-40F0-9521-B17C12DE9B42}"/>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nvGrpSpPr>
            <p:cNvPr id="132" name="Grupa 131">
              <a:extLst>
                <a:ext uri="{FF2B5EF4-FFF2-40B4-BE49-F238E27FC236}">
                  <a16:creationId xmlns:a16="http://schemas.microsoft.com/office/drawing/2014/main" id="{066FF81F-BAFE-4CCF-9ACD-0B4AB549FB68}"/>
                </a:ext>
              </a:extLst>
            </p:cNvPr>
            <p:cNvGrpSpPr/>
            <p:nvPr/>
          </p:nvGrpSpPr>
          <p:grpSpPr>
            <a:xfrm>
              <a:off x="551936" y="13987139"/>
              <a:ext cx="7946693" cy="775010"/>
              <a:chOff x="551936" y="1644649"/>
              <a:chExt cx="7946693" cy="775010"/>
            </a:xfrm>
          </p:grpSpPr>
          <p:sp>
            <p:nvSpPr>
              <p:cNvPr id="133" name="Prostokąt: zaokrąglone rogi 132">
                <a:extLst>
                  <a:ext uri="{FF2B5EF4-FFF2-40B4-BE49-F238E27FC236}">
                    <a16:creationId xmlns:a16="http://schemas.microsoft.com/office/drawing/2014/main" id="{51D6BF4B-901F-462C-A6BC-A7F04F58C459}"/>
                  </a:ext>
                </a:extLst>
              </p:cNvPr>
              <p:cNvSpPr/>
              <p:nvPr/>
            </p:nvSpPr>
            <p:spPr>
              <a:xfrm>
                <a:off x="551936" y="1644649"/>
                <a:ext cx="7946693" cy="775010"/>
              </a:xfrm>
              <a:prstGeom prst="roundRect">
                <a:avLst>
                  <a:gd name="adj" fmla="val 3148"/>
                </a:avLst>
              </a:prstGeom>
              <a:solidFill>
                <a:srgbClr val="F9FAFC"/>
              </a:solidFill>
              <a:ln w="9525">
                <a:solidFill>
                  <a:srgbClr val="5C6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34" name="pole tekstowe 133">
                <a:extLst>
                  <a:ext uri="{FF2B5EF4-FFF2-40B4-BE49-F238E27FC236}">
                    <a16:creationId xmlns:a16="http://schemas.microsoft.com/office/drawing/2014/main" id="{273680CE-577E-467A-B8BA-C6EE51CC8985}"/>
                  </a:ext>
                </a:extLst>
              </p:cNvPr>
              <p:cNvSpPr txBox="1"/>
              <p:nvPr/>
            </p:nvSpPr>
            <p:spPr>
              <a:xfrm>
                <a:off x="1337694" y="1797936"/>
                <a:ext cx="4009431" cy="253916"/>
              </a:xfrm>
              <a:prstGeom prst="rect">
                <a:avLst/>
              </a:prstGeom>
              <a:noFill/>
            </p:spPr>
            <p:txBody>
              <a:bodyPr wrap="none" rtlCol="0">
                <a:spAutoFit/>
              </a:bodyPr>
              <a:lstStyle/>
              <a:p>
                <a:r>
                  <a:rPr lang="pl-PL" sz="1050" b="1" dirty="0" err="1">
                    <a:solidFill>
                      <a:srgbClr val="A08AC9"/>
                    </a:solidFill>
                    <a:latin typeface="Montserrat" panose="00000500000000000000" pitchFamily="2" charset="-18"/>
                  </a:rPr>
                  <a:t>Binance</a:t>
                </a:r>
                <a:r>
                  <a:rPr lang="pl-PL" sz="1050" b="1" dirty="0">
                    <a:solidFill>
                      <a:srgbClr val="A08AC9"/>
                    </a:solidFill>
                    <a:latin typeface="Montserrat" panose="00000500000000000000" pitchFamily="2" charset="-18"/>
                  </a:rPr>
                  <a:t> SUPPORT </a:t>
                </a:r>
                <a:r>
                  <a:rPr lang="pl-PL" sz="1050" b="1" dirty="0" err="1">
                    <a:solidFill>
                      <a:srgbClr val="A08AC9"/>
                    </a:solidFill>
                    <a:latin typeface="Montserrat" panose="00000500000000000000" pitchFamily="2" charset="-18"/>
                  </a:rPr>
                  <a:t>didn’t</a:t>
                </a:r>
                <a:r>
                  <a:rPr lang="pl-PL" sz="1050" b="1" dirty="0">
                    <a:solidFill>
                      <a:srgbClr val="A08AC9"/>
                    </a:solidFill>
                    <a:latin typeface="Montserrat" panose="00000500000000000000" pitchFamily="2" charset="-18"/>
                  </a:rPr>
                  <a:t> </a:t>
                </a:r>
                <a:r>
                  <a:rPr lang="pl-PL" sz="1050" b="1" dirty="0" err="1">
                    <a:solidFill>
                      <a:srgbClr val="A08AC9"/>
                    </a:solidFill>
                    <a:latin typeface="Montserrat" panose="00000500000000000000" pitchFamily="2" charset="-18"/>
                  </a:rPr>
                  <a:t>fix</a:t>
                </a:r>
                <a:r>
                  <a:rPr lang="pl-PL" sz="1050" b="1" dirty="0">
                    <a:solidFill>
                      <a:srgbClr val="A08AC9"/>
                    </a:solidFill>
                    <a:latin typeface="Montserrat" panose="00000500000000000000" pitchFamily="2" charset="-18"/>
                  </a:rPr>
                  <a:t> my </a:t>
                </a:r>
                <a:r>
                  <a:rPr lang="pl-PL" sz="1050" b="1" dirty="0" err="1">
                    <a:solidFill>
                      <a:srgbClr val="A08AC9"/>
                    </a:solidFill>
                    <a:latin typeface="Montserrat" panose="00000500000000000000" pitchFamily="2" charset="-18"/>
                  </a:rPr>
                  <a:t>account</a:t>
                </a:r>
                <a:r>
                  <a:rPr lang="pl-PL" sz="1050" b="1" dirty="0">
                    <a:solidFill>
                      <a:srgbClr val="A08AC9"/>
                    </a:solidFill>
                    <a:latin typeface="Montserrat" panose="00000500000000000000" pitchFamily="2" charset="-18"/>
                  </a:rPr>
                  <a:t> </a:t>
                </a:r>
                <a:r>
                  <a:rPr lang="pl-PL" sz="1050" dirty="0">
                    <a:solidFill>
                      <a:srgbClr val="B5BBCB"/>
                    </a:solidFill>
                    <a:latin typeface="Montserrat" panose="00000500000000000000" pitchFamily="2" charset="-18"/>
                  </a:rPr>
                  <a:t>(</a:t>
                </a:r>
                <a:r>
                  <a:rPr lang="pl-PL" sz="1050" dirty="0" err="1">
                    <a:solidFill>
                      <a:srgbClr val="B5BBCB"/>
                    </a:solidFill>
                    <a:latin typeface="Montserrat" panose="00000500000000000000" pitchFamily="2" charset="-18"/>
                  </a:rPr>
                  <a:t>self.CoinBase</a:t>
                </a:r>
                <a:r>
                  <a:rPr lang="pl-PL" sz="1050" dirty="0">
                    <a:solidFill>
                      <a:srgbClr val="B5BBCB"/>
                    </a:solidFill>
                    <a:latin typeface="Montserrat" panose="00000500000000000000" pitchFamily="2" charset="-18"/>
                  </a:rPr>
                  <a:t>)</a:t>
                </a:r>
              </a:p>
            </p:txBody>
          </p:sp>
          <p:pic>
            <p:nvPicPr>
              <p:cNvPr id="135" name="Grafika 134">
                <a:extLst>
                  <a:ext uri="{FF2B5EF4-FFF2-40B4-BE49-F238E27FC236}">
                    <a16:creationId xmlns:a16="http://schemas.microsoft.com/office/drawing/2014/main" id="{BE77D751-932E-4653-9F0D-B073DFC6923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8190" y="1799552"/>
                <a:ext cx="465204" cy="465204"/>
              </a:xfrm>
              <a:prstGeom prst="rect">
                <a:avLst/>
              </a:prstGeom>
            </p:spPr>
          </p:pic>
          <p:sp>
            <p:nvSpPr>
              <p:cNvPr id="136" name="pole tekstowe 135">
                <a:extLst>
                  <a:ext uri="{FF2B5EF4-FFF2-40B4-BE49-F238E27FC236}">
                    <a16:creationId xmlns:a16="http://schemas.microsoft.com/office/drawing/2014/main" id="{173BA537-8AF5-49C2-8C15-B7E593F59ABF}"/>
                  </a:ext>
                </a:extLst>
              </p:cNvPr>
              <p:cNvSpPr txBox="1"/>
              <p:nvPr/>
            </p:nvSpPr>
            <p:spPr>
              <a:xfrm>
                <a:off x="1337694" y="2061225"/>
                <a:ext cx="1762021" cy="200055"/>
              </a:xfrm>
              <a:prstGeom prst="rect">
                <a:avLst/>
              </a:prstGeom>
              <a:noFill/>
            </p:spPr>
            <p:txBody>
              <a:bodyPr wrap="none" rtlCol="0">
                <a:spAutoFit/>
              </a:bodyPr>
              <a:lstStyle/>
              <a:p>
                <a:r>
                  <a:rPr lang="pl-PL" sz="700" dirty="0" err="1">
                    <a:solidFill>
                      <a:srgbClr val="B5BBCB"/>
                    </a:solidFill>
                    <a:latin typeface="Montserrat" panose="00000500000000000000" pitchFamily="2" charset="-18"/>
                  </a:rPr>
                  <a:t>Submitted</a:t>
                </a:r>
                <a:r>
                  <a:rPr lang="pl-PL" sz="700" dirty="0">
                    <a:solidFill>
                      <a:srgbClr val="B5BBCB"/>
                    </a:solidFill>
                    <a:latin typeface="Montserrat" panose="00000500000000000000" pitchFamily="2" charset="-18"/>
                  </a:rPr>
                  <a:t> 27 </a:t>
                </a:r>
                <a:r>
                  <a:rPr lang="pl-PL" sz="700" dirty="0" err="1">
                    <a:solidFill>
                      <a:srgbClr val="B5BBCB"/>
                    </a:solidFill>
                    <a:latin typeface="Montserrat" panose="00000500000000000000" pitchFamily="2" charset="-18"/>
                  </a:rPr>
                  <a:t>days</a:t>
                </a:r>
                <a:r>
                  <a:rPr lang="pl-PL" sz="700" dirty="0">
                    <a:solidFill>
                      <a:srgbClr val="B5BBCB"/>
                    </a:solidFill>
                    <a:latin typeface="Montserrat" panose="00000500000000000000" pitchFamily="2" charset="-18"/>
                  </a:rPr>
                  <a:t> ago by </a:t>
                </a:r>
                <a:r>
                  <a:rPr lang="pl-PL" sz="700" dirty="0">
                    <a:solidFill>
                      <a:srgbClr val="3BC7D8"/>
                    </a:solidFill>
                    <a:latin typeface="Montserrat" panose="00000500000000000000" pitchFamily="2" charset="-18"/>
                  </a:rPr>
                  <a:t>Guilh3m</a:t>
                </a:r>
              </a:p>
            </p:txBody>
          </p:sp>
          <p:sp>
            <p:nvSpPr>
              <p:cNvPr id="137" name="pole tekstowe 136">
                <a:extLst>
                  <a:ext uri="{FF2B5EF4-FFF2-40B4-BE49-F238E27FC236}">
                    <a16:creationId xmlns:a16="http://schemas.microsoft.com/office/drawing/2014/main" id="{FCA5A489-51A4-42A6-9870-9656B343ECA9}"/>
                  </a:ext>
                </a:extLst>
              </p:cNvPr>
              <p:cNvSpPr txBox="1"/>
              <p:nvPr/>
            </p:nvSpPr>
            <p:spPr>
              <a:xfrm>
                <a:off x="5926482" y="2061225"/>
                <a:ext cx="2459328" cy="200055"/>
              </a:xfrm>
              <a:prstGeom prst="rect">
                <a:avLst/>
              </a:prstGeom>
              <a:noFill/>
            </p:spPr>
            <p:txBody>
              <a:bodyPr wrap="none" rtlCol="0">
                <a:spAutoFit/>
              </a:bodyPr>
              <a:lstStyle/>
              <a:p>
                <a:r>
                  <a:rPr lang="pl-PL" sz="700" b="1" dirty="0" err="1">
                    <a:solidFill>
                      <a:srgbClr val="B5BBCB"/>
                    </a:solidFill>
                    <a:latin typeface="Montserrat" panose="00000500000000000000" pitchFamily="2" charset="-18"/>
                  </a:rPr>
                  <a:t>comment</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share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save</a:t>
                </a:r>
                <a:r>
                  <a:rPr lang="pl-PL" sz="700" b="1" dirty="0">
                    <a:solidFill>
                      <a:srgbClr val="B5BBCB"/>
                    </a:solidFill>
                    <a:latin typeface="Montserrat" panose="00000500000000000000" pitchFamily="2" charset="-18"/>
                  </a:rPr>
                  <a:t>   </a:t>
                </a:r>
                <a:r>
                  <a:rPr lang="pl-PL" sz="700" b="1" dirty="0" err="1">
                    <a:solidFill>
                      <a:srgbClr val="B5BBCB"/>
                    </a:solidFill>
                    <a:latin typeface="Montserrat" panose="00000500000000000000" pitchFamily="2" charset="-18"/>
                  </a:rPr>
                  <a:t>hide</a:t>
                </a:r>
                <a:r>
                  <a:rPr lang="pl-PL" sz="700" b="1" dirty="0">
                    <a:solidFill>
                      <a:srgbClr val="B5BBCB"/>
                    </a:solidFill>
                    <a:latin typeface="Montserrat" panose="00000500000000000000" pitchFamily="2" charset="-18"/>
                  </a:rPr>
                  <a:t>   report   </a:t>
                </a:r>
                <a:r>
                  <a:rPr lang="pl-PL" sz="700" b="1" dirty="0" err="1">
                    <a:solidFill>
                      <a:srgbClr val="B5BBCB"/>
                    </a:solidFill>
                    <a:latin typeface="Montserrat" panose="00000500000000000000" pitchFamily="2" charset="-18"/>
                  </a:rPr>
                  <a:t>crosspost</a:t>
                </a:r>
                <a:endParaRPr lang="pl-PL" sz="700" b="1" dirty="0">
                  <a:solidFill>
                    <a:srgbClr val="3BC7D8"/>
                  </a:solidFill>
                  <a:latin typeface="Montserrat" panose="00000500000000000000" pitchFamily="2" charset="-18"/>
                </a:endParaRPr>
              </a:p>
            </p:txBody>
          </p:sp>
        </p:grpSp>
      </p:grpSp>
      <p:sp>
        <p:nvSpPr>
          <p:cNvPr id="142" name="Prostokąt 141">
            <a:extLst>
              <a:ext uri="{FF2B5EF4-FFF2-40B4-BE49-F238E27FC236}">
                <a16:creationId xmlns:a16="http://schemas.microsoft.com/office/drawing/2014/main" id="{045DA78A-3AD2-4022-A942-FD72C0B98592}"/>
              </a:ext>
            </a:extLst>
          </p:cNvPr>
          <p:cNvSpPr/>
          <p:nvPr/>
        </p:nvSpPr>
        <p:spPr>
          <a:xfrm>
            <a:off x="0" y="0"/>
            <a:ext cx="9144000" cy="1488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41" name="Grafika 140">
            <a:extLst>
              <a:ext uri="{FF2B5EF4-FFF2-40B4-BE49-F238E27FC236}">
                <a16:creationId xmlns:a16="http://schemas.microsoft.com/office/drawing/2014/main" id="{8B1782E7-4F52-4D62-AF04-5B1EFCBECE9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0" y="1371552"/>
            <a:ext cx="9144000" cy="247650"/>
          </a:xfrm>
          <a:prstGeom prst="rect">
            <a:avLst/>
          </a:prstGeom>
        </p:spPr>
      </p:pic>
      <p:sp>
        <p:nvSpPr>
          <p:cNvPr id="139" name="Prostokąt: zaokrąglone rogi 138">
            <a:extLst>
              <a:ext uri="{FF2B5EF4-FFF2-40B4-BE49-F238E27FC236}">
                <a16:creationId xmlns:a16="http://schemas.microsoft.com/office/drawing/2014/main" id="{A1052AFE-486D-46CD-9621-116EF15455B2}"/>
              </a:ext>
            </a:extLst>
          </p:cNvPr>
          <p:cNvSpPr/>
          <p:nvPr/>
        </p:nvSpPr>
        <p:spPr>
          <a:xfrm>
            <a:off x="8536782" y="1643113"/>
            <a:ext cx="98726" cy="611443"/>
          </a:xfrm>
          <a:prstGeom prst="roundRect">
            <a:avLst>
              <a:gd name="adj" fmla="val 50000"/>
            </a:avLst>
          </a:prstGeom>
          <a:solidFill>
            <a:srgbClr val="B9EA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26">
            <a:extLst>
              <a:ext uri="{FF2B5EF4-FFF2-40B4-BE49-F238E27FC236}">
                <a16:creationId xmlns:a16="http://schemas.microsoft.com/office/drawing/2014/main" id="{3DBBDD3B-3486-4974-89C7-1B515AB563A0}"/>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hape 55">
            <a:extLst>
              <a:ext uri="{FF2B5EF4-FFF2-40B4-BE49-F238E27FC236}">
                <a16:creationId xmlns:a16="http://schemas.microsoft.com/office/drawing/2014/main" id="{E6EC625B-7599-4A08-83F0-C566E64B7F18}"/>
              </a:ext>
            </a:extLst>
          </p:cNvPr>
          <p:cNvSpPr txBox="1">
            <a:spLocks/>
          </p:cNvSpPr>
          <p:nvPr/>
        </p:nvSpPr>
        <p:spPr>
          <a:xfrm>
            <a:off x="551936" y="65406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pl-PL" sz="1600" b="1" dirty="0" err="1">
                <a:solidFill>
                  <a:srgbClr val="A08AC9"/>
                </a:solidFill>
                <a:latin typeface="Montserrat"/>
                <a:ea typeface="Montserrat"/>
                <a:cs typeface="Montserrat"/>
                <a:sym typeface="Montserrat"/>
              </a:rPr>
              <a:t>What</a:t>
            </a:r>
            <a:r>
              <a:rPr lang="pl-PL" sz="1600" b="1" dirty="0">
                <a:solidFill>
                  <a:srgbClr val="A08AC9"/>
                </a:solidFill>
                <a:latin typeface="Montserrat"/>
                <a:ea typeface="Montserrat"/>
                <a:cs typeface="Montserrat"/>
                <a:sym typeface="Montserrat"/>
              </a:rPr>
              <a:t> </a:t>
            </a:r>
            <a:r>
              <a:rPr lang="pl-PL" sz="1600" b="1" dirty="0" err="1">
                <a:solidFill>
                  <a:srgbClr val="A08AC9"/>
                </a:solidFill>
                <a:latin typeface="Montserrat"/>
                <a:ea typeface="Montserrat"/>
                <a:cs typeface="Montserrat"/>
                <a:sym typeface="Montserrat"/>
              </a:rPr>
              <a:t>users</a:t>
            </a:r>
            <a:r>
              <a:rPr lang="pl-PL" sz="1600" b="1" dirty="0">
                <a:solidFill>
                  <a:srgbClr val="A08AC9"/>
                </a:solidFill>
                <a:latin typeface="Montserrat"/>
                <a:ea typeface="Montserrat"/>
                <a:cs typeface="Montserrat"/>
                <a:sym typeface="Montserrat"/>
              </a:rPr>
              <a:t> </a:t>
            </a:r>
            <a:r>
              <a:rPr lang="pl-PL" sz="1600" b="1" dirty="0" err="1">
                <a:solidFill>
                  <a:srgbClr val="A08AC9"/>
                </a:solidFill>
                <a:latin typeface="Montserrat"/>
                <a:ea typeface="Montserrat"/>
                <a:cs typeface="Montserrat"/>
                <a:sym typeface="Montserrat"/>
              </a:rPr>
              <a:t>are</a:t>
            </a:r>
            <a:r>
              <a:rPr lang="pl-PL" sz="1600" b="1" dirty="0">
                <a:solidFill>
                  <a:srgbClr val="A08AC9"/>
                </a:solidFill>
                <a:latin typeface="Montserrat"/>
                <a:ea typeface="Montserrat"/>
                <a:cs typeface="Montserrat"/>
                <a:sym typeface="Montserrat"/>
              </a:rPr>
              <a:t> </a:t>
            </a:r>
            <a:r>
              <a:rPr lang="pl-PL" sz="1600" b="1" dirty="0" err="1">
                <a:solidFill>
                  <a:srgbClr val="A08AC9"/>
                </a:solidFill>
                <a:latin typeface="Montserrat"/>
                <a:ea typeface="Montserrat"/>
                <a:cs typeface="Montserrat"/>
                <a:sym typeface="Montserrat"/>
              </a:rPr>
              <a:t>saying</a:t>
            </a:r>
            <a:r>
              <a:rPr lang="pl-PL" sz="1600" b="1" dirty="0">
                <a:solidFill>
                  <a:srgbClr val="A08AC9"/>
                </a:solidFill>
                <a:latin typeface="Montserrat"/>
                <a:ea typeface="Montserrat"/>
                <a:cs typeface="Montserrat"/>
                <a:sym typeface="Montserrat"/>
              </a:rPr>
              <a:t>:</a:t>
            </a:r>
            <a:endParaRPr lang="en" sz="1600" b="1" dirty="0">
              <a:solidFill>
                <a:srgbClr val="A08AC9"/>
              </a:solidFill>
              <a:latin typeface="Montserrat"/>
              <a:ea typeface="Montserrat"/>
              <a:cs typeface="Montserrat"/>
              <a:sym typeface="Montserrat"/>
            </a:endParaRPr>
          </a:p>
        </p:txBody>
      </p:sp>
      <p:pic>
        <p:nvPicPr>
          <p:cNvPr id="28" name="Grafika 27">
            <a:extLst>
              <a:ext uri="{FF2B5EF4-FFF2-40B4-BE49-F238E27FC236}">
                <a16:creationId xmlns:a16="http://schemas.microsoft.com/office/drawing/2014/main" id="{BF41DFFB-4AA0-4027-8164-D8956022C4F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96976" y="47065"/>
            <a:ext cx="470647" cy="470647"/>
          </a:xfrm>
          <a:prstGeom prst="rect">
            <a:avLst/>
          </a:prstGeom>
        </p:spPr>
      </p:pic>
    </p:spTree>
    <p:extLst>
      <p:ext uri="{BB962C8B-B14F-4D97-AF65-F5344CB8AC3E}">
        <p14:creationId xmlns:p14="http://schemas.microsoft.com/office/powerpoint/2010/main" val="35483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5000" decel="15000" fill="hold" nodeType="withEffect">
                                  <p:stCondLst>
                                    <p:cond delay="0"/>
                                  </p:stCondLst>
                                  <p:childTnLst>
                                    <p:animMotion origin="layout" path="M -1.66667E-6 1.48148E-6 L -1.66667E-6 -1.87716 " pathEditMode="relative" rAng="0" ptsTypes="AA">
                                      <p:cBhvr>
                                        <p:cTn id="6" dur="5000" fill="hold"/>
                                        <p:tgtEl>
                                          <p:spTgt spid="138"/>
                                        </p:tgtEl>
                                        <p:attrNameLst>
                                          <p:attrName>ppt_x</p:attrName>
                                          <p:attrName>ppt_y</p:attrName>
                                        </p:attrNameLst>
                                      </p:cBhvr>
                                      <p:rCtr x="0" y="-93858"/>
                                    </p:animMotion>
                                  </p:childTnLst>
                                </p:cTn>
                              </p:par>
                              <p:par>
                                <p:cTn id="7" presetID="42" presetClass="path" presetSubtype="0" accel="15000" decel="15000" fill="hold" grpId="0" nodeType="withEffect">
                                  <p:stCondLst>
                                    <p:cond delay="0"/>
                                  </p:stCondLst>
                                  <p:childTnLst>
                                    <p:animMotion origin="layout" path="M -2.5E-6 -3.7037E-6 L -2.5E-6 0.55216 " pathEditMode="relative" rAng="0" ptsTypes="AA">
                                      <p:cBhvr>
                                        <p:cTn id="8" dur="5000" fill="hold"/>
                                        <p:tgtEl>
                                          <p:spTgt spid="139"/>
                                        </p:tgtEl>
                                        <p:attrNameLst>
                                          <p:attrName>ppt_x</p:attrName>
                                          <p:attrName>ppt_y</p:attrName>
                                        </p:attrNameLst>
                                      </p:cBhvr>
                                      <p:rCtr x="0" y="2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err="1">
                <a:solidFill>
                  <a:srgbClr val="A08AC9"/>
                </a:solidFill>
                <a:latin typeface="Montserrat"/>
                <a:ea typeface="Montserrat"/>
                <a:cs typeface="Montserrat"/>
                <a:sym typeface="Montserrat"/>
              </a:rPr>
              <a:t>CoinMetro</a:t>
            </a:r>
            <a:r>
              <a:rPr lang="pl-PL" sz="1600" b="1" dirty="0">
                <a:solidFill>
                  <a:srgbClr val="A08AC9"/>
                </a:solidFill>
                <a:latin typeface="Montserrat"/>
                <a:ea typeface="Montserrat"/>
                <a:cs typeface="Montserrat"/>
                <a:sym typeface="Montserrat"/>
              </a:rPr>
              <a:t> </a:t>
            </a:r>
            <a:r>
              <a:rPr lang="pl-PL" sz="1600" b="1" dirty="0" err="1">
                <a:solidFill>
                  <a:srgbClr val="A08AC9"/>
                </a:solidFill>
                <a:latin typeface="Montserrat"/>
                <a:ea typeface="Montserrat"/>
                <a:cs typeface="Montserrat"/>
                <a:sym typeface="Montserrat"/>
              </a:rPr>
              <a:t>Ecosystem</a:t>
            </a:r>
            <a:r>
              <a:rPr lang="pl-PL" sz="1600" b="1" dirty="0">
                <a:solidFill>
                  <a:srgbClr val="A08AC9"/>
                </a:solidFill>
                <a:latin typeface="Montserrat"/>
                <a:ea typeface="Montserrat"/>
                <a:cs typeface="Montserrat"/>
                <a:sym typeface="Montserrat"/>
              </a:rPr>
              <a:t> Solution:</a:t>
            </a:r>
            <a:endParaRPr lang="en" sz="1600" b="1" dirty="0">
              <a:solidFill>
                <a:srgbClr val="A08AC9"/>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sp>
        <p:nvSpPr>
          <p:cNvPr id="8" name="Shape 55">
            <a:extLst>
              <a:ext uri="{FF2B5EF4-FFF2-40B4-BE49-F238E27FC236}">
                <a16:creationId xmlns:a16="http://schemas.microsoft.com/office/drawing/2014/main" id="{6825E6B1-4E5F-4754-964E-8D8E5F542746}"/>
              </a:ext>
            </a:extLst>
          </p:cNvPr>
          <p:cNvSpPr txBox="1">
            <a:spLocks/>
          </p:cNvSpPr>
          <p:nvPr/>
        </p:nvSpPr>
        <p:spPr>
          <a:xfrm>
            <a:off x="551937" y="2640353"/>
            <a:ext cx="1707170" cy="88163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800" dirty="0">
                <a:solidFill>
                  <a:srgbClr val="5C6783"/>
                </a:solidFill>
                <a:latin typeface="Montserrat" panose="00000500000000000000" pitchFamily="2" charset="-18"/>
                <a:ea typeface="Georgia"/>
                <a:cs typeface="Georgia"/>
                <a:sym typeface="Georgia"/>
              </a:rPr>
              <a:t>Fast, easy, and secure way to buy, sell, and trade crypto.</a:t>
            </a:r>
          </a:p>
        </p:txBody>
      </p:sp>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5" name="Shape 55">
            <a:extLst>
              <a:ext uri="{FF2B5EF4-FFF2-40B4-BE49-F238E27FC236}">
                <a16:creationId xmlns:a16="http://schemas.microsoft.com/office/drawing/2014/main" id="{8D64172A-4AFE-44F8-9654-D0FB06FB81FE}"/>
              </a:ext>
            </a:extLst>
          </p:cNvPr>
          <p:cNvSpPr txBox="1">
            <a:spLocks/>
          </p:cNvSpPr>
          <p:nvPr/>
        </p:nvSpPr>
        <p:spPr>
          <a:xfrm>
            <a:off x="551936" y="106464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1100" b="1" dirty="0">
                <a:solidFill>
                  <a:srgbClr val="5C6783"/>
                </a:solidFill>
                <a:latin typeface="Montserrat"/>
                <a:ea typeface="Montserrat"/>
                <a:cs typeface="Montserrat"/>
                <a:sym typeface="Montserrat"/>
              </a:rPr>
              <a:t>One easy-to-use platform that does everything, designed for mainstream adoption. </a:t>
            </a:r>
          </a:p>
          <a:p>
            <a:pPr algn="l"/>
            <a:endParaRPr lang="en-US" sz="1100" b="1" dirty="0">
              <a:solidFill>
                <a:srgbClr val="5C6783"/>
              </a:solidFill>
              <a:latin typeface="Montserrat"/>
              <a:ea typeface="Montserrat"/>
              <a:cs typeface="Montserrat"/>
              <a:sym typeface="Montserrat"/>
            </a:endParaRPr>
          </a:p>
          <a:p>
            <a:pPr algn="l"/>
            <a:endParaRPr lang="en-US" sz="1100" b="1" dirty="0" err="1">
              <a:solidFill>
                <a:srgbClr val="5C6783"/>
              </a:solidFill>
              <a:latin typeface="Montserrat"/>
              <a:ea typeface="Montserrat"/>
              <a:cs typeface="Montserrat"/>
              <a:sym typeface="Montserrat"/>
            </a:endParaRPr>
          </a:p>
        </p:txBody>
      </p:sp>
      <p:sp>
        <p:nvSpPr>
          <p:cNvPr id="17" name="Shape 55">
            <a:extLst>
              <a:ext uri="{FF2B5EF4-FFF2-40B4-BE49-F238E27FC236}">
                <a16:creationId xmlns:a16="http://schemas.microsoft.com/office/drawing/2014/main" id="{17054402-9BA0-426E-B131-15D09EC9BC72}"/>
              </a:ext>
            </a:extLst>
          </p:cNvPr>
          <p:cNvSpPr txBox="1">
            <a:spLocks/>
          </p:cNvSpPr>
          <p:nvPr/>
        </p:nvSpPr>
        <p:spPr>
          <a:xfrm>
            <a:off x="6884893" y="2640353"/>
            <a:ext cx="1707170" cy="88163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800" dirty="0">
                <a:solidFill>
                  <a:srgbClr val="5C6783"/>
                </a:solidFill>
                <a:latin typeface="Montserrat" panose="00000500000000000000" pitchFamily="2" charset="-18"/>
                <a:ea typeface="Georgia"/>
                <a:cs typeface="Georgia"/>
                <a:sym typeface="Georgia"/>
              </a:rPr>
              <a:t>Deploy smart contracts and launch custom tokens with a few clicks.</a:t>
            </a:r>
          </a:p>
        </p:txBody>
      </p:sp>
      <p:sp>
        <p:nvSpPr>
          <p:cNvPr id="18" name="Shape 55">
            <a:extLst>
              <a:ext uri="{FF2B5EF4-FFF2-40B4-BE49-F238E27FC236}">
                <a16:creationId xmlns:a16="http://schemas.microsoft.com/office/drawing/2014/main" id="{B7166653-B080-40E4-B943-1D184544C8A5}"/>
              </a:ext>
            </a:extLst>
          </p:cNvPr>
          <p:cNvSpPr txBox="1">
            <a:spLocks/>
          </p:cNvSpPr>
          <p:nvPr/>
        </p:nvSpPr>
        <p:spPr>
          <a:xfrm>
            <a:off x="4773907" y="2640353"/>
            <a:ext cx="1707170" cy="88163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800" dirty="0">
                <a:solidFill>
                  <a:srgbClr val="5C6783"/>
                </a:solidFill>
                <a:latin typeface="Montserrat" panose="00000500000000000000" pitchFamily="2" charset="-18"/>
                <a:ea typeface="Georgia"/>
                <a:cs typeface="Georgia"/>
                <a:sym typeface="Georgia"/>
              </a:rPr>
              <a:t>Innovative investment models. Diversification options with ETCF’s. </a:t>
            </a:r>
          </a:p>
          <a:p>
            <a:pPr lvl="0" algn="l">
              <a:lnSpc>
                <a:spcPct val="115000"/>
              </a:lnSpc>
              <a:spcAft>
                <a:spcPts val="1100"/>
              </a:spcAft>
            </a:pPr>
            <a:r>
              <a:rPr lang="en-US" sz="800" dirty="0">
                <a:solidFill>
                  <a:srgbClr val="5C6783"/>
                </a:solidFill>
                <a:latin typeface="Montserrat" panose="00000500000000000000" pitchFamily="2" charset="-18"/>
                <a:ea typeface="Georgia"/>
                <a:cs typeface="Georgia"/>
                <a:sym typeface="Georgia"/>
              </a:rPr>
              <a:t>Managed accounts with TAM. </a:t>
            </a:r>
          </a:p>
        </p:txBody>
      </p:sp>
      <p:sp>
        <p:nvSpPr>
          <p:cNvPr id="19" name="Shape 55">
            <a:extLst>
              <a:ext uri="{FF2B5EF4-FFF2-40B4-BE49-F238E27FC236}">
                <a16:creationId xmlns:a16="http://schemas.microsoft.com/office/drawing/2014/main" id="{4DBF15CD-0F1E-4A9B-8D0C-00B3ED47E9BA}"/>
              </a:ext>
            </a:extLst>
          </p:cNvPr>
          <p:cNvSpPr txBox="1">
            <a:spLocks/>
          </p:cNvSpPr>
          <p:nvPr/>
        </p:nvSpPr>
        <p:spPr>
          <a:xfrm>
            <a:off x="2662922" y="2640353"/>
            <a:ext cx="1707170" cy="88163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15000"/>
              </a:lnSpc>
              <a:spcAft>
                <a:spcPts val="1100"/>
              </a:spcAft>
            </a:pPr>
            <a:r>
              <a:rPr lang="en-US" sz="800" dirty="0">
                <a:solidFill>
                  <a:srgbClr val="5C6783"/>
                </a:solidFill>
                <a:latin typeface="Montserrat" panose="00000500000000000000" pitchFamily="2" charset="-18"/>
                <a:ea typeface="Georgia"/>
                <a:cs typeface="Georgia"/>
                <a:sym typeface="Georgia"/>
              </a:rPr>
              <a:t>User-focused trading environment designed to meet the needs of beginners and pro traders. </a:t>
            </a:r>
          </a:p>
        </p:txBody>
      </p:sp>
      <p:sp>
        <p:nvSpPr>
          <p:cNvPr id="29" name="Shape 55">
            <a:extLst>
              <a:ext uri="{FF2B5EF4-FFF2-40B4-BE49-F238E27FC236}">
                <a16:creationId xmlns:a16="http://schemas.microsoft.com/office/drawing/2014/main" id="{B3958878-F5EE-4F47-8AD9-B5382DDE7FE3}"/>
              </a:ext>
            </a:extLst>
          </p:cNvPr>
          <p:cNvSpPr txBox="1">
            <a:spLocks/>
          </p:cNvSpPr>
          <p:nvPr/>
        </p:nvSpPr>
        <p:spPr>
          <a:xfrm>
            <a:off x="551937" y="1674251"/>
            <a:ext cx="1707170" cy="966102"/>
          </a:xfrm>
          <a:prstGeom prst="roundRect">
            <a:avLst>
              <a:gd name="adj" fmla="val 4836"/>
            </a:avLst>
          </a:prstGeom>
          <a:solidFill>
            <a:srgbClr val="EEEBF5"/>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nSpc>
                <a:spcPct val="115000"/>
              </a:lnSpc>
              <a:spcAft>
                <a:spcPts val="1100"/>
              </a:spcAft>
            </a:pPr>
            <a:r>
              <a:rPr lang="en-US" sz="1000" b="1" dirty="0">
                <a:solidFill>
                  <a:srgbClr val="A08AC9"/>
                </a:solidFill>
                <a:latin typeface="Montserrat" panose="00000500000000000000" pitchFamily="2" charset="-18"/>
                <a:ea typeface="Georgia"/>
                <a:cs typeface="Georgia"/>
                <a:sym typeface="Georgia"/>
              </a:rPr>
              <a:t>Exchange</a:t>
            </a:r>
          </a:p>
        </p:txBody>
      </p:sp>
      <p:sp>
        <p:nvSpPr>
          <p:cNvPr id="20" name="Shape 55">
            <a:extLst>
              <a:ext uri="{FF2B5EF4-FFF2-40B4-BE49-F238E27FC236}">
                <a16:creationId xmlns:a16="http://schemas.microsoft.com/office/drawing/2014/main" id="{F04A1302-48B0-4288-9385-96D62ECBBD97}"/>
              </a:ext>
            </a:extLst>
          </p:cNvPr>
          <p:cNvSpPr txBox="1">
            <a:spLocks/>
          </p:cNvSpPr>
          <p:nvPr/>
        </p:nvSpPr>
        <p:spPr>
          <a:xfrm>
            <a:off x="2662921" y="1674251"/>
            <a:ext cx="1707170" cy="966102"/>
          </a:xfrm>
          <a:prstGeom prst="roundRect">
            <a:avLst>
              <a:gd name="adj" fmla="val 4836"/>
            </a:avLst>
          </a:prstGeom>
          <a:solidFill>
            <a:srgbClr val="EEEBF5"/>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nSpc>
                <a:spcPct val="115000"/>
              </a:lnSpc>
              <a:spcAft>
                <a:spcPts val="1100"/>
              </a:spcAft>
            </a:pPr>
            <a:r>
              <a:rPr lang="pl-PL" sz="1000" b="1" dirty="0">
                <a:solidFill>
                  <a:srgbClr val="A08AC9"/>
                </a:solidFill>
                <a:latin typeface="Montserrat" panose="00000500000000000000" pitchFamily="2" charset="-18"/>
                <a:ea typeface="Georgia"/>
                <a:cs typeface="Georgia"/>
                <a:sym typeface="Georgia"/>
              </a:rPr>
              <a:t>Trading</a:t>
            </a:r>
            <a:endParaRPr lang="en-US" sz="1000" b="1" dirty="0">
              <a:solidFill>
                <a:srgbClr val="A08AC9"/>
              </a:solidFill>
              <a:latin typeface="Montserrat" panose="00000500000000000000" pitchFamily="2" charset="-18"/>
              <a:ea typeface="Georgia"/>
              <a:cs typeface="Georgia"/>
              <a:sym typeface="Georgia"/>
            </a:endParaRPr>
          </a:p>
        </p:txBody>
      </p:sp>
      <p:sp>
        <p:nvSpPr>
          <p:cNvPr id="21" name="Shape 55">
            <a:extLst>
              <a:ext uri="{FF2B5EF4-FFF2-40B4-BE49-F238E27FC236}">
                <a16:creationId xmlns:a16="http://schemas.microsoft.com/office/drawing/2014/main" id="{84789003-7E20-4470-B85C-83056610043E}"/>
              </a:ext>
            </a:extLst>
          </p:cNvPr>
          <p:cNvSpPr txBox="1">
            <a:spLocks/>
          </p:cNvSpPr>
          <p:nvPr/>
        </p:nvSpPr>
        <p:spPr>
          <a:xfrm>
            <a:off x="4773907" y="1674251"/>
            <a:ext cx="1707170" cy="966102"/>
          </a:xfrm>
          <a:prstGeom prst="roundRect">
            <a:avLst>
              <a:gd name="adj" fmla="val 4836"/>
            </a:avLst>
          </a:prstGeom>
          <a:solidFill>
            <a:srgbClr val="EEEBF5"/>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nSpc>
                <a:spcPct val="115000"/>
              </a:lnSpc>
              <a:spcAft>
                <a:spcPts val="1100"/>
              </a:spcAft>
            </a:pPr>
            <a:r>
              <a:rPr lang="pl-PL" sz="1000" b="1" dirty="0">
                <a:solidFill>
                  <a:srgbClr val="A08AC9"/>
                </a:solidFill>
                <a:latin typeface="Montserrat" panose="00000500000000000000" pitchFamily="2" charset="-18"/>
                <a:ea typeface="Georgia"/>
                <a:cs typeface="Georgia"/>
                <a:sym typeface="Georgia"/>
              </a:rPr>
              <a:t>Investment Platform </a:t>
            </a:r>
            <a:endParaRPr lang="en-US" sz="1000" b="1" dirty="0">
              <a:solidFill>
                <a:srgbClr val="A08AC9"/>
              </a:solidFill>
              <a:latin typeface="Montserrat" panose="00000500000000000000" pitchFamily="2" charset="-18"/>
              <a:ea typeface="Georgia"/>
              <a:cs typeface="Georgia"/>
              <a:sym typeface="Georgia"/>
            </a:endParaRPr>
          </a:p>
        </p:txBody>
      </p:sp>
      <p:sp>
        <p:nvSpPr>
          <p:cNvPr id="22" name="Shape 55">
            <a:extLst>
              <a:ext uri="{FF2B5EF4-FFF2-40B4-BE49-F238E27FC236}">
                <a16:creationId xmlns:a16="http://schemas.microsoft.com/office/drawing/2014/main" id="{BE87DD16-1199-4C18-B2DA-5002007CCE73}"/>
              </a:ext>
            </a:extLst>
          </p:cNvPr>
          <p:cNvSpPr txBox="1">
            <a:spLocks/>
          </p:cNvSpPr>
          <p:nvPr/>
        </p:nvSpPr>
        <p:spPr>
          <a:xfrm>
            <a:off x="6884893" y="1674251"/>
            <a:ext cx="1707170" cy="966102"/>
          </a:xfrm>
          <a:prstGeom prst="roundRect">
            <a:avLst>
              <a:gd name="adj" fmla="val 4836"/>
            </a:avLst>
          </a:prstGeom>
          <a:solidFill>
            <a:srgbClr val="EEEBF5"/>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spcAft>
                <a:spcPts val="1100"/>
              </a:spcAft>
            </a:pPr>
            <a:r>
              <a:rPr lang="pl-PL" sz="1000" b="1" dirty="0">
                <a:solidFill>
                  <a:srgbClr val="A08AC9"/>
                </a:solidFill>
                <a:latin typeface="Montserrat" panose="00000500000000000000" pitchFamily="2" charset="-18"/>
                <a:ea typeface="Georgia"/>
                <a:cs typeface="Georgia"/>
                <a:sym typeface="Georgia"/>
              </a:rPr>
              <a:t>ICO Express Framework</a:t>
            </a:r>
            <a:endParaRPr lang="en-US" sz="1000" b="1" dirty="0">
              <a:solidFill>
                <a:srgbClr val="A08AC9"/>
              </a:solidFill>
              <a:latin typeface="Montserrat" panose="00000500000000000000" pitchFamily="2" charset="-18"/>
              <a:ea typeface="Georgia"/>
              <a:cs typeface="Georgia"/>
              <a:sym typeface="Georgia"/>
            </a:endParaRPr>
          </a:p>
        </p:txBody>
      </p:sp>
    </p:spTree>
    <p:extLst>
      <p:ext uri="{BB962C8B-B14F-4D97-AF65-F5344CB8AC3E}">
        <p14:creationId xmlns:p14="http://schemas.microsoft.com/office/powerpoint/2010/main" val="208860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Exchange Platform</a:t>
            </a:r>
            <a:endParaRPr lang="en" sz="1600" b="1" dirty="0">
              <a:solidFill>
                <a:srgbClr val="A08AC9"/>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5" name="Shape 55">
            <a:extLst>
              <a:ext uri="{FF2B5EF4-FFF2-40B4-BE49-F238E27FC236}">
                <a16:creationId xmlns:a16="http://schemas.microsoft.com/office/drawing/2014/main" id="{8D64172A-4AFE-44F8-9654-D0FB06FB81FE}"/>
              </a:ext>
            </a:extLst>
          </p:cNvPr>
          <p:cNvSpPr txBox="1">
            <a:spLocks/>
          </p:cNvSpPr>
          <p:nvPr/>
        </p:nvSpPr>
        <p:spPr>
          <a:xfrm>
            <a:off x="551936" y="106464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1100" b="1" dirty="0">
                <a:solidFill>
                  <a:srgbClr val="5C6783"/>
                </a:solidFill>
                <a:latin typeface="Montserrat"/>
                <a:ea typeface="Montserrat"/>
                <a:cs typeface="Montserrat"/>
                <a:sym typeface="Montserrat"/>
              </a:rPr>
              <a:t>Easy, accessible services that users actually want. Real customer support.</a:t>
            </a:r>
          </a:p>
          <a:p>
            <a:pPr algn="l"/>
            <a:r>
              <a:rPr lang="en-US" sz="1100" b="1" dirty="0">
                <a:solidFill>
                  <a:srgbClr val="5C6783"/>
                </a:solidFill>
                <a:latin typeface="Montserrat"/>
                <a:ea typeface="Montserrat"/>
                <a:cs typeface="Montserrat"/>
                <a:sym typeface="Montserrat"/>
              </a:rPr>
              <a:t>Proactive approach to regulations. </a:t>
            </a:r>
          </a:p>
        </p:txBody>
      </p:sp>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6" y="1625286"/>
            <a:ext cx="3661300"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Fast &amp; Scalable</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Secure</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Low transaction fees and profit sharing to makers. </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Off-chain transactions and Atomic SWAP like options</a:t>
            </a:r>
          </a:p>
        </p:txBody>
      </p:sp>
      <p:sp>
        <p:nvSpPr>
          <p:cNvPr id="22" name="Shape 55">
            <a:extLst>
              <a:ext uri="{FF2B5EF4-FFF2-40B4-BE49-F238E27FC236}">
                <a16:creationId xmlns:a16="http://schemas.microsoft.com/office/drawing/2014/main" id="{69B7EAC7-ED35-4EFE-A413-632ECB45C63A}"/>
              </a:ext>
            </a:extLst>
          </p:cNvPr>
          <p:cNvSpPr txBox="1">
            <a:spLocks/>
          </p:cNvSpPr>
          <p:nvPr/>
        </p:nvSpPr>
        <p:spPr>
          <a:xfrm>
            <a:off x="4760258" y="1625286"/>
            <a:ext cx="3836717"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Emphasis on regulatory compliance </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Fast &amp; Scalable</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Secure</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Low transaction fees and profit sharing to makers. </a:t>
            </a:r>
          </a:p>
          <a:p>
            <a:pPr marL="171450" lvl="0" indent="-171450" algn="l">
              <a:lnSpc>
                <a:spcPct val="150000"/>
              </a:lnSpc>
              <a:buClr>
                <a:srgbClr val="A08AC9"/>
              </a:buClr>
              <a:buSzPct val="100000"/>
              <a:buFont typeface="Arial" panose="020B0604020202020204" pitchFamily="34" charset="0"/>
              <a:buChar char="•"/>
            </a:pPr>
            <a:r>
              <a:rPr lang="en-US" sz="1050" dirty="0">
                <a:solidFill>
                  <a:srgbClr val="5C6783"/>
                </a:solidFill>
                <a:latin typeface="Montserrat"/>
                <a:ea typeface="Montserrat"/>
                <a:cs typeface="Montserrat"/>
                <a:sym typeface="Montserrat"/>
              </a:rPr>
              <a:t>Off-chain transactions and Atomic SWAP like options</a:t>
            </a:r>
          </a:p>
        </p:txBody>
      </p:sp>
      <p:sp>
        <p:nvSpPr>
          <p:cNvPr id="23" name="Shape 55">
            <a:extLst>
              <a:ext uri="{FF2B5EF4-FFF2-40B4-BE49-F238E27FC236}">
                <a16:creationId xmlns:a16="http://schemas.microsoft.com/office/drawing/2014/main" id="{AB27CBED-9D76-4F4E-85AB-294DCDBD79F3}"/>
              </a:ext>
            </a:extLst>
          </p:cNvPr>
          <p:cNvSpPr txBox="1">
            <a:spLocks/>
          </p:cNvSpPr>
          <p:nvPr/>
        </p:nvSpPr>
        <p:spPr>
          <a:xfrm>
            <a:off x="4760258" y="3553192"/>
            <a:ext cx="3836717" cy="5203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lvl="0" algn="l">
              <a:lnSpc>
                <a:spcPct val="150000"/>
              </a:lnSpc>
            </a:pPr>
            <a:r>
              <a:rPr lang="en" sz="700" dirty="0">
                <a:solidFill>
                  <a:srgbClr val="B5BBCB"/>
                </a:solidFill>
                <a:latin typeface="Montserrat"/>
                <a:ea typeface="Montserrat"/>
                <a:cs typeface="Montserrat"/>
                <a:sym typeface="Montserrat"/>
              </a:rPr>
              <a:t>*Collaboration with FXPIG enables our Token Buyback program, designed to support long term value of COIN and maintain stability on the exchange.</a:t>
            </a:r>
            <a:r>
              <a:rPr lang="en" sz="700" dirty="0">
                <a:solidFill>
                  <a:srgbClr val="B5BBCB"/>
                </a:solidFill>
              </a:rPr>
              <a:t> </a:t>
            </a:r>
          </a:p>
        </p:txBody>
      </p:sp>
    </p:spTree>
    <p:extLst>
      <p:ext uri="{BB962C8B-B14F-4D97-AF65-F5344CB8AC3E}">
        <p14:creationId xmlns:p14="http://schemas.microsoft.com/office/powerpoint/2010/main" val="96083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Trading Platform</a:t>
            </a:r>
            <a:endParaRPr lang="en" sz="1600" b="1" dirty="0">
              <a:solidFill>
                <a:srgbClr val="A08AC9"/>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 y="2578840"/>
            <a:ext cx="9143999" cy="2564659"/>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6" y="1320320"/>
            <a:ext cx="3959552"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User-friendly interface; accessible to beginners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Advanced tool set designed for professional traders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Customizable charting &amp; analytics</a:t>
            </a:r>
          </a:p>
        </p:txBody>
      </p:sp>
      <p:sp>
        <p:nvSpPr>
          <p:cNvPr id="10" name="Shape 55">
            <a:extLst>
              <a:ext uri="{FF2B5EF4-FFF2-40B4-BE49-F238E27FC236}">
                <a16:creationId xmlns:a16="http://schemas.microsoft.com/office/drawing/2014/main" id="{0E9C3596-4B59-4B30-AF18-A9CCC6EFBF5E}"/>
              </a:ext>
            </a:extLst>
          </p:cNvPr>
          <p:cNvSpPr txBox="1">
            <a:spLocks/>
          </p:cNvSpPr>
          <p:nvPr/>
        </p:nvSpPr>
        <p:spPr>
          <a:xfrm>
            <a:off x="4793876" y="1320320"/>
            <a:ext cx="3798188" cy="217350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Up to 1:50 leverage on non-deliverable OTC digital assets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Matching engine supports standard and non-standard order types.</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Easy lending options. </a:t>
            </a:r>
          </a:p>
          <a:p>
            <a:pPr marL="171450" lvl="0" indent="-171450" algn="l">
              <a:lnSpc>
                <a:spcPct val="150000"/>
              </a:lnSpc>
              <a:buClr>
                <a:srgbClr val="A08AC9"/>
              </a:buClr>
              <a:buSzPct val="100000"/>
              <a:buFont typeface="Arial" panose="020B0604020202020204" pitchFamily="34" charset="0"/>
              <a:buChar char="•"/>
            </a:pPr>
            <a:endParaRPr lang="en-US" sz="1200" dirty="0">
              <a:solidFill>
                <a:srgbClr val="5C6783"/>
              </a:solidFill>
              <a:latin typeface="Montserrat"/>
              <a:ea typeface="Montserrat"/>
              <a:cs typeface="Montserrat"/>
              <a:sym typeface="Montserrat"/>
            </a:endParaRPr>
          </a:p>
          <a:p>
            <a:pPr marL="171450" lvl="0" indent="-171450" algn="l">
              <a:lnSpc>
                <a:spcPct val="150000"/>
              </a:lnSpc>
              <a:buClr>
                <a:srgbClr val="A08AC9"/>
              </a:buClr>
              <a:buSzPct val="100000"/>
              <a:buFont typeface="Arial" panose="020B0604020202020204" pitchFamily="34" charset="0"/>
              <a:buChar char="•"/>
            </a:pPr>
            <a:endParaRPr lang="en-US" sz="1200" dirty="0">
              <a:solidFill>
                <a:srgbClr val="5C6783"/>
              </a:solidFill>
              <a:latin typeface="Montserrat"/>
              <a:ea typeface="Montserrat"/>
              <a:cs typeface="Montserrat"/>
              <a:sym typeface="Montserrat"/>
            </a:endParaRPr>
          </a:p>
        </p:txBody>
      </p:sp>
    </p:spTree>
    <p:extLst>
      <p:ext uri="{BB962C8B-B14F-4D97-AF65-F5344CB8AC3E}">
        <p14:creationId xmlns:p14="http://schemas.microsoft.com/office/powerpoint/2010/main" val="135584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Investment Platform</a:t>
            </a:r>
            <a:endParaRPr lang="en" sz="1600" b="1" dirty="0">
              <a:solidFill>
                <a:srgbClr val="A08AC9"/>
              </a:solidFill>
              <a:latin typeface="Montserrat"/>
              <a:ea typeface="Montserrat"/>
              <a:cs typeface="Montserrat"/>
              <a:sym typeface="Montserrat"/>
            </a:endParaRP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pic>
        <p:nvPicPr>
          <p:cNvPr id="6" name="Grafika 5">
            <a:extLst>
              <a:ext uri="{FF2B5EF4-FFF2-40B4-BE49-F238E27FC236}">
                <a16:creationId xmlns:a16="http://schemas.microsoft.com/office/drawing/2014/main" id="{3DA4437F-1C06-4E3E-A436-03842FE4BF0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124964" y="923526"/>
            <a:ext cx="3467100" cy="2714625"/>
          </a:xfrm>
          <a:prstGeom prst="rect">
            <a:avLst/>
          </a:prstGeom>
        </p:spPr>
      </p:pic>
      <p:sp>
        <p:nvSpPr>
          <p:cNvPr id="11" name="Shape 55">
            <a:extLst>
              <a:ext uri="{FF2B5EF4-FFF2-40B4-BE49-F238E27FC236}">
                <a16:creationId xmlns:a16="http://schemas.microsoft.com/office/drawing/2014/main" id="{05BF5A52-0B55-4241-B00C-EAD22828F9FA}"/>
              </a:ext>
            </a:extLst>
          </p:cNvPr>
          <p:cNvSpPr txBox="1">
            <a:spLocks/>
          </p:cNvSpPr>
          <p:nvPr/>
        </p:nvSpPr>
        <p:spPr>
          <a:xfrm>
            <a:off x="551936" y="1263671"/>
            <a:ext cx="3966276" cy="19300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lnSpc>
                <a:spcPct val="150000"/>
              </a:lnSpc>
            </a:pPr>
            <a:r>
              <a:rPr lang="en-US" sz="2000" dirty="0">
                <a:solidFill>
                  <a:srgbClr val="5C6783"/>
                </a:solidFill>
                <a:latin typeface="Montserrat" panose="00000500000000000000" pitchFamily="2" charset="-18"/>
                <a:ea typeface="Montserrat"/>
                <a:cs typeface="Montserrat"/>
                <a:sym typeface="Montserrat"/>
              </a:rPr>
              <a:t>Taking proven trading models from traditional finance and adapting them to the digital asset economy. </a:t>
            </a:r>
          </a:p>
        </p:txBody>
      </p:sp>
    </p:spTree>
    <p:extLst>
      <p:ext uri="{BB962C8B-B14F-4D97-AF65-F5344CB8AC3E}">
        <p14:creationId xmlns:p14="http://schemas.microsoft.com/office/powerpoint/2010/main" val="46677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Prostokąt 1">
            <a:extLst>
              <a:ext uri="{FF2B5EF4-FFF2-40B4-BE49-F238E27FC236}">
                <a16:creationId xmlns:a16="http://schemas.microsoft.com/office/drawing/2014/main" id="{35335AE2-03A8-4AC9-9BCB-2FC3EDBBAF03}"/>
              </a:ext>
            </a:extLst>
          </p:cNvPr>
          <p:cNvSpPr/>
          <p:nvPr/>
        </p:nvSpPr>
        <p:spPr>
          <a:xfrm>
            <a:off x="0" y="1"/>
            <a:ext cx="9144000" cy="282388"/>
          </a:xfrm>
          <a:prstGeom prst="rect">
            <a:avLst/>
          </a:prstGeom>
          <a:solidFill>
            <a:srgbClr val="3BC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Grafika 4">
            <a:extLst>
              <a:ext uri="{FF2B5EF4-FFF2-40B4-BE49-F238E27FC236}">
                <a16:creationId xmlns:a16="http://schemas.microsoft.com/office/drawing/2014/main" id="{34C857F7-8143-4954-8374-7BFAA359783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24533" y="3553192"/>
            <a:ext cx="6763871" cy="1460996"/>
          </a:xfrm>
          <a:prstGeom prst="rect">
            <a:avLst/>
          </a:prstGeom>
        </p:spPr>
      </p:pic>
      <p:sp>
        <p:nvSpPr>
          <p:cNvPr id="55" name="Shape 55"/>
          <p:cNvSpPr txBox="1">
            <a:spLocks noGrp="1"/>
          </p:cNvSpPr>
          <p:nvPr>
            <p:ph type="subTitle" idx="1"/>
          </p:nvPr>
        </p:nvSpPr>
        <p:spPr>
          <a:xfrm>
            <a:off x="551936" y="654063"/>
            <a:ext cx="8045040" cy="395339"/>
          </a:xfrm>
          <a:prstGeom prst="rect">
            <a:avLst/>
          </a:prstGeom>
        </p:spPr>
        <p:txBody>
          <a:bodyPr wrap="square" lIns="91425" tIns="91425" rIns="91425" bIns="91425" anchor="t" anchorCtr="0">
            <a:noAutofit/>
          </a:bodyPr>
          <a:lstStyle/>
          <a:p>
            <a:pPr lvl="0" algn="l"/>
            <a:r>
              <a:rPr lang="pl-PL" sz="1600" b="1" dirty="0">
                <a:solidFill>
                  <a:srgbClr val="A08AC9"/>
                </a:solidFill>
                <a:latin typeface="Montserrat"/>
                <a:ea typeface="Montserrat"/>
                <a:cs typeface="Montserrat"/>
                <a:sym typeface="Montserrat"/>
              </a:rPr>
              <a:t>TAM - </a:t>
            </a:r>
            <a:r>
              <a:rPr lang="pl-PL" sz="1600" b="1" dirty="0" err="1">
                <a:solidFill>
                  <a:srgbClr val="A08AC9"/>
                </a:solidFill>
                <a:latin typeface="Montserrat"/>
                <a:ea typeface="Montserrat"/>
                <a:cs typeface="Montserrat"/>
                <a:sym typeface="Montserrat"/>
              </a:rPr>
              <a:t>Tokenized</a:t>
            </a:r>
            <a:r>
              <a:rPr lang="pl-PL" sz="1600" b="1" dirty="0">
                <a:solidFill>
                  <a:srgbClr val="A08AC9"/>
                </a:solidFill>
                <a:latin typeface="Montserrat"/>
                <a:ea typeface="Montserrat"/>
                <a:cs typeface="Montserrat"/>
                <a:sym typeface="Montserrat"/>
              </a:rPr>
              <a:t> </a:t>
            </a:r>
            <a:r>
              <a:rPr lang="pl-PL" sz="1600" b="1" dirty="0" err="1">
                <a:solidFill>
                  <a:srgbClr val="A08AC9"/>
                </a:solidFill>
                <a:latin typeface="Montserrat"/>
                <a:ea typeface="Montserrat"/>
                <a:cs typeface="Montserrat"/>
                <a:sym typeface="Montserrat"/>
              </a:rPr>
              <a:t>Asset</a:t>
            </a:r>
            <a:r>
              <a:rPr lang="pl-PL" sz="1600" b="1" dirty="0">
                <a:solidFill>
                  <a:srgbClr val="A08AC9"/>
                </a:solidFill>
                <a:latin typeface="Montserrat"/>
                <a:ea typeface="Montserrat"/>
                <a:cs typeface="Montserrat"/>
                <a:sym typeface="Montserrat"/>
              </a:rPr>
              <a:t> Management</a:t>
            </a:r>
          </a:p>
        </p:txBody>
      </p:sp>
      <p:pic>
        <p:nvPicPr>
          <p:cNvPr id="7" name="Grafika 6">
            <a:extLst>
              <a:ext uri="{FF2B5EF4-FFF2-40B4-BE49-F238E27FC236}">
                <a16:creationId xmlns:a16="http://schemas.microsoft.com/office/drawing/2014/main" id="{3F26FFB4-69B1-416B-A019-497F508ACA0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 y="3767461"/>
            <a:ext cx="9143987" cy="1376037"/>
          </a:xfrm>
          <a:prstGeom prst="rect">
            <a:avLst/>
          </a:prstGeom>
        </p:spPr>
      </p:pic>
      <p:pic>
        <p:nvPicPr>
          <p:cNvPr id="4" name="Grafika 3">
            <a:extLst>
              <a:ext uri="{FF2B5EF4-FFF2-40B4-BE49-F238E27FC236}">
                <a16:creationId xmlns:a16="http://schemas.microsoft.com/office/drawing/2014/main" id="{4DF3A164-677C-48A5-92A7-765C61E403E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6976" y="47065"/>
            <a:ext cx="470647" cy="470647"/>
          </a:xfrm>
          <a:prstGeom prst="rect">
            <a:avLst/>
          </a:prstGeom>
        </p:spPr>
      </p:pic>
      <p:sp>
        <p:nvSpPr>
          <p:cNvPr id="15" name="Shape 55">
            <a:extLst>
              <a:ext uri="{FF2B5EF4-FFF2-40B4-BE49-F238E27FC236}">
                <a16:creationId xmlns:a16="http://schemas.microsoft.com/office/drawing/2014/main" id="{8D64172A-4AFE-44F8-9654-D0FB06FB81FE}"/>
              </a:ext>
            </a:extLst>
          </p:cNvPr>
          <p:cNvSpPr txBox="1">
            <a:spLocks/>
          </p:cNvSpPr>
          <p:nvPr/>
        </p:nvSpPr>
        <p:spPr>
          <a:xfrm>
            <a:off x="551936" y="1064643"/>
            <a:ext cx="8045040" cy="39533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algn="l"/>
            <a:r>
              <a:rPr lang="en-US" sz="1100" b="1" dirty="0">
                <a:solidFill>
                  <a:srgbClr val="5C6783"/>
                </a:solidFill>
                <a:latin typeface="Montserrat"/>
                <a:ea typeface="Montserrat"/>
                <a:cs typeface="Montserrat"/>
                <a:sym typeface="Montserrat"/>
              </a:rPr>
              <a:t>Based on a successful managed account model we created at FXPIG, TAM is designed to let anyone partner with a pro trader to grow their portfolio. </a:t>
            </a:r>
          </a:p>
        </p:txBody>
      </p:sp>
      <p:sp>
        <p:nvSpPr>
          <p:cNvPr id="20" name="Shape 55">
            <a:extLst>
              <a:ext uri="{FF2B5EF4-FFF2-40B4-BE49-F238E27FC236}">
                <a16:creationId xmlns:a16="http://schemas.microsoft.com/office/drawing/2014/main" id="{A37E883D-7AA4-41B6-B227-40D97FF4D03C}"/>
              </a:ext>
            </a:extLst>
          </p:cNvPr>
          <p:cNvSpPr txBox="1">
            <a:spLocks/>
          </p:cNvSpPr>
          <p:nvPr/>
        </p:nvSpPr>
        <p:spPr>
          <a:xfrm>
            <a:off x="551935" y="1819006"/>
            <a:ext cx="5855589" cy="137516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Professional asset managers get a unique personal token.</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Investors buy these tokens backed by a manager’s trading performance </a:t>
            </a:r>
          </a:p>
          <a:p>
            <a:pPr marL="171450" lvl="0" indent="-171450" algn="l">
              <a:lnSpc>
                <a:spcPct val="150000"/>
              </a:lnSpc>
              <a:buClr>
                <a:srgbClr val="A08AC9"/>
              </a:buClr>
              <a:buSzPct val="100000"/>
              <a:buFont typeface="Arial" panose="020B0604020202020204" pitchFamily="34" charset="0"/>
              <a:buChar char="•"/>
            </a:pPr>
            <a:r>
              <a:rPr lang="en-US" sz="1200" dirty="0">
                <a:solidFill>
                  <a:srgbClr val="5C6783"/>
                </a:solidFill>
                <a:latin typeface="Montserrat"/>
                <a:ea typeface="Montserrat"/>
                <a:cs typeface="Montserrat"/>
                <a:sym typeface="Montserrat"/>
              </a:rPr>
              <a:t>Managers earn a percentage of their overall gains based on the       high-watermark principle, similar to a commission; investors benefit based on the growth of their investment. </a:t>
            </a:r>
          </a:p>
        </p:txBody>
      </p:sp>
    </p:spTree>
    <p:extLst>
      <p:ext uri="{BB962C8B-B14F-4D97-AF65-F5344CB8AC3E}">
        <p14:creationId xmlns:p14="http://schemas.microsoft.com/office/powerpoint/2010/main" val="36806007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1617</Words>
  <Application>Microsoft Office PowerPoint</Application>
  <PresentationFormat>Екран (16:9)</PresentationFormat>
  <Paragraphs>242</Paragraphs>
  <Slides>17</Slides>
  <Notes>17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17</vt:i4>
      </vt:variant>
    </vt:vector>
  </HeadingPairs>
  <TitlesOfParts>
    <vt:vector size="22" baseType="lpstr">
      <vt:lpstr>Arial</vt:lpstr>
      <vt:lpstr>Georgia</vt:lpstr>
      <vt:lpstr>Montserrat</vt:lpstr>
      <vt:lpstr>Wingdings</vt:lpstr>
      <vt:lpstr>Simple Light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CoinMetro</dc:title>
  <cp:lastModifiedBy>Zion</cp:lastModifiedBy>
  <cp:revision>100</cp:revision>
  <dcterms:modified xsi:type="dcterms:W3CDTF">2018-03-02T16:25:58Z</dcterms:modified>
</cp:coreProperties>
</file>