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87" r:id="rId8"/>
    <p:sldId id="288" r:id="rId9"/>
    <p:sldId id="289" r:id="rId10"/>
    <p:sldId id="290" r:id="rId11"/>
    <p:sldId id="285" r:id="rId12"/>
    <p:sldId id="286" r:id="rId13"/>
    <p:sldId id="291" r:id="rId14"/>
    <p:sldId id="293" r:id="rId15"/>
    <p:sldId id="294" r:id="rId16"/>
    <p:sldId id="295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3C0"/>
    <a:srgbClr val="525354"/>
    <a:srgbClr val="F7EEE7"/>
    <a:srgbClr val="8C8E8D"/>
    <a:srgbClr val="D0D1D6"/>
    <a:srgbClr val="D9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08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0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6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3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8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7030-A255-4496-A3A2-90AA255ACC1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24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7030-A255-4496-A3A2-90AA255ACC1E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8051-DE02-4C0D-A107-2245CEE09F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1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079244" y="1707459"/>
            <a:ext cx="649197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6200000">
            <a:off x="10183356" y="171839"/>
            <a:ext cx="48768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 rot="16200000">
            <a:off x="7486869" y="5916089"/>
            <a:ext cx="822018" cy="14215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60851" y="1851459"/>
            <a:ext cx="72939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Soldier Outing Management System</a:t>
            </a:r>
          </a:p>
          <a:p>
            <a:pPr algn="ctr"/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[SOMS]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1" y="4185747"/>
            <a:ext cx="516255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826800" y="4079375"/>
            <a:ext cx="2635658" cy="1235555"/>
            <a:chOff x="7835733" y="3698458"/>
            <a:chExt cx="2635658" cy="1235555"/>
          </a:xfrm>
        </p:grpSpPr>
        <p:sp>
          <p:nvSpPr>
            <p:cNvPr id="20" name="TextBox 19"/>
            <p:cNvSpPr txBox="1"/>
            <p:nvPr/>
          </p:nvSpPr>
          <p:spPr>
            <a:xfrm>
              <a:off x="7835733" y="3698458"/>
              <a:ext cx="26356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발표자 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20145128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강민수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626428" y="4157372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20145223 </a:t>
              </a:r>
              <a:r>
                <a:rPr lang="ko-KR" altLang="en-US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민성재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26428" y="4595459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20140786 </a:t>
              </a:r>
              <a:r>
                <a:rPr lang="ko-KR" altLang="en-US" sz="16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조장연</a:t>
              </a:r>
              <a:endPara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101965" y="3429000"/>
            <a:ext cx="452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캡스톤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디자인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박상오 교수님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2336D0-D285-4B05-BD64-2D7BBE247444}"/>
              </a:ext>
            </a:extLst>
          </p:cNvPr>
          <p:cNvCxnSpPr>
            <a:cxnSpLocks/>
          </p:cNvCxnSpPr>
          <p:nvPr/>
        </p:nvCxnSpPr>
        <p:spPr>
          <a:xfrm>
            <a:off x="2998178" y="2994852"/>
            <a:ext cx="561931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24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06387" y="1006258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내용과 기능 설명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7024" y="51697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1286" y="1614369"/>
            <a:ext cx="102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4998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3-3. 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보고체계 관리 화면 </a:t>
            </a:r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지휘관</a:t>
            </a:r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0D26B3-F7C6-485B-837D-C82B98240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 t="5365" r="5093" b="2501"/>
          <a:stretch/>
        </p:blipFill>
        <p:spPr>
          <a:xfrm>
            <a:off x="1213796" y="2463761"/>
            <a:ext cx="1967728" cy="35527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2A5F2B-D87A-4E8C-81A0-AFEF4C3ADB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" t="5113" r="3491" b="2382"/>
          <a:stretch/>
        </p:blipFill>
        <p:spPr>
          <a:xfrm>
            <a:off x="3533440" y="2463761"/>
            <a:ext cx="2031724" cy="35536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CE9C2A-C8C4-4F92-8C36-61EC1DBA8B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5" t="6116" r="9539" b="12271"/>
          <a:stretch/>
        </p:blipFill>
        <p:spPr>
          <a:xfrm>
            <a:off x="5913757" y="2458012"/>
            <a:ext cx="2031724" cy="35671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E48AF1-6043-4D61-8627-DC826508128E}"/>
              </a:ext>
            </a:extLst>
          </p:cNvPr>
          <p:cNvSpPr txBox="1"/>
          <p:nvPr/>
        </p:nvSpPr>
        <p:spPr>
          <a:xfrm>
            <a:off x="8002854" y="2466748"/>
            <a:ext cx="4281941" cy="1540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출타종류별 알림 설정 가능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 종류별로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다양하게 알림을 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설정함으로써 각 부대별 보고체계에 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맞추어 알람 설정 가능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48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06387" y="1006258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내용과 기능 설명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7024" y="51697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1286" y="1614369"/>
            <a:ext cx="102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327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4-1. 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화면 </a:t>
            </a:r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간부</a:t>
            </a:r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88492" y="2463761"/>
            <a:ext cx="6029215" cy="213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기능을 네비게이션 바를 사용 하여 쉽게 접근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부대원 모두가 공유하는 캘린더를 볼 수 있음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캘린더 하단에 해당날짜의 휴가자 현황을 볼 수 있음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모두가 공유하는 캘린더를 사용하여 쉽게 해당 </a:t>
            </a:r>
            <a:r>
              <a:rPr lang="ko-KR" altLang="en-US" sz="16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날짜별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6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출타자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현황파악 가능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9E7607-8D53-44D4-A7FA-E5FFF74BE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83" y="2463761"/>
            <a:ext cx="2055176" cy="3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5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06387" y="1006258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내용과 기능 설명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7024" y="51697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1286" y="1614369"/>
            <a:ext cx="102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391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4-2. 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출타관리 화면 </a:t>
            </a:r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간부</a:t>
            </a:r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88492" y="2463761"/>
            <a:ext cx="7394973" cy="2426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 종류별로 인원파악 가능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출타시작시 부대원은 승인요청을 보내고 해당 간부가 승인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출타중인 부대원을 클릭하면 해당 부대원과의 메시지 창으로 </a:t>
            </a:r>
            <a:r>
              <a:rPr lang="ko-KR" altLang="en-US" sz="16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넘어감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출타인원을 종류별로 쉽게 파악가능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승인하는 과정을 통해 출타 전 마지막 확인 가능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출타인원과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메시지 기능으로 쉽게 보고확인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18F148-FF36-46C6-860D-28F0EADD5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" t="5539" r="3923" b="2032"/>
          <a:stretch/>
        </p:blipFill>
        <p:spPr>
          <a:xfrm>
            <a:off x="1514460" y="2463761"/>
            <a:ext cx="2034914" cy="361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4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C0CEBD-0774-4710-BC64-47AC71303C78}"/>
              </a:ext>
            </a:extLst>
          </p:cNvPr>
          <p:cNvSpPr txBox="1"/>
          <p:nvPr/>
        </p:nvSpPr>
        <p:spPr>
          <a:xfrm>
            <a:off x="5196175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05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A33A3-B489-4DF4-8DE3-C801468B530E}"/>
              </a:ext>
            </a:extLst>
          </p:cNvPr>
          <p:cNvSpPr txBox="1"/>
          <p:nvPr/>
        </p:nvSpPr>
        <p:spPr>
          <a:xfrm>
            <a:off x="5110970" y="1006258"/>
            <a:ext cx="1970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Flowchart</a:t>
            </a:r>
            <a:endParaRPr lang="ko-KR" altLang="en-US" sz="28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068EB8-2F94-49ED-81D7-031A79EB2F42}"/>
              </a:ext>
            </a:extLst>
          </p:cNvPr>
          <p:cNvCxnSpPr/>
          <p:nvPr/>
        </p:nvCxnSpPr>
        <p:spPr>
          <a:xfrm>
            <a:off x="3981884" y="1638844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0E4C484-9C15-47D1-80B6-3C1A56AAD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58" y="1936286"/>
            <a:ext cx="9030483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9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C0CEBD-0774-4710-BC64-47AC71303C78}"/>
              </a:ext>
            </a:extLst>
          </p:cNvPr>
          <p:cNvSpPr txBox="1"/>
          <p:nvPr/>
        </p:nvSpPr>
        <p:spPr>
          <a:xfrm>
            <a:off x="5196175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05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A33A3-B489-4DF4-8DE3-C801468B530E}"/>
              </a:ext>
            </a:extLst>
          </p:cNvPr>
          <p:cNvSpPr txBox="1"/>
          <p:nvPr/>
        </p:nvSpPr>
        <p:spPr>
          <a:xfrm>
            <a:off x="5190160" y="1006258"/>
            <a:ext cx="1811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068EB8-2F94-49ED-81D7-031A79EB2F42}"/>
              </a:ext>
            </a:extLst>
          </p:cNvPr>
          <p:cNvCxnSpPr/>
          <p:nvPr/>
        </p:nvCxnSpPr>
        <p:spPr>
          <a:xfrm>
            <a:off x="3981884" y="1638844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862DD22-BD8C-464F-AADA-F39B26C513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3170" y="2525349"/>
            <a:ext cx="7205660" cy="263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4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C0CEBD-0774-4710-BC64-47AC71303C78}"/>
              </a:ext>
            </a:extLst>
          </p:cNvPr>
          <p:cNvSpPr txBox="1"/>
          <p:nvPr/>
        </p:nvSpPr>
        <p:spPr>
          <a:xfrm>
            <a:off x="5196175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05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A33A3-B489-4DF4-8DE3-C801468B530E}"/>
              </a:ext>
            </a:extLst>
          </p:cNvPr>
          <p:cNvSpPr txBox="1"/>
          <p:nvPr/>
        </p:nvSpPr>
        <p:spPr>
          <a:xfrm>
            <a:off x="5190160" y="1006258"/>
            <a:ext cx="1811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068EB8-2F94-49ED-81D7-031A79EB2F42}"/>
              </a:ext>
            </a:extLst>
          </p:cNvPr>
          <p:cNvCxnSpPr/>
          <p:nvPr/>
        </p:nvCxnSpPr>
        <p:spPr>
          <a:xfrm>
            <a:off x="3981884" y="1638844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AEB174F-A22F-4462-B827-F834CF3A87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3170" y="2483094"/>
            <a:ext cx="7205659" cy="263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7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C0CEBD-0774-4710-BC64-47AC71303C78}"/>
              </a:ext>
            </a:extLst>
          </p:cNvPr>
          <p:cNvSpPr txBox="1"/>
          <p:nvPr/>
        </p:nvSpPr>
        <p:spPr>
          <a:xfrm>
            <a:off x="5196175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05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A33A3-B489-4DF4-8DE3-C801468B530E}"/>
              </a:ext>
            </a:extLst>
          </p:cNvPr>
          <p:cNvSpPr txBox="1"/>
          <p:nvPr/>
        </p:nvSpPr>
        <p:spPr>
          <a:xfrm>
            <a:off x="5190160" y="1006258"/>
            <a:ext cx="1811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068EB8-2F94-49ED-81D7-031A79EB2F42}"/>
              </a:ext>
            </a:extLst>
          </p:cNvPr>
          <p:cNvCxnSpPr/>
          <p:nvPr/>
        </p:nvCxnSpPr>
        <p:spPr>
          <a:xfrm>
            <a:off x="3981884" y="1638844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B8E34E7-5884-4130-9B5D-65E193C936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93170" y="2507951"/>
            <a:ext cx="7205659" cy="26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9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469A-1CD5-4675-A8B2-43DEF127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>
            <a:normAutofit/>
          </a:bodyPr>
          <a:lstStyle/>
          <a:p>
            <a:pPr algn="ctr"/>
            <a:br>
              <a:rPr lang="en-US" altLang="ko-KR" sz="9600" dirty="0"/>
            </a:br>
            <a:endParaRPr lang="ko-KR" altLang="en-US" sz="9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57C20-9986-41BB-9517-C1FF1BD7809E}"/>
              </a:ext>
            </a:extLst>
          </p:cNvPr>
          <p:cNvSpPr txBox="1"/>
          <p:nvPr/>
        </p:nvSpPr>
        <p:spPr>
          <a:xfrm>
            <a:off x="4599436" y="1582483"/>
            <a:ext cx="2993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0CD41-9468-4371-A5C6-7CD3A6FDCA69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06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AEB201E-1383-495E-9305-32D6101B0C81}"/>
              </a:ext>
            </a:extLst>
          </p:cNvPr>
          <p:cNvCxnSpPr/>
          <p:nvPr/>
        </p:nvCxnSpPr>
        <p:spPr>
          <a:xfrm>
            <a:off x="3980871" y="315749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16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64120" y="527957"/>
            <a:ext cx="2263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28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58808" y="2189005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49779" y="184225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93822" y="2329890"/>
            <a:ext cx="303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멘토 및 수업 </a:t>
            </a:r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Feedback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1974" y="3100686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842945" y="272536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68165" y="3239943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 설명 및 이번주차 개발 내용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951974" y="3979116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47021" y="358833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30262" y="4897066"/>
            <a:ext cx="274384" cy="72949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821232" y="4497727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 rot="16200000">
            <a:off x="2676434" y="1229994"/>
            <a:ext cx="541020" cy="156373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1422425" y="2424674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0" y="5227595"/>
            <a:ext cx="529590" cy="144000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73641-98EF-4BE2-A189-AFD5541FBAC0}"/>
              </a:ext>
            </a:extLst>
          </p:cNvPr>
          <p:cNvSpPr txBox="1"/>
          <p:nvPr/>
        </p:nvSpPr>
        <p:spPr>
          <a:xfrm>
            <a:off x="5667342" y="4987855"/>
            <a:ext cx="800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  <a:endParaRPr lang="ko-KR" altLang="en-US" sz="20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E6B850-FF5B-4E3A-B242-CF4A00DE5FCB}"/>
              </a:ext>
            </a:extLst>
          </p:cNvPr>
          <p:cNvSpPr txBox="1"/>
          <p:nvPr/>
        </p:nvSpPr>
        <p:spPr>
          <a:xfrm>
            <a:off x="5385217" y="4096379"/>
            <a:ext cx="1364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62430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EA933-2D13-416C-B78A-927D315F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수업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Feedback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Q.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보고 알림은 모든 간부가 받나요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Q.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휴가인원도 보안사항이지 않나요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Q.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부대별 위수지역을 모두 입력해 주어야 하나요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C3395-DEBD-4CC7-B368-410FA61D8CCB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</a:t>
            </a:r>
            <a:r>
              <a:rPr lang="en-US" altLang="ko-KR" sz="1600" spc="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CONTENTS</a:t>
            </a:r>
            <a:endParaRPr lang="ko-KR" altLang="en-US" sz="1600" spc="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4B993-6047-4026-8ADD-67DA3AB300FB}"/>
              </a:ext>
            </a:extLst>
          </p:cNvPr>
          <p:cNvSpPr txBox="1"/>
          <p:nvPr/>
        </p:nvSpPr>
        <p:spPr>
          <a:xfrm>
            <a:off x="3478440" y="1006258"/>
            <a:ext cx="523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멘토 및 수업 </a:t>
            </a:r>
            <a:r>
              <a:rPr lang="en-US" altLang="ko-KR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Feedback</a:t>
            </a:r>
            <a:endParaRPr lang="ko-KR" altLang="en-US" sz="36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C5C8ED-4ABD-4F7A-BFFD-6BE526C3101C}"/>
              </a:ext>
            </a:extLst>
          </p:cNvPr>
          <p:cNvCxnSpPr/>
          <p:nvPr/>
        </p:nvCxnSpPr>
        <p:spPr>
          <a:xfrm>
            <a:off x="3980871" y="1772982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3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EA933-2D13-416C-B78A-927D315F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멘토님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Feedback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실제 사용자가 행동하는 과정을 객관적인 관점에서 접근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 User Story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관점에서 시나리오를 세분화하여 구체화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 최종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이미지 정의 필요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-&gt;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기능과 흐름 정의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UI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구성하여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최종이미지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정의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C3395-DEBD-4CC7-B368-410FA61D8CCB}"/>
              </a:ext>
            </a:extLst>
          </p:cNvPr>
          <p:cNvSpPr txBox="1"/>
          <p:nvPr/>
        </p:nvSpPr>
        <p:spPr>
          <a:xfrm>
            <a:off x="5196174" y="516972"/>
            <a:ext cx="1746312" cy="338554"/>
          </a:xfrm>
          <a:prstGeom prst="rect">
            <a:avLst/>
          </a:prstGeom>
          <a:solidFill>
            <a:srgbClr val="FCC3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03 </a:t>
            </a:r>
            <a:r>
              <a:rPr lang="en-US" altLang="ko-KR" sz="1600" spc="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CONTENTS</a:t>
            </a:r>
            <a:endParaRPr lang="ko-KR" altLang="en-US" sz="1600" spc="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4B993-6047-4026-8ADD-67DA3AB300FB}"/>
              </a:ext>
            </a:extLst>
          </p:cNvPr>
          <p:cNvSpPr txBox="1"/>
          <p:nvPr/>
        </p:nvSpPr>
        <p:spPr>
          <a:xfrm>
            <a:off x="3478440" y="1006258"/>
            <a:ext cx="523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멘토 및 수업 </a:t>
            </a:r>
            <a:r>
              <a:rPr lang="en-US" altLang="ko-KR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Feedback</a:t>
            </a:r>
            <a:endParaRPr lang="ko-KR" altLang="en-US" sz="3600" b="1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C5C8ED-4ABD-4F7A-BFFD-6BE526C3101C}"/>
              </a:ext>
            </a:extLst>
          </p:cNvPr>
          <p:cNvCxnSpPr/>
          <p:nvPr/>
        </p:nvCxnSpPr>
        <p:spPr>
          <a:xfrm>
            <a:off x="3980871" y="1772982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1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06387" y="1006258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내용과 기능 설명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7024" y="51697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1286" y="1614369"/>
            <a:ext cx="102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088492" y="2463761"/>
            <a:ext cx="7600157" cy="1540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군번과 비밀번호를 이용하여 로그인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회원가입시 암호화된 부대코드를 입력하고 해당부대의 지휘관이 승인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암호화된 부대코드를 사용함으로써 부대보안을 유지하며 해당 부대에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가입할 수 있음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89209B-31A1-430F-9BBB-9BF9A05A3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22" y="2466748"/>
            <a:ext cx="1988675" cy="354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5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06387" y="1006258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내용과 기능 설명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7024" y="51697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1286" y="1614369"/>
            <a:ext cx="102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3273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2-1. 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화면 </a:t>
            </a:r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병사</a:t>
            </a:r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88492" y="2463761"/>
            <a:ext cx="6926896" cy="213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상단에 자신의 정보와 상태표시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부대원 모두가 공유하는 캘린더를 볼 수 있음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캘린더 하단에 자신의 보유휴가 현황이 나타남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‘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휴가계획 등록버튼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’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사용하여 자신만의 휴가를 계획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모두가 공유하는 캘린더를 사용하여 쉽게 </a:t>
            </a:r>
            <a:r>
              <a:rPr lang="ko-KR" altLang="en-US" sz="16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출타자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현황파악 가능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자신의 보유 휴가 현황을 보며 쉽게 휴가계획 가능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3EAC5F-0C48-4A4B-90EE-BA750CC4A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21" y="2576874"/>
            <a:ext cx="2021301" cy="3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7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06387" y="1006258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내용과 기능 설명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7024" y="51697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1286" y="1614369"/>
            <a:ext cx="102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35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3-1. 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화면 </a:t>
            </a:r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지휘관</a:t>
            </a:r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88492" y="2463761"/>
            <a:ext cx="7382149" cy="2426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기능을 네비게이션 바를 사용 하여 편리하게 접근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부대원 모두가 공유하는 캘린더를 볼 수 있음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캘린더 하단에 해당날짜의 휴가자 현황을 볼 수 있음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캘린더에 출타금지기간 등록 가능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모두가 공유하는 캘린더를 사용하여 쉽게 해당 </a:t>
            </a:r>
            <a:r>
              <a:rPr lang="ko-KR" altLang="en-US" sz="16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날짜별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600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출타자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현황파악 가능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출타금지기간을 등록함으로써 장병들이 휴가계획을 짤 때 참고 가능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BA1746-4ACF-49BF-AFF0-8478277B94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4608" r="3494" b="2150"/>
          <a:stretch/>
        </p:blipFill>
        <p:spPr>
          <a:xfrm>
            <a:off x="1545912" y="2582043"/>
            <a:ext cx="1988718" cy="35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06387" y="1006258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내용과 기능 설명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7024" y="51697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1286" y="1614369"/>
            <a:ext cx="102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4677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3-2. 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관리 화면 </a:t>
            </a:r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지휘관</a:t>
            </a:r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88492" y="2463761"/>
            <a:ext cx="5811206" cy="213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부대가입을 원하는 인원 승인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전역인원을 제거 가능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부대원을 클릭하면 휴가관리 팝업이 나옴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부대원의 목록수정 할 수 있도록 권한을 부여하여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유동적으로 변하는 부대원의 관리를 쉽게 할 수 있음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9C414E-2154-4474-8DE0-9A043675A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6080" r="4438" b="2648"/>
          <a:stretch/>
        </p:blipFill>
        <p:spPr>
          <a:xfrm>
            <a:off x="1545912" y="2582043"/>
            <a:ext cx="1988719" cy="35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5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 rot="16200000">
            <a:off x="5953084" y="-158799"/>
            <a:ext cx="285832" cy="1667237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06387" y="1006258"/>
            <a:ext cx="497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 내용과 기능 설명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37024" y="51697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02 CONTENTS</a:t>
            </a:r>
            <a:endParaRPr lang="ko-KR" altLang="en-US" sz="1600" spc="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980871" y="1922146"/>
            <a:ext cx="4230257" cy="0"/>
          </a:xfrm>
          <a:prstGeom prst="line">
            <a:avLst/>
          </a:prstGeom>
          <a:ln w="31750" cap="rnd">
            <a:solidFill>
              <a:srgbClr val="FCC3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8617495" y="-989494"/>
            <a:ext cx="769575" cy="769575"/>
          </a:xfrm>
          <a:prstGeom prst="rect">
            <a:avLst/>
          </a:prstGeom>
          <a:solidFill>
            <a:srgbClr val="FCC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19960" y="-989494"/>
            <a:ext cx="769575" cy="769575"/>
          </a:xfrm>
          <a:prstGeom prst="rect">
            <a:avLst/>
          </a:prstGeom>
          <a:solidFill>
            <a:srgbClr val="F7E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422425" y="-989494"/>
            <a:ext cx="769575" cy="769575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581286" y="1614369"/>
            <a:ext cx="1029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spc="1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주요 기능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63959" y="1712148"/>
            <a:ext cx="228092" cy="2497689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16200000">
            <a:off x="1870701" y="605243"/>
            <a:ext cx="188514" cy="2380576"/>
          </a:xfrm>
          <a:prstGeom prst="rect">
            <a:avLst/>
          </a:prstGeom>
          <a:solidFill>
            <a:srgbClr val="8C8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2348630" y="1336223"/>
            <a:ext cx="806616" cy="150876"/>
            <a:chOff x="2429182" y="4420806"/>
            <a:chExt cx="806616" cy="150876"/>
          </a:xfrm>
        </p:grpSpPr>
        <p:sp>
          <p:nvSpPr>
            <p:cNvPr id="97" name="직사각형 96"/>
            <p:cNvSpPr/>
            <p:nvPr/>
          </p:nvSpPr>
          <p:spPr>
            <a:xfrm>
              <a:off x="308492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75705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429182" y="4420806"/>
              <a:ext cx="150876" cy="150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92427" y="2005083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3-2. 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휴가 관리 화면 </a:t>
            </a:r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지휘관</a:t>
            </a:r>
            <a:r>
              <a:rPr lang="en-US" altLang="ko-KR" sz="24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spc="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088492" y="2463761"/>
            <a:ext cx="5957080" cy="2131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인원의 휴가보유현황을 확인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수정기능을 통하여 휴가를 추가하거나 제거할 수 있음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부대원의 휴가를 수정 할 수 있도록 권한을 부여하여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부대원들의 휴가 관리를 쉽게 할 수 있음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ko-KR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부대원의 휴가관련 거짓말 여부 판별 가능</a:t>
            </a:r>
            <a:endParaRPr lang="en-US" altLang="ko-KR" sz="16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</a:t>
            </a:r>
            <a:endParaRPr lang="en-US" altLang="ko-KR" sz="1200" spc="15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3FAAF6-3CD3-4D0C-A629-C86AFBEEE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4990" r="4393" b="2564"/>
          <a:stretch/>
        </p:blipFill>
        <p:spPr>
          <a:xfrm>
            <a:off x="1552160" y="2582043"/>
            <a:ext cx="1976223" cy="35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49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604</Words>
  <Application>Microsoft Office PowerPoint</Application>
  <PresentationFormat>와이드스크린</PresentationFormat>
  <Paragraphs>129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조장연</cp:lastModifiedBy>
  <cp:revision>84</cp:revision>
  <dcterms:created xsi:type="dcterms:W3CDTF">2017-10-09T06:18:45Z</dcterms:created>
  <dcterms:modified xsi:type="dcterms:W3CDTF">2019-03-25T22:10:49Z</dcterms:modified>
</cp:coreProperties>
</file>