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6" r:id="rId5"/>
    <p:sldId id="270" r:id="rId6"/>
    <p:sldId id="264" r:id="rId7"/>
    <p:sldId id="259" r:id="rId8"/>
    <p:sldId id="273" r:id="rId9"/>
    <p:sldId id="276" r:id="rId10"/>
    <p:sldId id="277" r:id="rId11"/>
    <p:sldId id="278" r:id="rId12"/>
    <p:sldId id="279" r:id="rId13"/>
    <p:sldId id="272" r:id="rId14"/>
    <p:sldId id="260" r:id="rId15"/>
    <p:sldId id="268" r:id="rId16"/>
    <p:sldId id="269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0851" y="1851459"/>
            <a:ext cx="7293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Soldier Outing Management System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[SOMS]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26800" y="4079375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20145128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강민수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8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20145223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01965" y="3429000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캡스톤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디자인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박상오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994852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2427" y="2530257"/>
            <a:ext cx="8589596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- 2012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월부터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‘SW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개발보안 의무화＇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행정안전부에서 제시하는 소프트웨어 개발 보안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시큐어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코딩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가이드 준수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군대 내 기밀 유출을 방지하기 위한 정보 입력 최소화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국방부 비공개 대상정보 세부기준을 준수하여 정보 입력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행정안전부 </a:t>
            </a:r>
            <a:r>
              <a:rPr lang="en-US" altLang="ko-KR" sz="1600" dirty="0"/>
              <a:t>: https://www.mois.go.kr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국방부 비공개 대상정보 </a:t>
            </a:r>
            <a:r>
              <a:rPr lang="en-US" altLang="ko-KR" sz="1600" dirty="0"/>
              <a:t>: http://www.mnd.go.kr/mbshome/mbs/mnd/download/total.pdf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49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및 군대 관련 보안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파악이 잘 이루어졌는가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도출된 요구사항에 대한 프로세스 흐름도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4364900" y="1006258"/>
            <a:ext cx="346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멘토 </a:t>
            </a:r>
            <a:r>
              <a:rPr lang="en-US" altLang="ko-KR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</a:t>
            </a:r>
            <a:endParaRPr lang="ko-KR" altLang="en-US" sz="3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3654484" y="1006258"/>
            <a:ext cx="4883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멘토 </a:t>
            </a:r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 - 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흐름도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6062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0E3BFE-221A-459C-8606-D6779024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2000" dirty="0"/>
              <a:t>사용자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100" dirty="0"/>
              <a:t>       </a:t>
            </a:r>
            <a:r>
              <a:rPr lang="ko-KR" altLang="en-US" sz="2000" dirty="0"/>
              <a:t>주요 기능</a:t>
            </a:r>
            <a:endParaRPr lang="en-US" altLang="ko-KR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73C32-B600-418A-8945-A20A48DAFBBB}"/>
              </a:ext>
            </a:extLst>
          </p:cNvPr>
          <p:cNvSpPr/>
          <p:nvPr/>
        </p:nvSpPr>
        <p:spPr>
          <a:xfrm>
            <a:off x="5811514" y="1840829"/>
            <a:ext cx="1219200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시작화면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241043-5ADD-405B-873B-1424F1C77B4B}"/>
              </a:ext>
            </a:extLst>
          </p:cNvPr>
          <p:cNvSpPr/>
          <p:nvPr/>
        </p:nvSpPr>
        <p:spPr>
          <a:xfrm>
            <a:off x="4592314" y="2637663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37CB8C-7039-4DA6-B33E-9F76CE2AC1D9}"/>
              </a:ext>
            </a:extLst>
          </p:cNvPr>
          <p:cNvSpPr/>
          <p:nvPr/>
        </p:nvSpPr>
        <p:spPr>
          <a:xfrm>
            <a:off x="7030714" y="2637662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3FEAE-B914-442C-A6E1-76D5061581FB}"/>
              </a:ext>
            </a:extLst>
          </p:cNvPr>
          <p:cNvSpPr/>
          <p:nvPr/>
        </p:nvSpPr>
        <p:spPr>
          <a:xfrm>
            <a:off x="8537551" y="3927490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지휘관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AC617-51CF-4A9C-B78F-DBE1D6315741}"/>
              </a:ext>
            </a:extLst>
          </p:cNvPr>
          <p:cNvSpPr/>
          <p:nvPr/>
        </p:nvSpPr>
        <p:spPr>
          <a:xfrm>
            <a:off x="3041355" y="3927490"/>
            <a:ext cx="1219200" cy="47026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병사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5B7249-4605-4DC4-AEEF-F13DB41557D4}"/>
              </a:ext>
            </a:extLst>
          </p:cNvPr>
          <p:cNvSpPr/>
          <p:nvPr/>
        </p:nvSpPr>
        <p:spPr>
          <a:xfrm>
            <a:off x="5789453" y="3927491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CCE27-D87F-4CD6-AA9F-90110DA36140}"/>
              </a:ext>
            </a:extLst>
          </p:cNvPr>
          <p:cNvSpPr/>
          <p:nvPr/>
        </p:nvSpPr>
        <p:spPr>
          <a:xfrm>
            <a:off x="2753431" y="5258348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캘린더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BF9F24-FE12-4090-A988-E154E0D06859}"/>
              </a:ext>
            </a:extLst>
          </p:cNvPr>
          <p:cNvSpPr/>
          <p:nvPr/>
        </p:nvSpPr>
        <p:spPr>
          <a:xfrm>
            <a:off x="4747117" y="5252161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 알람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CE8B8C-6910-4E13-B77E-7BEFCD872B2A}"/>
              </a:ext>
            </a:extLst>
          </p:cNvPr>
          <p:cNvCxnSpPr>
            <a:cxnSpLocks/>
          </p:cNvCxnSpPr>
          <p:nvPr/>
        </p:nvCxnSpPr>
        <p:spPr>
          <a:xfrm>
            <a:off x="9223174" y="2285523"/>
            <a:ext cx="730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B19688-E6CB-4825-A690-6D4F15268182}"/>
              </a:ext>
            </a:extLst>
          </p:cNvPr>
          <p:cNvCxnSpPr>
            <a:cxnSpLocks/>
          </p:cNvCxnSpPr>
          <p:nvPr/>
        </p:nvCxnSpPr>
        <p:spPr>
          <a:xfrm>
            <a:off x="9223174" y="2614092"/>
            <a:ext cx="730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B41905-5243-48B5-BDE5-16614C702737}"/>
              </a:ext>
            </a:extLst>
          </p:cNvPr>
          <p:cNvSpPr txBox="1"/>
          <p:nvPr/>
        </p:nvSpPr>
        <p:spPr>
          <a:xfrm>
            <a:off x="10069897" y="2147023"/>
            <a:ext cx="110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수정권한 </a:t>
            </a:r>
            <a:r>
              <a:rPr lang="en-US" altLang="ko-KR" sz="1200" dirty="0"/>
              <a:t>O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3C2D54-F078-4DA1-B9D0-D41BBF0428C3}"/>
              </a:ext>
            </a:extLst>
          </p:cNvPr>
          <p:cNvSpPr txBox="1"/>
          <p:nvPr/>
        </p:nvSpPr>
        <p:spPr>
          <a:xfrm>
            <a:off x="10069896" y="2475592"/>
            <a:ext cx="110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수정권한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6C7662-8DD7-4E08-94A0-3C30D463F572}"/>
              </a:ext>
            </a:extLst>
          </p:cNvPr>
          <p:cNvSpPr/>
          <p:nvPr/>
        </p:nvSpPr>
        <p:spPr>
          <a:xfrm>
            <a:off x="8912782" y="2003333"/>
            <a:ext cx="2332139" cy="93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5FACAB-9F17-42AD-AB2B-725022327B1E}"/>
              </a:ext>
            </a:extLst>
          </p:cNvPr>
          <p:cNvSpPr/>
          <p:nvPr/>
        </p:nvSpPr>
        <p:spPr>
          <a:xfrm>
            <a:off x="6748143" y="5251365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출타 현황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2622F7-8DF2-4077-8897-3F3394BA14C1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7357743" y="4397753"/>
            <a:ext cx="1789408" cy="85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EA12E9-D275-4BB0-BF73-E3048D75D7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3363031" y="4397753"/>
            <a:ext cx="287924" cy="86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AB9D97-6DE4-469D-BDB5-CAF08E3CCF6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363031" y="4397754"/>
            <a:ext cx="3036022" cy="860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87B9DE-59E0-45C0-94B7-31756C57A78E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3363031" y="4397753"/>
            <a:ext cx="5784120" cy="86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E99C46-6C86-4145-AD4C-52D573FB0C7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5356717" y="4397753"/>
            <a:ext cx="3790434" cy="854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5E8ECDF-5789-4DB7-9D2D-A413AB07CD6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6399053" y="4397754"/>
            <a:ext cx="958690" cy="8536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738351-B533-40C6-A29E-9D58877A495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21114" y="2311092"/>
            <a:ext cx="1219200" cy="326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3FC2656-DC14-464C-A617-D615ED7FBB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201914" y="2315923"/>
            <a:ext cx="1219200" cy="321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0F700DE-2DE1-4FFC-95DC-9A571F9F17C7}"/>
              </a:ext>
            </a:extLst>
          </p:cNvPr>
          <p:cNvCxnSpPr>
            <a:stCxn id="11" idx="2"/>
          </p:cNvCxnSpPr>
          <p:nvPr/>
        </p:nvCxnSpPr>
        <p:spPr>
          <a:xfrm flipH="1">
            <a:off x="7635761" y="3107925"/>
            <a:ext cx="4553" cy="245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18A31A8-1EDB-4849-998B-E7B7D3DCE7B6}"/>
              </a:ext>
            </a:extLst>
          </p:cNvPr>
          <p:cNvCxnSpPr/>
          <p:nvPr/>
        </p:nvCxnSpPr>
        <p:spPr>
          <a:xfrm flipH="1">
            <a:off x="5197361" y="3107925"/>
            <a:ext cx="4553" cy="245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BABA953-3B6E-450A-88F4-3E88E7608ACD}"/>
              </a:ext>
            </a:extLst>
          </p:cNvPr>
          <p:cNvCxnSpPr>
            <a:cxnSpLocks/>
          </p:cNvCxnSpPr>
          <p:nvPr/>
        </p:nvCxnSpPr>
        <p:spPr>
          <a:xfrm>
            <a:off x="5197362" y="3353883"/>
            <a:ext cx="24383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DA04B60-F122-4312-9023-7030130BD077}"/>
              </a:ext>
            </a:extLst>
          </p:cNvPr>
          <p:cNvCxnSpPr>
            <a:cxnSpLocks/>
          </p:cNvCxnSpPr>
          <p:nvPr/>
        </p:nvCxnSpPr>
        <p:spPr>
          <a:xfrm>
            <a:off x="3650953" y="3599591"/>
            <a:ext cx="5496199" cy="9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06FCD1-FEA8-4447-A95A-DCAA7620931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99053" y="3353883"/>
            <a:ext cx="0" cy="57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981E422-FE6F-40A8-A474-9F9D7069AFDB}"/>
              </a:ext>
            </a:extLst>
          </p:cNvPr>
          <p:cNvCxnSpPr>
            <a:cxnSpLocks/>
          </p:cNvCxnSpPr>
          <p:nvPr/>
        </p:nvCxnSpPr>
        <p:spPr>
          <a:xfrm>
            <a:off x="9147151" y="3605532"/>
            <a:ext cx="606" cy="321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4FF8657-813F-4ED8-96E2-65D77BC63C43}"/>
              </a:ext>
            </a:extLst>
          </p:cNvPr>
          <p:cNvCxnSpPr>
            <a:cxnSpLocks/>
          </p:cNvCxnSpPr>
          <p:nvPr/>
        </p:nvCxnSpPr>
        <p:spPr>
          <a:xfrm>
            <a:off x="3650953" y="3608166"/>
            <a:ext cx="606" cy="321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6AB5E9-3CDC-4086-BFD5-475C919C6BB9}"/>
              </a:ext>
            </a:extLst>
          </p:cNvPr>
          <p:cNvSpPr/>
          <p:nvPr/>
        </p:nvSpPr>
        <p:spPr>
          <a:xfrm>
            <a:off x="8736476" y="5258348"/>
            <a:ext cx="1219200" cy="4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휴가 보유 현황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E2415B-FD12-4912-9430-D823942F8DF9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147151" y="4397753"/>
            <a:ext cx="198925" cy="86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581004A-C554-4B74-AD27-158E830AE90C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>
            <a:off x="3650955" y="4397753"/>
            <a:ext cx="5695121" cy="86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37F0D3B-273B-47D7-B081-B3D240C5FC51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>
            <a:off x="6399053" y="4397754"/>
            <a:ext cx="2947023" cy="860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3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Studio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 Web Service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https://github.com/danny7742/Soldier-Outing-Management-System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4967338" y="1006258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967338" y="1006258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 분담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74537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CB9994-356D-4309-9914-BE9478E8C48C}"/>
              </a:ext>
            </a:extLst>
          </p:cNvPr>
          <p:cNvSpPr txBox="1"/>
          <p:nvPr/>
        </p:nvSpPr>
        <p:spPr>
          <a:xfrm>
            <a:off x="1531686" y="2142837"/>
            <a:ext cx="9390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강민수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관리자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간부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개발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 시스템 구축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민성재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및 서버 구축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GPS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및 보안 시스템 구축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조장연</a:t>
            </a:r>
            <a:endParaRPr lang="en-US" altLang="ko-KR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GUI</a:t>
            </a:r>
          </a:p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-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알람 기능 및 추가기능 구현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F84EF-0697-411A-92EF-FD46F1E71D1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4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3979893" y="1006258"/>
            <a:ext cx="423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중간 데모 전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C7879-C351-4AB4-992D-1D655B6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731B51-BB89-485B-9F9E-6360AB4848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8566" y="2622111"/>
            <a:ext cx="9261528" cy="25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7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0521F0-C383-4A62-9A3E-4FF009FCE239}"/>
              </a:ext>
            </a:extLst>
          </p:cNvPr>
          <p:cNvSpPr txBox="1"/>
          <p:nvPr/>
        </p:nvSpPr>
        <p:spPr>
          <a:xfrm>
            <a:off x="3979892" y="1006258"/>
            <a:ext cx="423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데모 전</a:t>
            </a:r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2BB9B-FBD8-4F8A-B10B-5E6282AA5ABC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D79BB0-DB4A-42D3-BB83-4D4912271850}"/>
              </a:ext>
            </a:extLst>
          </p:cNvPr>
          <p:cNvCxnSpPr/>
          <p:nvPr/>
        </p:nvCxnSpPr>
        <p:spPr>
          <a:xfrm>
            <a:off x="3981883" y="1621089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74B80E4-CC5F-47E5-9FD5-E6D6FC01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12" y="2565525"/>
            <a:ext cx="9536344" cy="26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0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469A-1CD5-4675-A8B2-43DEF127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br>
              <a:rPr lang="en-US" altLang="ko-KR" sz="9600" dirty="0"/>
            </a:br>
            <a:endParaRPr lang="ko-KR" alt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7C20-9986-41BB-9517-C1FF1BD7809E}"/>
              </a:ext>
            </a:extLst>
          </p:cNvPr>
          <p:cNvSpPr txBox="1"/>
          <p:nvPr/>
        </p:nvSpPr>
        <p:spPr>
          <a:xfrm>
            <a:off x="4599436" y="1582483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0CD41-9468-4371-A5C6-7CD3A6FDCA69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06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EB201E-1383-495E-9305-32D6101B0C81}"/>
              </a:ext>
            </a:extLst>
          </p:cNvPr>
          <p:cNvCxnSpPr/>
          <p:nvPr/>
        </p:nvCxnSpPr>
        <p:spPr>
          <a:xfrm>
            <a:off x="3980871" y="315749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4120" y="52795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1433995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49779" y="108724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5551" y="1574880"/>
            <a:ext cx="3510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제안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배경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51974" y="234567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42945" y="19703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0656" y="2484933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기능설명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1974" y="322410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47021" y="283332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7721" y="5144906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 분담과 개발 일정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0262" y="414205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21232" y="3742717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85705" y="5884283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3641-98EF-4BE2-A189-AFD5541FBAC0}"/>
              </a:ext>
            </a:extLst>
          </p:cNvPr>
          <p:cNvSpPr txBox="1"/>
          <p:nvPr/>
        </p:nvSpPr>
        <p:spPr>
          <a:xfrm>
            <a:off x="5385214" y="423284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51F3D-A465-445C-A04F-51C6434CB0C8}"/>
              </a:ext>
            </a:extLst>
          </p:cNvPr>
          <p:cNvSpPr txBox="1"/>
          <p:nvPr/>
        </p:nvSpPr>
        <p:spPr>
          <a:xfrm>
            <a:off x="5821232" y="4610171"/>
            <a:ext cx="49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48B109-ACFF-47B8-86D4-4EFF587600C9}"/>
              </a:ext>
            </a:extLst>
          </p:cNvPr>
          <p:cNvSpPr/>
          <p:nvPr/>
        </p:nvSpPr>
        <p:spPr>
          <a:xfrm>
            <a:off x="5930263" y="4967973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6B850-FF5B-4E3A-B242-CF4A00DE5FCB}"/>
              </a:ext>
            </a:extLst>
          </p:cNvPr>
          <p:cNvSpPr txBox="1"/>
          <p:nvPr/>
        </p:nvSpPr>
        <p:spPr>
          <a:xfrm>
            <a:off x="5056821" y="3341369"/>
            <a:ext cx="202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멘토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1A9E2-75EF-459D-A2AC-8EAC291C6D56}"/>
              </a:ext>
            </a:extLst>
          </p:cNvPr>
          <p:cNvSpPr txBox="1"/>
          <p:nvPr/>
        </p:nvSpPr>
        <p:spPr>
          <a:xfrm>
            <a:off x="5825384" y="5470461"/>
            <a:ext cx="49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06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D82DEA-F54C-4BCE-B784-11D2B6C65CAE}"/>
              </a:ext>
            </a:extLst>
          </p:cNvPr>
          <p:cNvSpPr/>
          <p:nvPr/>
        </p:nvSpPr>
        <p:spPr>
          <a:xfrm>
            <a:off x="5934415" y="5828263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166637" y="1006258"/>
            <a:ext cx="3858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제안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E9F97-C12B-44C0-A9BF-3C21E347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Soldier Outing Management System</a:t>
            </a:r>
          </a:p>
          <a:p>
            <a:pPr marL="0" indent="0">
              <a:buNone/>
            </a:pPr>
            <a:r>
              <a:rPr lang="ko-KR" altLang="en-US" dirty="0"/>
              <a:t>군인 출타 관리 시스템</a:t>
            </a:r>
            <a:r>
              <a:rPr lang="en-US" altLang="ko-KR" dirty="0"/>
              <a:t>(</a:t>
            </a:r>
            <a:r>
              <a:rPr lang="ko-KR" altLang="en-US" dirty="0"/>
              <a:t>어플리케이션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6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166637" y="1006258"/>
            <a:ext cx="3858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제안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165DA97-0D4B-4D4D-9CB4-D641CF06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9" y="1926431"/>
            <a:ext cx="6145262" cy="4748038"/>
          </a:xfrm>
        </p:spPr>
      </p:pic>
    </p:spTree>
    <p:extLst>
      <p:ext uri="{BB962C8B-B14F-4D97-AF65-F5344CB8AC3E}">
        <p14:creationId xmlns:p14="http://schemas.microsoft.com/office/powerpoint/2010/main" val="29072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배달의민족 도현" panose="020B0600000101010101"/>
            </a:endParaRPr>
          </a:p>
          <a:p>
            <a:r>
              <a:rPr lang="en-US" altLang="ko-KR" dirty="0">
                <a:ea typeface="배달의민족 도현" panose="020B0600000101010101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부대 내 휴대폰 사용 허용에도 불구하고 변하지 않는 체제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-&gt;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장병들의 출타관리 및 휴가 계획을 돕는 어플리케이션 개발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166637" y="1006258"/>
            <a:ext cx="3858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제안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6A714-A043-4A96-A471-A691678F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통합적 출타 관리 시스템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장병 휴가 관리 데이터베이스 미흡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병사와 간부간 출타관리의 복잡함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70E34-FCEB-4D04-AF92-6EB11B89C999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2B933-E7B3-4411-AC0C-D94503C120D6}"/>
              </a:ext>
            </a:extLst>
          </p:cNvPr>
          <p:cNvSpPr txBox="1"/>
          <p:nvPr/>
        </p:nvSpPr>
        <p:spPr>
          <a:xfrm>
            <a:off x="4743717" y="1006258"/>
            <a:ext cx="2704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배경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9A1BA2-C839-42CB-8A16-358B9DF5184F}"/>
              </a:ext>
            </a:extLst>
          </p:cNvPr>
          <p:cNvCxnSpPr/>
          <p:nvPr/>
        </p:nvCxnSpPr>
        <p:spPr>
          <a:xfrm>
            <a:off x="3980871" y="1825625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88393" y="2736673"/>
            <a:ext cx="2380577" cy="2508565"/>
            <a:chOff x="940829" y="4964523"/>
            <a:chExt cx="2727670" cy="2874320"/>
          </a:xfrm>
        </p:grpSpPr>
        <p:sp>
          <p:nvSpPr>
            <p:cNvPr id="76" name="직사각형 75"/>
            <p:cNvSpPr/>
            <p:nvPr/>
          </p:nvSpPr>
          <p:spPr>
            <a:xfrm>
              <a:off x="940829" y="5009619"/>
              <a:ext cx="260405" cy="2829224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452281" y="2747549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4559023" y="1640644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313797" y="2728922"/>
            <a:ext cx="2380576" cy="2514710"/>
            <a:chOff x="940830" y="4964523"/>
            <a:chExt cx="2727669" cy="2881360"/>
          </a:xfrm>
        </p:grpSpPr>
        <p:sp>
          <p:nvSpPr>
            <p:cNvPr id="89" name="직사각형 88"/>
            <p:cNvSpPr/>
            <p:nvPr/>
          </p:nvSpPr>
          <p:spPr>
            <a:xfrm>
              <a:off x="940830" y="5009619"/>
              <a:ext cx="261348" cy="2836264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9139526" y="2747550"/>
            <a:ext cx="228092" cy="249608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6200000">
            <a:off x="10243301" y="1640644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259470" y="2365418"/>
            <a:ext cx="806616" cy="150876"/>
            <a:chOff x="2429182" y="4420806"/>
            <a:chExt cx="806616" cy="150876"/>
          </a:xfrm>
        </p:grpSpPr>
        <p:sp>
          <p:nvSpPr>
            <p:cNvPr id="13" name="직사각형 12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036952" y="2371624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885411" y="2365418"/>
            <a:ext cx="806616" cy="150876"/>
            <a:chOff x="2429182" y="4420806"/>
            <a:chExt cx="806616" cy="150876"/>
          </a:xfrm>
        </p:grpSpPr>
        <p:sp>
          <p:nvSpPr>
            <p:cNvPr id="101" name="직사각형 100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98973" y="302889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80749" y="304048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 기능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59991" y="3028890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출타보고 기능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387070" y="3025095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보유 현황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3967" y="3639547"/>
            <a:ext cx="2483372" cy="140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군번과 비밀번호를 이용하여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보안을 위해 난수로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생성된 부대코드를 입력하여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부대에 가입신청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관리는 각 부대의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지휘관만이 가능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11335" y="3490847"/>
            <a:ext cx="2483372" cy="1621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간부와 병사가 공유하는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 구현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날짜별로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터치 시 출타자 명단 확인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입력 및 날짜 제한은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지휘관만 가능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병사는 해당 스케쥴을 고려한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임시 휴가계획 작성 가능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14120" y="3519326"/>
            <a:ext cx="2557110" cy="140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지휘관이 미리 설정한 시간에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보고 시간이 되면 알람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발생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어플리케이션 내 보고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메시지 발송 시 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GPS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켜지며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위치 정보 전송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보고 메시지는 전 간부가 공유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387070" y="3527523"/>
            <a:ext cx="2730235" cy="140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전 장병에 대해 현재 보유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하고 있는 휴가의 종류와 일수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파악 가능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지휘관은 이 메뉴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병사가 보유한 휴가를 추가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혹은 삭제하거나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현황 내역을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통해 캘린더에 휴가 입력 가능</a:t>
            </a:r>
            <a:r>
              <a:rPr lang="en-US" altLang="ko-KR" sz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18B535-52AD-4C4D-9094-CFAE3141E7B2}"/>
              </a:ext>
            </a:extLst>
          </p:cNvPr>
          <p:cNvGrpSpPr/>
          <p:nvPr/>
        </p:nvGrpSpPr>
        <p:grpSpPr>
          <a:xfrm>
            <a:off x="10662893" y="2303367"/>
            <a:ext cx="806616" cy="150876"/>
            <a:chOff x="2429182" y="4420806"/>
            <a:chExt cx="806616" cy="1508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3B8A12-AF71-475F-9798-156664D34FBF}"/>
                </a:ext>
              </a:extLst>
            </p:cNvPr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8A9894-EBBF-40B3-B46C-10533E076D03}"/>
                </a:ext>
              </a:extLst>
            </p:cNvPr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522B2C-06FE-4469-B333-AD8AE778717E}"/>
                </a:ext>
              </a:extLst>
            </p:cNvPr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26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 기능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2427" y="2530257"/>
            <a:ext cx="8090676" cy="265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간부와 장병 모두가 공유하는 캘린더 구현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부대마다 캘린더 수정권한자는 지휘관 단 한 명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누구라도 캘린더의 특정 날짜 클릭 시 그 날 출타 인원과 종류 확인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지휘관은 부대 내 사정에 따른 출타 금지 기간 입력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병사들은 남들은 볼 수 없는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자신만의 임시휴가계획을 캘린더에 작성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간부들의 출타자 현황 파악 용이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어플리케이션을 통해 부대 사정에 따라 쉽게 휴가 계획 세우기 가능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55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출타보고 기능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2426" y="2530257"/>
            <a:ext cx="8927533" cy="295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 당일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출타 요청 승인 시 개인 별 현 출타 상태 변경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(ex,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잔류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외출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외박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출타자 현황 목록에 추가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출타를 나간 병사는 지휘관이 미리 설정한 보고 체계에 따라 시간에 맞춰 알람 가동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보고 알람 에 따른 보고 메시지 전송 시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GPS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현재 위치 또한 전송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시간 내에 어플 상에서 보고 메시지를 보내지 않을 시 하이라이트 표시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병사들의 복잡한 보고 체계 간소화 및 알람 기능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간부 또한 보고 체계 간소화 및 위수지역 준수 여부 확인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334916-84A8-42F8-BF68-C47EEFD745FB}"/>
              </a:ext>
            </a:extLst>
          </p:cNvPr>
          <p:cNvGrpSpPr/>
          <p:nvPr/>
        </p:nvGrpSpPr>
        <p:grpSpPr>
          <a:xfrm>
            <a:off x="762414" y="1705857"/>
            <a:ext cx="2380576" cy="2514710"/>
            <a:chOff x="940830" y="4964523"/>
            <a:chExt cx="2727669" cy="28813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4B6E46-C6E6-463E-9EC0-B0C29E83351A}"/>
                </a:ext>
              </a:extLst>
            </p:cNvPr>
            <p:cNvSpPr/>
            <p:nvPr/>
          </p:nvSpPr>
          <p:spPr>
            <a:xfrm>
              <a:off x="940830" y="5009619"/>
              <a:ext cx="261348" cy="2836264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6A731-554B-4055-AFDD-44FF3F751D17}"/>
                </a:ext>
              </a:extLst>
            </p:cNvPr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89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662</Words>
  <Application>Microsoft Office PowerPoint</Application>
  <PresentationFormat>와이드스크린</PresentationFormat>
  <Paragraphs>171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강 민수</cp:lastModifiedBy>
  <cp:revision>57</cp:revision>
  <dcterms:created xsi:type="dcterms:W3CDTF">2017-10-09T06:18:45Z</dcterms:created>
  <dcterms:modified xsi:type="dcterms:W3CDTF">2019-03-18T21:49:29Z</dcterms:modified>
</cp:coreProperties>
</file>