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2" r:id="rId3"/>
    <p:sldId id="289" r:id="rId4"/>
    <p:sldId id="258" r:id="rId5"/>
    <p:sldId id="292" r:id="rId6"/>
    <p:sldId id="257" r:id="rId7"/>
    <p:sldId id="305" r:id="rId8"/>
    <p:sldId id="290" r:id="rId9"/>
    <p:sldId id="291" r:id="rId10"/>
    <p:sldId id="260" r:id="rId11"/>
    <p:sldId id="294" r:id="rId12"/>
    <p:sldId id="315" r:id="rId13"/>
    <p:sldId id="295" r:id="rId14"/>
    <p:sldId id="307" r:id="rId15"/>
    <p:sldId id="308" r:id="rId16"/>
    <p:sldId id="293" r:id="rId17"/>
    <p:sldId id="302" r:id="rId18"/>
    <p:sldId id="303" r:id="rId19"/>
    <p:sldId id="304" r:id="rId20"/>
    <p:sldId id="311" r:id="rId21"/>
    <p:sldId id="297" r:id="rId22"/>
    <p:sldId id="296" r:id="rId23"/>
    <p:sldId id="300" r:id="rId24"/>
    <p:sldId id="313" r:id="rId25"/>
    <p:sldId id="312" r:id="rId26"/>
    <p:sldId id="31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37240E-EEDD-4521-81E1-AB2C4694998B}">
  <a:tblStyle styleId="{1F37240E-EEDD-4521-81E1-AB2C4694998B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6" autoAdjust="0"/>
  </p:normalViewPr>
  <p:slideViewPr>
    <p:cSldViewPr snapToGrid="0">
      <p:cViewPr varScale="1">
        <p:scale>
          <a:sx n="58" d="100"/>
          <a:sy n="58" d="100"/>
        </p:scale>
        <p:origin x="6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발표 시작하겠습니다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조원 이름 </a:t>
            </a: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전처리 과정입니다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전처리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통한 열 추가</a:t>
            </a:r>
            <a:r>
              <a:rPr lang="en-US" altLang="ko-KR" dirty="0" smtClean="0"/>
              <a:t>(0,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로 구분</a:t>
            </a:r>
            <a:r>
              <a:rPr lang="en-US" altLang="ko-KR" baseline="0" dirty="0" smtClean="0"/>
              <a:t>) + </a:t>
            </a:r>
            <a:r>
              <a:rPr lang="ko-KR" altLang="en-US" baseline="0" dirty="0" smtClean="0"/>
              <a:t>워드 </a:t>
            </a:r>
            <a:r>
              <a:rPr lang="ko-KR" altLang="en-US" baseline="0" dirty="0" err="1" smtClean="0"/>
              <a:t>클라우드도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작성해봄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61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전처리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통한 열 추가</a:t>
            </a:r>
            <a:r>
              <a:rPr lang="en-US" altLang="ko-KR" dirty="0" smtClean="0"/>
              <a:t>(0,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로 구분</a:t>
            </a:r>
            <a:r>
              <a:rPr lang="en-US" altLang="ko-KR" baseline="0" dirty="0" smtClean="0"/>
              <a:t>) + </a:t>
            </a:r>
            <a:r>
              <a:rPr lang="ko-KR" altLang="en-US" baseline="0" dirty="0" smtClean="0"/>
              <a:t>워드 </a:t>
            </a:r>
            <a:r>
              <a:rPr lang="ko-KR" altLang="en-US" baseline="0" dirty="0" err="1" smtClean="0"/>
              <a:t>클라우드도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작성해봄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5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분포의 그래프를 통한 </a:t>
            </a:r>
            <a:r>
              <a:rPr lang="ko-KR" altLang="en-US" dirty="0" err="1" smtClean="0"/>
              <a:t>긍부정의</a:t>
            </a:r>
            <a:r>
              <a:rPr lang="ko-KR" altLang="en-US" dirty="0" smtClean="0"/>
              <a:t> 비율을 거의 </a:t>
            </a:r>
            <a:r>
              <a:rPr lang="en-US" altLang="ko-KR" dirty="0" smtClean="0"/>
              <a:t>50:50</a:t>
            </a:r>
            <a:r>
              <a:rPr lang="ko-KR" altLang="en-US" dirty="0" smtClean="0"/>
              <a:t>으로 맞춤</a:t>
            </a:r>
            <a:r>
              <a:rPr lang="en-US" altLang="ko-KR" dirty="0" smtClean="0"/>
              <a:t>,  null</a:t>
            </a:r>
            <a:r>
              <a:rPr lang="ko-KR" altLang="en-US" dirty="0" smtClean="0"/>
              <a:t>값 제거를 통한 전처리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83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토큰화</a:t>
            </a:r>
            <a:r>
              <a:rPr lang="ko-KR" altLang="en-US" baseline="0" dirty="0" smtClean="0"/>
              <a:t>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긍부정</a:t>
            </a:r>
            <a:r>
              <a:rPr lang="ko-KR" altLang="en-US" baseline="0" dirty="0" smtClean="0"/>
              <a:t> 리뷰의 길이도 </a:t>
            </a:r>
            <a:r>
              <a:rPr lang="ko-KR" altLang="en-US" baseline="0" dirty="0" err="1" smtClean="0"/>
              <a:t>측정해봄</a:t>
            </a:r>
            <a:r>
              <a:rPr lang="ko-KR" altLang="en-US" baseline="0" dirty="0" smtClean="0"/>
              <a:t> 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4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정수 </a:t>
            </a:r>
            <a:r>
              <a:rPr lang="ko-KR" altLang="en-US" dirty="0" err="1" smtClean="0"/>
              <a:t>인코딩과</a:t>
            </a:r>
            <a:r>
              <a:rPr lang="ko-KR" altLang="en-US" dirty="0" smtClean="0"/>
              <a:t> 패딩도 했음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529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시도한 여러 </a:t>
            </a:r>
            <a:r>
              <a:rPr lang="ko-KR" altLang="en-US" dirty="0" err="1" smtClean="0"/>
              <a:t>모델리의</a:t>
            </a:r>
            <a:r>
              <a:rPr lang="ko-KR" altLang="en-US" dirty="0" smtClean="0"/>
              <a:t> 과정과 정확도들을 간략히</a:t>
            </a:r>
            <a:r>
              <a:rPr lang="ko-KR" altLang="en-US" baseline="0" dirty="0" smtClean="0"/>
              <a:t> 소개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522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처음 시도한 것 치고 나쁘지 않았음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더 높이기 위해 다른 모델들도 해봄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78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CNN</a:t>
            </a:r>
            <a:r>
              <a:rPr lang="ko-KR" altLang="en-US" dirty="0" smtClean="0"/>
              <a:t>의 경우 지나치게 높은 정확도가 나옴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문제가 있다고 생각하고 사용하지 않기로 결정했다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30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GRU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퍼센트정도</a:t>
            </a:r>
            <a:r>
              <a:rPr lang="ko-KR" altLang="en-US" dirty="0" smtClean="0"/>
              <a:t> 정확도를 높임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73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화면 배경은 저희가 만든 웹입니다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뒤에서 보여드리겠습니다</a:t>
            </a:r>
            <a:r>
              <a:rPr lang="en-US" altLang="ko-KR" dirty="0" smtClean="0"/>
              <a:t>.)</a:t>
            </a:r>
            <a:endParaRPr dirty="0"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머신러닝으로</a:t>
            </a:r>
            <a:r>
              <a:rPr lang="ko-KR" altLang="en-US" dirty="0" smtClean="0"/>
              <a:t> 해본 결과 제일 높은 </a:t>
            </a:r>
            <a:r>
              <a:rPr lang="en-US" altLang="ko-KR" dirty="0" smtClean="0"/>
              <a:t>86%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정확도를 얻음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데이터에 대해서는 딥러닝보다는 </a:t>
            </a:r>
            <a:r>
              <a:rPr lang="ko-KR" altLang="en-US" baseline="0" dirty="0" err="1" smtClean="0"/>
              <a:t>머신러닝의</a:t>
            </a:r>
            <a:r>
              <a:rPr lang="ko-KR" altLang="en-US" baseline="0" dirty="0" smtClean="0"/>
              <a:t> 정확도가 더 높은 것으로 나옴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웹에 붙여 사용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71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8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092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웹에 붙여서 입력한 리뷰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분류 화면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      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야식치킨말고 </a:t>
            </a:r>
            <a:r>
              <a:rPr lang="ko-KR" altLang="en-US" dirty="0" err="1" smtClean="0"/>
              <a:t>캡쳐본에</a:t>
            </a:r>
            <a:r>
              <a:rPr lang="ko-KR" altLang="en-US" dirty="0" smtClean="0"/>
              <a:t> 있는 같은 </a:t>
            </a:r>
            <a:r>
              <a:rPr lang="ko-KR" altLang="en-US" dirty="0" err="1" smtClean="0"/>
              <a:t>게임리뷰</a:t>
            </a:r>
            <a:r>
              <a:rPr lang="ko-KR" altLang="en-US" dirty="0" smtClean="0"/>
              <a:t> 넣어서 같은 결과 나오는지 보여주기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441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토픽 모델링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문제점으로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을 분류할 수 있었다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11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웹에 붙여서 유사도 높은 리뷰 </a:t>
            </a:r>
            <a:r>
              <a:rPr lang="ko-KR" altLang="en-US" dirty="0" err="1" smtClean="0"/>
              <a:t>출력결과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dirty="0"/>
          </a:p>
        </p:txBody>
      </p:sp>
      <p:sp>
        <p:nvSpPr>
          <p:cNvPr id="498" name="Google Shape;4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069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화면 배경은 저희가 만든 웹입니다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뒤에서 보여드리겠습니다</a:t>
            </a:r>
            <a:r>
              <a:rPr lang="en-US" altLang="ko-KR" dirty="0" smtClean="0"/>
              <a:t>.)</a:t>
            </a:r>
            <a:endParaRPr dirty="0"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11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97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목표입니다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관점으로 프로젝트를 시작했습니다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기간</a:t>
            </a:r>
            <a:r>
              <a:rPr lang="ko-KR" altLang="en-US" baseline="0" dirty="0" smtClean="0"/>
              <a:t> 동안 투자한 </a:t>
            </a:r>
            <a:r>
              <a:rPr lang="en-US" altLang="ko-KR" baseline="0" dirty="0" smtClean="0"/>
              <a:t>part</a:t>
            </a:r>
            <a:r>
              <a:rPr lang="ko-KR" altLang="en-US" baseline="0" dirty="0" smtClean="0"/>
              <a:t>는 크게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가지이다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크롤링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모델링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여러 모델을 시험하여 정확도를 높이기 위해 가장 많은 시간을 투자했다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52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어떤 데이터를 </a:t>
            </a:r>
            <a:r>
              <a:rPr lang="ko-KR" altLang="en-US" dirty="0" err="1" smtClean="0"/>
              <a:t>가져올까에</a:t>
            </a:r>
            <a:r>
              <a:rPr lang="ko-KR" altLang="en-US" dirty="0" smtClean="0"/>
              <a:t> 대한 고민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가져온 게임들을 돌려보았을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부정과 긍정의 비율이 맞지 않았음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부정이 높음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33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추가로 하여 </a:t>
            </a:r>
            <a:r>
              <a:rPr lang="ko-KR" altLang="en-US" dirty="0" err="1" smtClean="0"/>
              <a:t>긍부정의</a:t>
            </a:r>
            <a:r>
              <a:rPr lang="ko-KR" altLang="en-US" dirty="0" smtClean="0"/>
              <a:t> 비율을 맞추어 정확도를 높임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1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GRU, LSTM,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머신러닝 등을 이용하여 가장 정확도 높은 모델을 찾음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웹에 붙여 사용할 최적의 모델을 찾는 과정에서 얻은 정확도 </a:t>
            </a:r>
            <a:r>
              <a:rPr lang="en-US" altLang="ko-KR" baseline="0" dirty="0" smtClean="0"/>
              <a:t>86%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36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2015433" y="2041398"/>
            <a:ext cx="8026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언제까지 할래</a:t>
            </a:r>
            <a: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b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똥겜 망겜</a:t>
            </a:r>
            <a:endParaRPr sz="4800" b="0" i="0" u="none" strike="noStrike" cap="none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9882909" y="6216073"/>
            <a:ext cx="2309091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901709" y="6093845"/>
            <a:ext cx="3962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4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조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: 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이준호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조영모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최인서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이승수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2909" y="6523850"/>
            <a:ext cx="2309091" cy="3341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3179216" y="272207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179216" y="3036167"/>
            <a:ext cx="59283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3600" b="1" dirty="0" smtClean="0"/>
              <a:t>데이터 </a:t>
            </a:r>
            <a:r>
              <a:rPr lang="en-US" altLang="ko-KR" sz="3600" b="1" dirty="0" smtClean="0"/>
              <a:t>Crawling &amp; </a:t>
            </a:r>
            <a:r>
              <a:rPr lang="ko-KR" altLang="en-US" sz="3600" b="1" dirty="0" smtClean="0"/>
              <a:t>전처리</a:t>
            </a:r>
            <a:endParaRPr lang="en-US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Google Shape;106;p16"/>
          <p:cNvSpPr txBox="1"/>
          <p:nvPr/>
        </p:nvSpPr>
        <p:spPr>
          <a:xfrm>
            <a:off x="274320" y="294640"/>
            <a:ext cx="3704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#</a:t>
            </a:r>
            <a:r>
              <a:rPr lang="en-US" altLang="ko-KR" sz="1800" dirty="0">
                <a:solidFill>
                  <a:schemeClr val="lt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Google Shape;99;p15"/>
          <p:cNvSpPr txBox="1"/>
          <p:nvPr/>
        </p:nvSpPr>
        <p:spPr>
          <a:xfrm>
            <a:off x="291396" y="376844"/>
            <a:ext cx="33662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r="14984"/>
          <a:stretch/>
        </p:blipFill>
        <p:spPr>
          <a:xfrm>
            <a:off x="291396" y="1129991"/>
            <a:ext cx="7124281" cy="2933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7"/>
          <a:stretch/>
        </p:blipFill>
        <p:spPr>
          <a:xfrm>
            <a:off x="7759548" y="1131268"/>
            <a:ext cx="4109437" cy="53988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-184" r="24837" b="184"/>
          <a:stretch/>
        </p:blipFill>
        <p:spPr>
          <a:xfrm>
            <a:off x="943030" y="1254549"/>
            <a:ext cx="6219929" cy="5464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 r="10939"/>
          <a:stretch/>
        </p:blipFill>
        <p:spPr>
          <a:xfrm>
            <a:off x="320033" y="5528133"/>
            <a:ext cx="746592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375230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4" y="1409362"/>
            <a:ext cx="7190231" cy="40673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805" y="2033435"/>
            <a:ext cx="7912931" cy="41749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40137"/>
          <a:stretch/>
        </p:blipFill>
        <p:spPr>
          <a:xfrm>
            <a:off x="7021897" y="1616364"/>
            <a:ext cx="4790436" cy="345030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277390" y="5323493"/>
            <a:ext cx="912794" cy="958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28362" y="4025351"/>
            <a:ext cx="1594765" cy="1590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99;p15"/>
          <p:cNvSpPr txBox="1"/>
          <p:nvPr/>
        </p:nvSpPr>
        <p:spPr>
          <a:xfrm>
            <a:off x="291396" y="376844"/>
            <a:ext cx="33662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 rot="1496068">
            <a:off x="10350890" y="2021502"/>
            <a:ext cx="480292" cy="7300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7" y="1838035"/>
            <a:ext cx="9741414" cy="446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34" y="1381748"/>
            <a:ext cx="6945396" cy="3827561"/>
          </a:xfrm>
          <a:prstGeom prst="rect">
            <a:avLst/>
          </a:prstGeom>
        </p:spPr>
      </p:pic>
      <p:sp>
        <p:nvSpPr>
          <p:cNvPr id="12" name="Google Shape;99;p15"/>
          <p:cNvSpPr txBox="1"/>
          <p:nvPr/>
        </p:nvSpPr>
        <p:spPr>
          <a:xfrm>
            <a:off x="291396" y="376844"/>
            <a:ext cx="33662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아래쪽 화살표 6"/>
          <p:cNvSpPr/>
          <p:nvPr/>
        </p:nvSpPr>
        <p:spPr>
          <a:xfrm rot="19781075">
            <a:off x="1117599" y="2262535"/>
            <a:ext cx="480292" cy="7300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45897" y="2755024"/>
            <a:ext cx="478683" cy="513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96157" y="4278765"/>
            <a:ext cx="478683" cy="513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5744088" y="3401626"/>
            <a:ext cx="45719" cy="7373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" name="Google Shape;504;p40"/>
          <p:cNvSpPr/>
          <p:nvPr/>
        </p:nvSpPr>
        <p:spPr>
          <a:xfrm>
            <a:off x="521671" y="1291995"/>
            <a:ext cx="11378958" cy="54043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4" y="1531967"/>
            <a:ext cx="7849649" cy="2531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23" y="4175901"/>
            <a:ext cx="8126450" cy="693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0" y="1670806"/>
            <a:ext cx="6788704" cy="4708816"/>
          </a:xfrm>
          <a:prstGeom prst="rect">
            <a:avLst/>
          </a:prstGeom>
        </p:spPr>
      </p:pic>
      <p:sp>
        <p:nvSpPr>
          <p:cNvPr id="14" name="Google Shape;99;p15"/>
          <p:cNvSpPr txBox="1"/>
          <p:nvPr/>
        </p:nvSpPr>
        <p:spPr>
          <a:xfrm>
            <a:off x="291396" y="376844"/>
            <a:ext cx="33662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아래쪽 화살표 16"/>
          <p:cNvSpPr/>
          <p:nvPr/>
        </p:nvSpPr>
        <p:spPr>
          <a:xfrm rot="2021309">
            <a:off x="9707417" y="3373951"/>
            <a:ext cx="480292" cy="7300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5828" y="3229836"/>
            <a:ext cx="2035225" cy="198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4043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1" y="1420961"/>
            <a:ext cx="5959472" cy="4572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74" y="1490130"/>
            <a:ext cx="6356954" cy="4956744"/>
          </a:xfrm>
          <a:prstGeom prst="rect">
            <a:avLst/>
          </a:prstGeom>
        </p:spPr>
      </p:pic>
      <p:sp>
        <p:nvSpPr>
          <p:cNvPr id="12" name="Google Shape;99;p15"/>
          <p:cNvSpPr txBox="1"/>
          <p:nvPr/>
        </p:nvSpPr>
        <p:spPr>
          <a:xfrm>
            <a:off x="291396" y="376844"/>
            <a:ext cx="33662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타원 13"/>
          <p:cNvSpPr/>
          <p:nvPr/>
        </p:nvSpPr>
        <p:spPr>
          <a:xfrm>
            <a:off x="1278698" y="1877402"/>
            <a:ext cx="1316721" cy="1318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48134" y="1877402"/>
            <a:ext cx="1887137" cy="1798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Google Shape;137;p18"/>
          <p:cNvSpPr/>
          <p:nvPr/>
        </p:nvSpPr>
        <p:spPr>
          <a:xfrm>
            <a:off x="3179216" y="272207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smtClean="0">
                <a:solidFill>
                  <a:schemeClr val="accent4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sz="4400" b="1" dirty="0">
              <a:solidFill>
                <a:schemeClr val="accent4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" name="Google Shape;106;p16"/>
          <p:cNvSpPr txBox="1"/>
          <p:nvPr/>
        </p:nvSpPr>
        <p:spPr>
          <a:xfrm>
            <a:off x="274320" y="294640"/>
            <a:ext cx="3704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#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5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6" y="5403729"/>
            <a:ext cx="8634174" cy="1134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986" b="1227"/>
          <a:stretch/>
        </p:blipFill>
        <p:spPr>
          <a:xfrm>
            <a:off x="639136" y="1424122"/>
            <a:ext cx="8634173" cy="4055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2673" y="5002741"/>
            <a:ext cx="3966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solidFill>
                  <a:srgbClr val="FF0000"/>
                </a:solidFill>
              </a:rPr>
              <a:t>약 </a:t>
            </a:r>
            <a:r>
              <a:rPr lang="en-US" altLang="ko-KR" sz="8800" b="1" dirty="0" smtClean="0">
                <a:solidFill>
                  <a:srgbClr val="FF0000"/>
                </a:solidFill>
              </a:rPr>
              <a:t>81%</a:t>
            </a:r>
            <a:endParaRPr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250991" y="1877402"/>
            <a:ext cx="550102" cy="2546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99;p15"/>
          <p:cNvSpPr txBox="1"/>
          <p:nvPr/>
        </p:nvSpPr>
        <p:spPr>
          <a:xfrm>
            <a:off x="291396" y="376844"/>
            <a:ext cx="33662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#GRU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예측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724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Google Shape;504;p40"/>
          <p:cNvSpPr/>
          <p:nvPr/>
        </p:nvSpPr>
        <p:spPr>
          <a:xfrm>
            <a:off x="521671" y="1291995"/>
            <a:ext cx="11378958" cy="54043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8" y="2690168"/>
            <a:ext cx="8891787" cy="2555724"/>
          </a:xfrm>
          <a:prstGeom prst="rect">
            <a:avLst/>
          </a:prstGeom>
        </p:spPr>
      </p:pic>
      <p:sp>
        <p:nvSpPr>
          <p:cNvPr id="224" name="Google Shape;224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44412"/>
          <a:stretch/>
        </p:blipFill>
        <p:spPr>
          <a:xfrm>
            <a:off x="3468780" y="1366128"/>
            <a:ext cx="7633330" cy="3787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79" y="5285498"/>
            <a:ext cx="8573696" cy="129558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985004" y="2650838"/>
            <a:ext cx="544400" cy="615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79420" y="1238366"/>
            <a:ext cx="2105743" cy="2095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99;p15"/>
          <p:cNvSpPr txBox="1"/>
          <p:nvPr/>
        </p:nvSpPr>
        <p:spPr>
          <a:xfrm>
            <a:off x="291396" y="376844"/>
            <a:ext cx="33662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#CNN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TextBox 18"/>
          <p:cNvSpPr txBox="1"/>
          <p:nvPr/>
        </p:nvSpPr>
        <p:spPr>
          <a:xfrm>
            <a:off x="8132673" y="5002741"/>
            <a:ext cx="3966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solidFill>
                  <a:srgbClr val="FF0000"/>
                </a:solidFill>
              </a:rPr>
              <a:t>약 </a:t>
            </a:r>
            <a:r>
              <a:rPr lang="en-US" altLang="ko-KR" sz="8800" b="1" dirty="0" smtClean="0">
                <a:solidFill>
                  <a:srgbClr val="FF0000"/>
                </a:solidFill>
              </a:rPr>
              <a:t>99%</a:t>
            </a:r>
            <a:endParaRPr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04;p40"/>
          <p:cNvSpPr/>
          <p:nvPr/>
        </p:nvSpPr>
        <p:spPr>
          <a:xfrm>
            <a:off x="521671" y="1291995"/>
            <a:ext cx="11378958" cy="54043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10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72493"/>
          <a:stretch/>
        </p:blipFill>
        <p:spPr>
          <a:xfrm>
            <a:off x="898338" y="3507569"/>
            <a:ext cx="9143241" cy="14549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38" y="5083104"/>
            <a:ext cx="7810885" cy="1285822"/>
          </a:xfrm>
          <a:prstGeom prst="rect">
            <a:avLst/>
          </a:prstGeom>
        </p:spPr>
      </p:pic>
      <p:sp>
        <p:nvSpPr>
          <p:cNvPr id="13" name="Google Shape;99;p15"/>
          <p:cNvSpPr txBox="1"/>
          <p:nvPr/>
        </p:nvSpPr>
        <p:spPr>
          <a:xfrm>
            <a:off x="291396" y="376844"/>
            <a:ext cx="33662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#LSTM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38" y="1291995"/>
            <a:ext cx="6309907" cy="2095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45151" y="5064296"/>
            <a:ext cx="3646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rgbClr val="FF0000"/>
                </a:solidFill>
              </a:rPr>
              <a:t>약 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82%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75086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048" y="0"/>
            <a:ext cx="12192000" cy="7075054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1" name="Google Shape;151;p20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52400" y="4358640"/>
            <a:ext cx="88036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목차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프로젝트 개요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1</a:t>
              </a:r>
              <a:endParaRPr sz="2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57" name="Google Shape;157;p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데이터 </a:t>
              </a:r>
              <a:r>
                <a:rPr lang="en-US" altLang="ko-KR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Crawling</a:t>
              </a: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 </a:t>
              </a:r>
              <a:r>
                <a:rPr lang="en-US" altLang="ko-KR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&amp; </a:t>
              </a: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전처리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2</a:t>
              </a:r>
              <a:endParaRPr sz="2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59" name="Google Shape;159;p20"/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160" name="Google Shape;160;p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모델링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3</a:t>
              </a:r>
              <a:endParaRPr sz="2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163" name="Google Shape;163;p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smtClean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결과</a:t>
              </a:r>
              <a:endParaRPr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4</a:t>
              </a:r>
              <a:endParaRPr sz="2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04;p40"/>
          <p:cNvSpPr/>
          <p:nvPr/>
        </p:nvSpPr>
        <p:spPr>
          <a:xfrm>
            <a:off x="521671" y="1291995"/>
            <a:ext cx="11378958" cy="54043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/>
          <p:cNvSpPr txBox="1"/>
          <p:nvPr/>
        </p:nvSpPr>
        <p:spPr>
          <a:xfrm>
            <a:off x="8132673" y="5002741"/>
            <a:ext cx="3966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solidFill>
                  <a:srgbClr val="FF0000"/>
                </a:solidFill>
              </a:rPr>
              <a:t>약 </a:t>
            </a:r>
            <a:r>
              <a:rPr lang="en-US" altLang="ko-KR" sz="8800" b="1" dirty="0" smtClean="0">
                <a:solidFill>
                  <a:srgbClr val="FF0000"/>
                </a:solidFill>
              </a:rPr>
              <a:t>86%</a:t>
            </a:r>
            <a:endParaRPr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3" name="Google Shape;99;p15"/>
          <p:cNvSpPr txBox="1"/>
          <p:nvPr/>
        </p:nvSpPr>
        <p:spPr>
          <a:xfrm>
            <a:off x="291396" y="376844"/>
            <a:ext cx="33662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예측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8" y="1498436"/>
            <a:ext cx="7992451" cy="1356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58" y="2851290"/>
            <a:ext cx="6898523" cy="3419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179" y="3446585"/>
            <a:ext cx="5401205" cy="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86149" y="4451561"/>
            <a:ext cx="2124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처음에는</a:t>
            </a:r>
            <a:r>
              <a:rPr lang="en-US" altLang="ko-KR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….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86" name="Google Shape;286;p26"/>
          <p:cNvSpPr/>
          <p:nvPr/>
        </p:nvSpPr>
        <p:spPr>
          <a:xfrm rot="5400000">
            <a:off x="5148118" y="1911042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noFill/>
          <a:ln w="2540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5148118" y="1911042"/>
            <a:ext cx="1965434" cy="1965434"/>
          </a:xfrm>
          <a:prstGeom prst="arc">
            <a:avLst>
              <a:gd name="adj1" fmla="val 5320067"/>
              <a:gd name="adj2" fmla="val 1770427"/>
            </a:avLst>
          </a:prstGeom>
          <a:noFill/>
          <a:ln w="3810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628132" y="2601371"/>
            <a:ext cx="11698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3200" b="1" dirty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%</a:t>
            </a:r>
            <a:endParaRPr sz="3200" b="1" dirty="0">
              <a:solidFill>
                <a:srgbClr val="40474D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068686" y="4451561"/>
            <a:ext cx="2124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그 다음에는</a:t>
            </a:r>
            <a:r>
              <a:rPr lang="en-US" altLang="ko-KR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…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90" name="Google Shape;290;p26"/>
          <p:cNvCxnSpPr/>
          <p:nvPr/>
        </p:nvCxnSpPr>
        <p:spPr>
          <a:xfrm>
            <a:off x="5781040" y="4312893"/>
            <a:ext cx="62992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26"/>
          <p:cNvSpPr/>
          <p:nvPr/>
        </p:nvSpPr>
        <p:spPr>
          <a:xfrm rot="5400000">
            <a:off x="1176728" y="1888311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noFill/>
          <a:ln w="2540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1176728" y="1888311"/>
            <a:ext cx="1965434" cy="1965434"/>
          </a:xfrm>
          <a:prstGeom prst="arc">
            <a:avLst>
              <a:gd name="adj1" fmla="val 5320067"/>
              <a:gd name="adj2" fmla="val 563382"/>
            </a:avLst>
          </a:prstGeom>
          <a:noFill/>
          <a:ln w="3810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1656743" y="2578640"/>
            <a:ext cx="11695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%</a:t>
            </a:r>
            <a:endParaRPr sz="3200" b="1" dirty="0">
              <a:solidFill>
                <a:srgbClr val="40474D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9051222" y="4451561"/>
            <a:ext cx="2124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최종</a:t>
            </a:r>
            <a:r>
              <a:rPr lang="en-US" altLang="ko-KR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!!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95" name="Google Shape;295;p26"/>
          <p:cNvCxnSpPr/>
          <p:nvPr/>
        </p:nvCxnSpPr>
        <p:spPr>
          <a:xfrm>
            <a:off x="9798411" y="4312893"/>
            <a:ext cx="62992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26"/>
          <p:cNvSpPr/>
          <p:nvPr/>
        </p:nvSpPr>
        <p:spPr>
          <a:xfrm rot="5400000">
            <a:off x="2095462" y="3996526"/>
            <a:ext cx="36000" cy="684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Google Shape;282;p26"/>
          <p:cNvSpPr/>
          <p:nvPr/>
        </p:nvSpPr>
        <p:spPr>
          <a:xfrm rot="5400000">
            <a:off x="9051222" y="1835526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noFill/>
          <a:ln w="2540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3" name="Google Shape;283;p26"/>
          <p:cNvSpPr/>
          <p:nvPr/>
        </p:nvSpPr>
        <p:spPr>
          <a:xfrm>
            <a:off x="9051222" y="1835526"/>
            <a:ext cx="1965434" cy="1965434"/>
          </a:xfrm>
          <a:prstGeom prst="arc">
            <a:avLst>
              <a:gd name="adj1" fmla="val 5320067"/>
              <a:gd name="adj2" fmla="val 3030282"/>
            </a:avLst>
          </a:prstGeom>
          <a:noFill/>
          <a:ln w="3810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4" name="Google Shape;284;p26"/>
          <p:cNvSpPr txBox="1"/>
          <p:nvPr/>
        </p:nvSpPr>
        <p:spPr>
          <a:xfrm>
            <a:off x="9531237" y="2525855"/>
            <a:ext cx="119218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r>
              <a:rPr lang="ko-KR" sz="3200" b="1" dirty="0" smtClean="0">
                <a:solidFill>
                  <a:srgbClr val="4047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%</a:t>
            </a:r>
            <a:endParaRPr sz="3200" b="1" dirty="0">
              <a:solidFill>
                <a:srgbClr val="40474D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9" name="Google Shape;390;p33"/>
          <p:cNvSpPr/>
          <p:nvPr/>
        </p:nvSpPr>
        <p:spPr>
          <a:xfrm>
            <a:off x="8593560" y="5797641"/>
            <a:ext cx="2360295" cy="839919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" name="Google Shape;391;p33"/>
          <p:cNvSpPr/>
          <p:nvPr/>
        </p:nvSpPr>
        <p:spPr>
          <a:xfrm>
            <a:off x="4831047" y="5797641"/>
            <a:ext cx="2360295" cy="839919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1" name="Google Shape;392;p33"/>
          <p:cNvSpPr/>
          <p:nvPr/>
        </p:nvSpPr>
        <p:spPr>
          <a:xfrm>
            <a:off x="1216310" y="5797641"/>
            <a:ext cx="2360295" cy="839919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2" name="Google Shape;393;p33"/>
          <p:cNvSpPr/>
          <p:nvPr/>
        </p:nvSpPr>
        <p:spPr>
          <a:xfrm rot="16200000">
            <a:off x="5656630" y="6108173"/>
            <a:ext cx="192880" cy="1891667"/>
          </a:xfrm>
          <a:prstGeom prst="leftBrace">
            <a:avLst>
              <a:gd name="adj1" fmla="val 54487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3" name="Google Shape;394;p33"/>
          <p:cNvSpPr/>
          <p:nvPr/>
        </p:nvSpPr>
        <p:spPr>
          <a:xfrm rot="16200000" flipH="1">
            <a:off x="2121122" y="4581978"/>
            <a:ext cx="192880" cy="1891667"/>
          </a:xfrm>
          <a:prstGeom prst="leftBrace">
            <a:avLst>
              <a:gd name="adj1" fmla="val 54487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4" name="Google Shape;395;p33"/>
          <p:cNvSpPr/>
          <p:nvPr/>
        </p:nvSpPr>
        <p:spPr>
          <a:xfrm rot="16200000" flipH="1">
            <a:off x="9535316" y="4577971"/>
            <a:ext cx="192880" cy="1891667"/>
          </a:xfrm>
          <a:prstGeom prst="leftBrace">
            <a:avLst>
              <a:gd name="adj1" fmla="val 54487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1" name="Google Shape;394;p33"/>
          <p:cNvSpPr/>
          <p:nvPr/>
        </p:nvSpPr>
        <p:spPr>
          <a:xfrm rot="16200000" flipH="1">
            <a:off x="5776295" y="4577972"/>
            <a:ext cx="192880" cy="1891667"/>
          </a:xfrm>
          <a:prstGeom prst="leftBrace">
            <a:avLst>
              <a:gd name="adj1" fmla="val 54487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21464" y="6079100"/>
            <a:ext cx="188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머신러닝 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60882" y="6045330"/>
            <a:ext cx="188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LSTM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사용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데이터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55151" y="6045330"/>
            <a:ext cx="188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>
                    <a:lumMod val="10000"/>
                  </a:schemeClr>
                </a:solidFill>
              </a:rPr>
              <a:t>GRU </a:t>
            </a:r>
            <a:r>
              <a:rPr lang="ko-KR" altLang="en-US" sz="1200" b="1" dirty="0" smtClean="0">
                <a:solidFill>
                  <a:schemeClr val="accent4">
                    <a:lumMod val="10000"/>
                  </a:schemeClr>
                </a:solidFill>
              </a:rPr>
              <a:t>사용</a:t>
            </a:r>
            <a:r>
              <a:rPr lang="en-US" altLang="ko-KR" sz="1200" b="1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4">
                    <a:lumMod val="10000"/>
                  </a:schemeClr>
                </a:solidFill>
              </a:rPr>
              <a:t>데이터 </a:t>
            </a:r>
            <a:r>
              <a:rPr lang="en-US" altLang="ko-KR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r>
              <a:rPr lang="ko-KR" altLang="en-US" sz="1200" b="1" dirty="0" smtClean="0">
                <a:solidFill>
                  <a:schemeClr val="accent4">
                    <a:lumMod val="10000"/>
                  </a:schemeClr>
                </a:solidFill>
              </a:rPr>
              <a:t>만</a:t>
            </a:r>
            <a:r>
              <a:rPr lang="en-US" altLang="ko-KR" sz="1200" b="1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4" name="Google Shape;99;p15"/>
          <p:cNvSpPr txBox="1"/>
          <p:nvPr/>
        </p:nvSpPr>
        <p:spPr>
          <a:xfrm>
            <a:off x="291396" y="376844"/>
            <a:ext cx="50010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&amp;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설명력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681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Google Shape;137;p18"/>
          <p:cNvSpPr/>
          <p:nvPr/>
        </p:nvSpPr>
        <p:spPr>
          <a:xfrm>
            <a:off x="3179216" y="272207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smtClean="0">
                <a:solidFill>
                  <a:schemeClr val="accent4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sz="4400" b="1" dirty="0">
              <a:solidFill>
                <a:schemeClr val="accent4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" name="Google Shape;106;p16"/>
          <p:cNvSpPr txBox="1"/>
          <p:nvPr/>
        </p:nvSpPr>
        <p:spPr>
          <a:xfrm>
            <a:off x="274320" y="294640"/>
            <a:ext cx="3704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#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</a:rPr>
              <a:t>4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6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8" y="1457907"/>
            <a:ext cx="7650752" cy="34673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04" y="1131267"/>
            <a:ext cx="6449325" cy="3877216"/>
          </a:xfrm>
          <a:prstGeom prst="rect">
            <a:avLst/>
          </a:prstGeom>
        </p:spPr>
      </p:pic>
      <p:sp>
        <p:nvSpPr>
          <p:cNvPr id="10" name="Google Shape;99;p15"/>
          <p:cNvSpPr txBox="1"/>
          <p:nvPr/>
        </p:nvSpPr>
        <p:spPr>
          <a:xfrm>
            <a:off x="291396" y="376844"/>
            <a:ext cx="50010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리뷰의 긍부정 분류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085" y="2804175"/>
            <a:ext cx="6546130" cy="38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Google Shape;99;p15"/>
          <p:cNvSpPr txBox="1"/>
          <p:nvPr/>
        </p:nvSpPr>
        <p:spPr>
          <a:xfrm>
            <a:off x="291396" y="376844"/>
            <a:ext cx="50010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5" y="1646671"/>
            <a:ext cx="6757988" cy="4445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4316" y="2442789"/>
            <a:ext cx="4246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기술적 문제</a:t>
            </a:r>
            <a:r>
              <a:rPr lang="en-US" altLang="ko-KR" sz="1800" b="1" dirty="0" smtClean="0"/>
              <a:t>: </a:t>
            </a:r>
          </a:p>
          <a:p>
            <a:r>
              <a:rPr lang="ko-KR" altLang="en-US" sz="1800" dirty="0" smtClean="0"/>
              <a:t>업데이트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오류</a:t>
            </a:r>
            <a:r>
              <a:rPr lang="en-US" altLang="ko-KR" sz="1800" dirty="0"/>
              <a:t>,  </a:t>
            </a:r>
            <a:r>
              <a:rPr lang="ko-KR" altLang="en-US" sz="1800" dirty="0"/>
              <a:t>와이파이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문제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smtClean="0"/>
              <a:t>플레이 방식 문제</a:t>
            </a:r>
            <a:r>
              <a:rPr lang="en-US" altLang="ko-KR" sz="1800" b="1" dirty="0" smtClean="0"/>
              <a:t>: </a:t>
            </a:r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, </a:t>
            </a:r>
            <a:r>
              <a:rPr lang="ko-KR" altLang="en-US" sz="1800" dirty="0"/>
              <a:t>과금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현질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플레이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가챠 </a:t>
            </a:r>
            <a:r>
              <a:rPr lang="ko-KR" altLang="en-US" sz="1800" dirty="0"/>
              <a:t>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smtClean="0"/>
              <a:t>게임 퀄리티 문제</a:t>
            </a:r>
            <a:r>
              <a:rPr lang="en-US" altLang="ko-KR" sz="1800" b="1" dirty="0" smtClean="0"/>
              <a:t>: </a:t>
            </a:r>
          </a:p>
          <a:p>
            <a:r>
              <a:rPr lang="ko-KR" altLang="en-US" sz="1800" dirty="0" smtClean="0"/>
              <a:t>캐릭터</a:t>
            </a:r>
            <a:r>
              <a:rPr lang="en-US" altLang="ko-KR" sz="1800" dirty="0"/>
              <a:t>, </a:t>
            </a:r>
            <a:r>
              <a:rPr lang="ko-KR" altLang="en-US" sz="1800" dirty="0"/>
              <a:t>애니</a:t>
            </a:r>
            <a:r>
              <a:rPr lang="en-US" altLang="ko-KR" sz="1800" dirty="0"/>
              <a:t>, </a:t>
            </a:r>
            <a:r>
              <a:rPr lang="ko-KR" altLang="en-US" sz="1800" dirty="0"/>
              <a:t>재미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그래픽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4465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7564" y="6530109"/>
            <a:ext cx="2244437" cy="3278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Google Shape;99;p15"/>
          <p:cNvSpPr txBox="1"/>
          <p:nvPr/>
        </p:nvSpPr>
        <p:spPr>
          <a:xfrm>
            <a:off x="291396" y="376844"/>
            <a:ext cx="50010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리뷰의 유사도 높은 리뷰 출력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Google Shape;500;p40"/>
          <p:cNvCxnSpPr/>
          <p:nvPr/>
        </p:nvCxnSpPr>
        <p:spPr>
          <a:xfrm>
            <a:off x="177800" y="1131267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5372"/>
          <a:stretch/>
        </p:blipFill>
        <p:spPr>
          <a:xfrm>
            <a:off x="3149961" y="1482237"/>
            <a:ext cx="5717931" cy="46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7508631"/>
          </a:xfrm>
          <a:prstGeom prst="rect">
            <a:avLst/>
          </a:prstGeom>
        </p:spPr>
      </p:pic>
      <p:sp>
        <p:nvSpPr>
          <p:cNvPr id="19" name="Google Shape;151;p20"/>
          <p:cNvSpPr/>
          <p:nvPr/>
        </p:nvSpPr>
        <p:spPr>
          <a:xfrm>
            <a:off x="0" y="3890665"/>
            <a:ext cx="12192000" cy="2967335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12192000" cy="7075054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890" y="2967335"/>
            <a:ext cx="4424219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4">
                    <a:lumMod val="10000"/>
                  </a:schemeClr>
                </a:solidFill>
              </a:rPr>
              <a:t>감사합니다</a:t>
            </a:r>
            <a:endParaRPr lang="ko-KR" altLang="en-US" sz="54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Google Shape;137;p18"/>
          <p:cNvSpPr/>
          <p:nvPr/>
        </p:nvSpPr>
        <p:spPr>
          <a:xfrm>
            <a:off x="3179216" y="272207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smtClean="0">
                <a:solidFill>
                  <a:schemeClr val="accent4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sz="4400" b="1" dirty="0">
              <a:solidFill>
                <a:schemeClr val="accent4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" name="Google Shape;106;p16"/>
          <p:cNvSpPr txBox="1"/>
          <p:nvPr/>
        </p:nvSpPr>
        <p:spPr>
          <a:xfrm>
            <a:off x="274320" y="294640"/>
            <a:ext cx="3704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#</a:t>
            </a:r>
            <a:r>
              <a:rPr lang="en-US" alt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69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274320" y="294640"/>
            <a:ext cx="37048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프로젝트 개요</a:t>
            </a:r>
            <a:endParaRPr lang="en-US" altLang="ko-KR" sz="1800" dirty="0" smtClean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+mj-ea"/>
                <a:ea typeface="+mj-ea"/>
              </a:rPr>
              <a:t># </a:t>
            </a:r>
            <a:r>
              <a:rPr lang="ko-KR" altLang="en-US" sz="1800" dirty="0" smtClean="0">
                <a:solidFill>
                  <a:schemeClr val="lt1"/>
                </a:solidFill>
                <a:latin typeface="+mj-ea"/>
                <a:ea typeface="+mj-ea"/>
              </a:rPr>
              <a:t>주제 및 의도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223708" y="1493123"/>
            <a:ext cx="7844420" cy="3824129"/>
            <a:chOff x="883920" y="1127132"/>
            <a:chExt cx="9067195" cy="4420228"/>
          </a:xfrm>
        </p:grpSpPr>
        <p:sp>
          <p:nvSpPr>
            <p:cNvPr id="108" name="Google Shape;108;p16"/>
            <p:cNvSpPr/>
            <p:nvPr/>
          </p:nvSpPr>
          <p:spPr>
            <a:xfrm>
              <a:off x="883920" y="1910080"/>
              <a:ext cx="9067195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  <a:effectLst>
              <a:outerShdw blurRad="190500" dist="25400" dir="2700000" algn="tl" rotWithShape="0">
                <a:srgbClr val="18314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609797" y="1127132"/>
              <a:ext cx="1615441" cy="1615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dist="25400" dir="2700000" algn="tl" rotWithShape="0">
                <a:srgbClr val="18314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3707" y="3207633"/>
            <a:ext cx="784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10000"/>
                  </a:schemeClr>
                </a:solidFill>
                <a:latin typeface="+mj-ea"/>
              </a:rPr>
              <a:t>입력한 리뷰의 긍부정 분류</a:t>
            </a:r>
            <a:endParaRPr lang="en-US" altLang="ko-KR" sz="2400" b="1" dirty="0" smtClean="0">
              <a:solidFill>
                <a:schemeClr val="accent4">
                  <a:lumMod val="10000"/>
                </a:schemeClr>
              </a:solidFill>
              <a:latin typeface="+mj-ea"/>
            </a:endParaRPr>
          </a:p>
          <a:p>
            <a:pPr algn="ctr"/>
            <a:r>
              <a:rPr lang="en-US" altLang="ko-KR" sz="2400" b="1" dirty="0" smtClean="0">
                <a:solidFill>
                  <a:schemeClr val="accent4">
                    <a:lumMod val="10000"/>
                  </a:schemeClr>
                </a:solidFill>
                <a:latin typeface="+mj-ea"/>
              </a:rPr>
              <a:t>+</a:t>
            </a:r>
          </a:p>
          <a:p>
            <a:pPr algn="ctr"/>
            <a:r>
              <a:rPr lang="ko-KR" altLang="en-US" sz="2400" b="1" dirty="0" smtClean="0">
                <a:solidFill>
                  <a:schemeClr val="accent4">
                    <a:lumMod val="10000"/>
                  </a:schemeClr>
                </a:solidFill>
                <a:latin typeface="+mj-ea"/>
              </a:rPr>
              <a:t>입력한 </a:t>
            </a:r>
            <a:r>
              <a:rPr lang="ko-KR" altLang="en-US" sz="2400" b="1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리뷰와 유사도 높은 </a:t>
            </a:r>
            <a:r>
              <a:rPr lang="ko-KR" altLang="en-US" sz="2400" b="1" dirty="0" smtClean="0">
                <a:solidFill>
                  <a:schemeClr val="accent4">
                    <a:lumMod val="10000"/>
                  </a:schemeClr>
                </a:solidFill>
                <a:latin typeface="+mj-ea"/>
              </a:rPr>
              <a:t>리뷰들 출력</a:t>
            </a:r>
            <a:endParaRPr lang="en-US" altLang="ko-KR" sz="2400" b="1" dirty="0">
              <a:solidFill>
                <a:schemeClr val="accent4">
                  <a:lumMod val="10000"/>
                </a:schemeClr>
              </a:solidFill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1804" y="1899528"/>
            <a:ext cx="146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ko-KR" altLang="en-US" sz="3200" b="1" dirty="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의도</a:t>
            </a:r>
            <a:endParaRPr lang="en-US" altLang="ko-KR" sz="3200" b="1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24"/>
          <p:cNvCxnSpPr/>
          <p:nvPr/>
        </p:nvCxnSpPr>
        <p:spPr>
          <a:xfrm>
            <a:off x="177800" y="1038899"/>
            <a:ext cx="12014201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15376" y="1401075"/>
            <a:ext cx="5551407" cy="48051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grpSp>
        <p:nvGrpSpPr>
          <p:cNvPr id="229" name="Google Shape;229;p24"/>
          <p:cNvGrpSpPr/>
          <p:nvPr/>
        </p:nvGrpSpPr>
        <p:grpSpPr>
          <a:xfrm>
            <a:off x="709920" y="5523674"/>
            <a:ext cx="3648145" cy="396095"/>
            <a:chOff x="1061545" y="3608990"/>
            <a:chExt cx="3366997" cy="735724"/>
          </a:xfrm>
        </p:grpSpPr>
        <p:sp>
          <p:nvSpPr>
            <p:cNvPr id="230" name="Google Shape;230;p24"/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32" name="Google Shape;232;p24"/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grpSp>
        <p:nvGrpSpPr>
          <p:cNvPr id="233" name="Google Shape;233;p24"/>
          <p:cNvGrpSpPr/>
          <p:nvPr/>
        </p:nvGrpSpPr>
        <p:grpSpPr>
          <a:xfrm>
            <a:off x="709921" y="2241244"/>
            <a:ext cx="2466536" cy="396095"/>
            <a:chOff x="1061545" y="3608990"/>
            <a:chExt cx="6081477" cy="735724"/>
          </a:xfrm>
        </p:grpSpPr>
        <p:sp>
          <p:nvSpPr>
            <p:cNvPr id="234" name="Google Shape;234;p24"/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36" name="Google Shape;236;p24"/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grpSp>
        <p:nvGrpSpPr>
          <p:cNvPr id="237" name="Google Shape;237;p24"/>
          <p:cNvGrpSpPr/>
          <p:nvPr/>
        </p:nvGrpSpPr>
        <p:grpSpPr>
          <a:xfrm>
            <a:off x="709922" y="3953217"/>
            <a:ext cx="1100406" cy="396095"/>
            <a:chOff x="2438787" y="2279645"/>
            <a:chExt cx="4584472" cy="536896"/>
          </a:xfrm>
        </p:grpSpPr>
        <p:sp>
          <p:nvSpPr>
            <p:cNvPr id="238" name="Google Shape;238;p24"/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40" name="Google Shape;240;p24"/>
          <p:cNvSpPr txBox="1"/>
          <p:nvPr/>
        </p:nvSpPr>
        <p:spPr>
          <a:xfrm>
            <a:off x="1565887" y="3473556"/>
            <a:ext cx="677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rgbClr val="7F7F7F"/>
                </a:solidFill>
                <a:latin typeface="+mj-ea"/>
                <a:ea typeface="+mj-ea"/>
              </a:rPr>
              <a:t>10</a:t>
            </a:r>
            <a:r>
              <a:rPr lang="en-US" altLang="ko-KR" sz="1400" b="1" dirty="0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%</a:t>
            </a:r>
            <a:endParaRPr sz="1400" b="1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 rot="10800000" flipH="1">
            <a:off x="1785075" y="3744585"/>
            <a:ext cx="112299" cy="105823"/>
          </a:xfrm>
          <a:prstGeom prst="triangle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890395" y="1710957"/>
            <a:ext cx="6637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latin typeface="+mj-ea"/>
                <a:ea typeface="+mj-ea"/>
              </a:rPr>
              <a:t>4</a:t>
            </a:r>
            <a:r>
              <a:rPr lang="en-US" b="1" dirty="0" smtClean="0">
                <a:solidFill>
                  <a:srgbClr val="7F7F7F"/>
                </a:solidFill>
                <a:latin typeface="+mj-ea"/>
                <a:ea typeface="+mj-ea"/>
              </a:rPr>
              <a:t>0%</a:t>
            </a:r>
            <a:endParaRPr sz="1400" b="1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 rot="10800000" flipH="1">
            <a:off x="3148106" y="2025406"/>
            <a:ext cx="112299" cy="105823"/>
          </a:xfrm>
          <a:prstGeom prst="triangle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4077851" y="5012438"/>
            <a:ext cx="6123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rgbClr val="7F7F7F"/>
                </a:solidFill>
                <a:latin typeface="+mj-ea"/>
                <a:ea typeface="+mj-ea"/>
              </a:rPr>
              <a:t>50</a:t>
            </a:r>
            <a:r>
              <a:rPr lang="en-US" altLang="ko-KR" sz="1400" b="1" dirty="0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%</a:t>
            </a:r>
            <a:endParaRPr sz="1400" b="1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 rot="10800000" flipH="1">
            <a:off x="4275581" y="5307837"/>
            <a:ext cx="112299" cy="105823"/>
          </a:xfrm>
          <a:prstGeom prst="triangle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535057" y="1620776"/>
            <a:ext cx="48534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  <a:latin typeface="+mj-ea"/>
                <a:ea typeface="+mj-ea"/>
              </a:rPr>
              <a:t>크롤링</a:t>
            </a:r>
            <a:endParaRPr sz="20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487954" y="3358903"/>
            <a:ext cx="55201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  <a:latin typeface="+mj-ea"/>
                <a:ea typeface="+mj-ea"/>
              </a:rPr>
              <a:t>전처리</a:t>
            </a:r>
            <a:endParaRPr sz="20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0618" y="6040582"/>
            <a:ext cx="2281382" cy="817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8" name="Google Shape;248;p24"/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75898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6505951" y="4984730"/>
            <a:ext cx="57892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lt1"/>
                </a:solidFill>
                <a:latin typeface="+mj-ea"/>
                <a:ea typeface="+mj-ea"/>
              </a:rPr>
              <a:t>모델링</a:t>
            </a:r>
            <a:endParaRPr sz="2000" b="1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0276" y="1933467"/>
            <a:ext cx="400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게임 리뷰 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만 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7766" y="3289665"/>
            <a:ext cx="3757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별점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날짜 데이터 전처리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+</a:t>
            </a: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word Cloud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2374" y="5280129"/>
            <a:ext cx="398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GRU, LSTM, </a:t>
            </a:r>
            <a:r>
              <a:rPr lang="ko-KR" altLang="en-US" sz="2000" b="1" dirty="0" smtClean="0">
                <a:latin typeface="+mj-ea"/>
                <a:ea typeface="+mj-ea"/>
              </a:rPr>
              <a:t>머신러닝 등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sp>
        <p:nvSpPr>
          <p:cNvPr id="38" name="Google Shape;106;p16"/>
          <p:cNvSpPr txBox="1"/>
          <p:nvPr/>
        </p:nvSpPr>
        <p:spPr>
          <a:xfrm>
            <a:off x="274320" y="294640"/>
            <a:ext cx="370486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sym typeface="Arial"/>
              </a:rPr>
              <a:t>프로젝트 개요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#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개발 진행 순서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73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91396" y="376844"/>
            <a:ext cx="19479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순서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153919" y="2009279"/>
            <a:ext cx="7884160" cy="2369066"/>
          </a:xfrm>
          <a:prstGeom prst="bracketPair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5127" y="6211454"/>
            <a:ext cx="2456873" cy="64654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9365" y="2649395"/>
            <a:ext cx="7798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최고 </a:t>
            </a:r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매출 게임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中 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1, 5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점이 다수인 </a:t>
            </a:r>
            <a:endParaRPr lang="en-US" altLang="ko-KR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위주의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리뷰 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Crawling</a:t>
            </a: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91396" y="376844"/>
            <a:ext cx="19479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순서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153919" y="2009279"/>
            <a:ext cx="7884160" cy="2369066"/>
          </a:xfrm>
          <a:prstGeom prst="bracketPair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5127" y="6123709"/>
            <a:ext cx="2456873" cy="64654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3919" y="2455439"/>
            <a:ext cx="78841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각 게임 별 상위 </a:t>
            </a:r>
            <a:r>
              <a:rPr lang="en-US" altLang="ko-KR" sz="2800" dirty="0">
                <a:solidFill>
                  <a:schemeClr val="bg1"/>
                </a:solidFill>
              </a:rPr>
              <a:t>5000</a:t>
            </a:r>
            <a:r>
              <a:rPr lang="ko-KR" altLang="en-US" sz="2800" dirty="0" smtClean="0">
                <a:solidFill>
                  <a:schemeClr val="bg1"/>
                </a:solidFill>
              </a:rPr>
              <a:t>개의 리뷰 분석 결과</a:t>
            </a:r>
            <a:r>
              <a:rPr lang="en-US" altLang="ko-KR" sz="28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부정 비율이 많음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인기 순위에 비해 높은 부정 비율은 최근 </a:t>
            </a:r>
            <a:r>
              <a:rPr lang="ko-KR" altLang="en-US" sz="1800" dirty="0">
                <a:solidFill>
                  <a:schemeClr val="bg1"/>
                </a:solidFill>
              </a:rPr>
              <a:t>게임 </a:t>
            </a:r>
            <a:r>
              <a:rPr lang="ko-KR" altLang="en-US" sz="1800" dirty="0" smtClean="0">
                <a:solidFill>
                  <a:schemeClr val="bg1"/>
                </a:solidFill>
              </a:rPr>
              <a:t>평판의 하락이라고 해석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가능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153919" y="2009279"/>
            <a:ext cx="7884160" cy="2369066"/>
          </a:xfrm>
          <a:prstGeom prst="bracketPair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5127" y="6123709"/>
            <a:ext cx="2456873" cy="64654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7999" y="265520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긍부정 비율을 </a:t>
            </a:r>
            <a:r>
              <a:rPr lang="en-US" altLang="ko-KR" sz="3200" dirty="0" smtClean="0">
                <a:solidFill>
                  <a:schemeClr val="bg1"/>
                </a:solidFill>
              </a:rPr>
              <a:t>50:50</a:t>
            </a:r>
            <a:r>
              <a:rPr lang="ko-KR" altLang="en-US" sz="3200" dirty="0" smtClean="0">
                <a:solidFill>
                  <a:schemeClr val="bg1"/>
                </a:solidFill>
              </a:rPr>
              <a:t>으로 맞추기 </a:t>
            </a:r>
            <a:r>
              <a:rPr lang="ko-KR" altLang="en-US" sz="3200" dirty="0">
                <a:solidFill>
                  <a:schemeClr val="bg1"/>
                </a:solidFill>
              </a:rPr>
              <a:t>위해 </a:t>
            </a:r>
            <a:r>
              <a:rPr lang="ko-KR" altLang="en-US" sz="3200" dirty="0" smtClean="0">
                <a:solidFill>
                  <a:schemeClr val="bg1"/>
                </a:solidFill>
              </a:rPr>
              <a:t>추가 </a:t>
            </a:r>
            <a:r>
              <a:rPr lang="en-US" altLang="ko-KR" sz="3200" dirty="0" smtClean="0">
                <a:solidFill>
                  <a:schemeClr val="bg1"/>
                </a:solidFill>
              </a:rPr>
              <a:t>Crawling </a:t>
            </a:r>
            <a:r>
              <a:rPr lang="ko-KR" altLang="en-US" sz="3200" dirty="0" smtClean="0">
                <a:solidFill>
                  <a:schemeClr val="bg1"/>
                </a:solidFill>
              </a:rPr>
              <a:t>진행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Google Shape;99;p15"/>
          <p:cNvSpPr txBox="1"/>
          <p:nvPr/>
        </p:nvSpPr>
        <p:spPr>
          <a:xfrm>
            <a:off x="291396" y="376844"/>
            <a:ext cx="19479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순서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87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153919" y="2009279"/>
            <a:ext cx="7884160" cy="2369066"/>
          </a:xfrm>
          <a:prstGeom prst="bracketPair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5127" y="6123709"/>
            <a:ext cx="2456873" cy="64654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7999" y="30091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최종 정확도 </a:t>
            </a:r>
            <a:r>
              <a:rPr lang="en-US" altLang="ko-KR" sz="3200" dirty="0" smtClean="0">
                <a:solidFill>
                  <a:schemeClr val="bg1"/>
                </a:solidFill>
              </a:rPr>
              <a:t>86% </a:t>
            </a:r>
            <a:r>
              <a:rPr lang="ko-KR" altLang="en-US" sz="3200" dirty="0" smtClean="0">
                <a:solidFill>
                  <a:schemeClr val="bg1"/>
                </a:solidFill>
              </a:rPr>
              <a:t>실현 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6" name="Google Shape;99;p15"/>
          <p:cNvSpPr txBox="1"/>
          <p:nvPr/>
        </p:nvSpPr>
        <p:spPr>
          <a:xfrm>
            <a:off x="291396" y="376844"/>
            <a:ext cx="19479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r>
              <a:rPr lang="en-US" altLang="ko-KR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8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 순서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4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642</Words>
  <Application>Microsoft Office PowerPoint</Application>
  <PresentationFormat>와이드스크린</PresentationFormat>
  <Paragraphs>116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이승수</dc:creator>
  <cp:lastModifiedBy>Windows User</cp:lastModifiedBy>
  <cp:revision>136</cp:revision>
  <dcterms:modified xsi:type="dcterms:W3CDTF">2021-03-22T03:31:45Z</dcterms:modified>
</cp:coreProperties>
</file>