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7" r:id="rId4"/>
    <p:sldId id="272" r:id="rId5"/>
    <p:sldId id="269" r:id="rId6"/>
    <p:sldId id="275" r:id="rId7"/>
    <p:sldId id="274" r:id="rId8"/>
    <p:sldId id="270" r:id="rId9"/>
    <p:sldId id="276" r:id="rId10"/>
    <p:sldId id="277" r:id="rId11"/>
    <p:sldId id="278" r:id="rId12"/>
    <p:sldId id="280" r:id="rId13"/>
    <p:sldId id="283" r:id="rId14"/>
    <p:sldId id="284" r:id="rId15"/>
    <p:sldId id="285" r:id="rId16"/>
    <p:sldId id="290" r:id="rId17"/>
    <p:sldId id="294" r:id="rId18"/>
    <p:sldId id="295" r:id="rId19"/>
    <p:sldId id="309" r:id="rId20"/>
    <p:sldId id="305" r:id="rId21"/>
    <p:sldId id="296" r:id="rId22"/>
    <p:sldId id="306" r:id="rId23"/>
    <p:sldId id="297" r:id="rId24"/>
    <p:sldId id="307" r:id="rId25"/>
    <p:sldId id="304" r:id="rId26"/>
    <p:sldId id="310" r:id="rId27"/>
    <p:sldId id="271" r:id="rId28"/>
    <p:sldId id="308" r:id="rId29"/>
    <p:sldId id="281" r:id="rId30"/>
    <p:sldId id="26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823" autoAdjust="0"/>
  </p:normalViewPr>
  <p:slideViewPr>
    <p:cSldViewPr snapToGrid="0">
      <p:cViewPr varScale="1">
        <p:scale>
          <a:sx n="80" d="100"/>
          <a:sy n="80" d="100"/>
        </p:scale>
        <p:origin x="62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8A40E-A96C-41DE-ADD1-7D1085416457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FE4EC-F669-47DA-B7BC-5CA040253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6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로 바라보는 세상</a:t>
            </a:r>
            <a:r>
              <a:rPr lang="en-US" altLang="ko-KR" dirty="0" smtClean="0"/>
              <a:t>, A</a:t>
            </a:r>
            <a:r>
              <a:rPr lang="en-US" altLang="ko-KR" baseline="0" dirty="0" smtClean="0"/>
              <a:t> eye.	</a:t>
            </a:r>
            <a:r>
              <a:rPr lang="ko-KR" altLang="en-US" baseline="0" dirty="0" smtClean="0"/>
              <a:t>발표 시작하겠습니다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저희 주제는 시각장애인을 위한 의류 인식 보조 서비스 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를 이용해서 시각장애인의 눈을 카메라로 대신한다는 의미로 </a:t>
            </a:r>
            <a:r>
              <a:rPr lang="en-US" altLang="ko-KR" baseline="0" dirty="0" smtClean="0"/>
              <a:t>A eye</a:t>
            </a:r>
            <a:r>
              <a:rPr lang="ko-KR" altLang="en-US" baseline="0" dirty="0" smtClean="0"/>
              <a:t>라는 이름을 지었습니다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21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Generator</a:t>
            </a:r>
            <a:r>
              <a:rPr lang="ko-KR" altLang="en-US" dirty="0" smtClean="0"/>
              <a:t>을 이용하여 이미지들의 크기를 동일하게 만들어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92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문으로 이미지 데이터 읽어 들이기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6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로 저장하기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86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정규화 시키기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677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Convnet </a:t>
            </a:r>
            <a:r>
              <a:rPr lang="ko-KR" altLang="en-US" dirty="0" smtClean="0"/>
              <a:t>이용하여 층을</a:t>
            </a:r>
            <a:r>
              <a:rPr lang="ko-KR" altLang="en-US" baseline="0" dirty="0" smtClean="0"/>
              <a:t> 쌓아서 모델을 만든다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19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모델을 저장하고 정확도를 확인해 보았다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손실율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0.63 / </a:t>
            </a:r>
            <a:r>
              <a:rPr lang="ko-KR" altLang="en-US" dirty="0" smtClean="0"/>
              <a:t>정확도 </a:t>
            </a:r>
            <a:r>
              <a:rPr lang="en-US" altLang="ko-KR" dirty="0" smtClean="0"/>
              <a:t>0.89</a:t>
            </a:r>
            <a:r>
              <a:rPr lang="ko-KR" altLang="en-US" dirty="0" smtClean="0"/>
              <a:t>가 나왔다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43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처음 모델은 트레인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테스트만 있었다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여기에 검증데이터를 추가했다</a:t>
            </a:r>
            <a:r>
              <a:rPr lang="en-US" altLang="ko-KR" dirty="0" smtClean="0"/>
              <a:t>.(. (validation data</a:t>
            </a:r>
            <a:r>
              <a:rPr lang="ko-KR" altLang="en-US" dirty="0" smtClean="0"/>
              <a:t>를 넣었다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Dense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test</a:t>
            </a:r>
            <a:r>
              <a:rPr lang="en-US" altLang="ko-KR" baseline="0" dirty="0" smtClean="0"/>
              <a:t> size </a:t>
            </a:r>
            <a:r>
              <a:rPr lang="ko-KR" altLang="en-US" baseline="0" dirty="0" smtClean="0"/>
              <a:t>조절해봤다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3) model compile </a:t>
            </a:r>
            <a:r>
              <a:rPr lang="ko-KR" altLang="en-US" baseline="0" dirty="0" err="1" smtClean="0"/>
              <a:t>파라메터도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조정해봣지만</a:t>
            </a:r>
            <a:r>
              <a:rPr lang="ko-KR" altLang="en-US" baseline="0" dirty="0" smtClean="0"/>
              <a:t> 큰 차이 </a:t>
            </a:r>
            <a:r>
              <a:rPr lang="ko-KR" altLang="en-US" baseline="0" dirty="0" err="1" smtClean="0"/>
              <a:t>ㄴㄴ</a:t>
            </a:r>
            <a:endParaRPr lang="en-US" altLang="ko-KR" baseline="0" dirty="0" smtClean="0"/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59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4) </a:t>
            </a:r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vgg16</a:t>
            </a:r>
            <a:r>
              <a:rPr lang="ko-KR" altLang="en-US" baseline="0" dirty="0" smtClean="0"/>
              <a:t>를 추가해서 진행했더니 정확도 높아졌다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Optimizer </a:t>
            </a:r>
            <a:r>
              <a:rPr lang="ko-KR" altLang="en-US" baseline="0" dirty="0" smtClean="0"/>
              <a:t>파라메터에서 </a:t>
            </a:r>
            <a:r>
              <a:rPr lang="en-US" altLang="ko-KR" baseline="0" dirty="0" smtClean="0"/>
              <a:t>RMS </a:t>
            </a:r>
            <a:r>
              <a:rPr lang="en-US" altLang="ko-KR" baseline="0" dirty="0" err="1" smtClean="0"/>
              <a:t>porp</a:t>
            </a:r>
            <a:r>
              <a:rPr lang="en-US" altLang="ko-KR" baseline="0" dirty="0" smtClean="0"/>
              <a:t> -&gt; </a:t>
            </a:r>
            <a:r>
              <a:rPr lang="en-US" altLang="ko-KR" baseline="0" dirty="0" err="1" smtClean="0"/>
              <a:t>adam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최종 정확도는 </a:t>
            </a:r>
            <a:r>
              <a:rPr lang="en-US" altLang="ko-KR" baseline="0" dirty="0" smtClean="0"/>
              <a:t>89</a:t>
            </a:r>
            <a:r>
              <a:rPr lang="ko-KR" altLang="en-US" baseline="0" dirty="0" smtClean="0"/>
              <a:t>로 같지만 처음과 비교했을 때 </a:t>
            </a:r>
            <a:r>
              <a:rPr lang="ko-KR" altLang="en-US" baseline="0" dirty="0" err="1" smtClean="0"/>
              <a:t>손실율이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70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39</a:t>
            </a:r>
            <a:r>
              <a:rPr lang="ko-KR" altLang="en-US" baseline="0" dirty="0" smtClean="0"/>
              <a:t>로 줄었다</a:t>
            </a:r>
            <a:r>
              <a:rPr lang="en-US" altLang="ko-KR" baseline="0" dirty="0" smtClean="0"/>
              <a:t>.)</a:t>
            </a:r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78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Mdel_test3.h5</a:t>
            </a:r>
            <a:r>
              <a:rPr lang="ko-KR" altLang="en-US" baseline="0" dirty="0" smtClean="0"/>
              <a:t>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그래프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추가</a:t>
            </a:r>
            <a:r>
              <a:rPr lang="en-US" altLang="ko-KR" baseline="0" dirty="0" smtClean="0"/>
              <a:t>)</a:t>
            </a:r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24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Mdel_test3.h5</a:t>
            </a:r>
            <a:r>
              <a:rPr lang="ko-KR" altLang="en-US" baseline="0" dirty="0" smtClean="0"/>
              <a:t>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그래프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추가</a:t>
            </a:r>
            <a:r>
              <a:rPr lang="en-US" altLang="ko-KR" baseline="0" dirty="0" smtClean="0"/>
              <a:t>)</a:t>
            </a:r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7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순서는 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왜 이런 주제를 골랐는지</a:t>
            </a:r>
            <a:endParaRPr lang="en-US" altLang="ko-KR" dirty="0" smtClean="0"/>
          </a:p>
          <a:p>
            <a:pPr marL="228600" indent="-228600">
              <a:buAutoNum type="arabicParenR"/>
            </a:pP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이 프로젝트의 진행 방향성은 어떤지</a:t>
            </a:r>
            <a:endParaRPr lang="en-US" altLang="ko-KR" dirty="0" smtClean="0"/>
          </a:p>
          <a:p>
            <a:pPr marL="228600" indent="-228600">
              <a:buAutoNum type="arabicParenR"/>
            </a:pP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자세한 모델링에 대한 설명과</a:t>
            </a:r>
            <a:endParaRPr lang="en-US" altLang="ko-KR" dirty="0" smtClean="0"/>
          </a:p>
          <a:p>
            <a:pPr marL="228600" indent="-228600">
              <a:buAutoNum type="arabicParenR"/>
            </a:pP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구현한 시각화를 마지막으로 발표를 마무리하겠습니다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3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88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COLOR</a:t>
            </a:r>
            <a:r>
              <a:rPr lang="ko-KR" altLang="en-US" dirty="0" smtClean="0"/>
              <a:t>에 대한 모델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리스트 주기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71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Covnet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이용해서 층을 주었다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Compile</a:t>
            </a:r>
            <a:r>
              <a:rPr lang="ko-KR" altLang="en-US" baseline="0" dirty="0" smtClean="0"/>
              <a:t>해줬다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45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Image data generator 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이미지 증식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단락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정규화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번째 단락</a:t>
            </a:r>
            <a:r>
              <a:rPr lang="en-US" altLang="ko-KR" baseline="0" dirty="0" smtClean="0"/>
              <a:t>: resizing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29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학습시키고 결과를 봤다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손실율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033, </a:t>
            </a:r>
            <a:r>
              <a:rPr lang="ko-KR" altLang="en-US" dirty="0" smtClean="0"/>
              <a:t>정확도 </a:t>
            </a:r>
            <a:r>
              <a:rPr lang="en-US" altLang="ko-KR" dirty="0" smtClean="0"/>
              <a:t>0.94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89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46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모델을 저장하고 정확도를 확인해 보았다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손실율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0.63 / </a:t>
            </a:r>
            <a:r>
              <a:rPr lang="ko-KR" altLang="en-US" dirty="0" smtClean="0"/>
              <a:t>정확도 </a:t>
            </a:r>
            <a:r>
              <a:rPr lang="en-US" altLang="ko-KR" dirty="0" smtClean="0"/>
              <a:t>0.89</a:t>
            </a:r>
            <a:r>
              <a:rPr lang="ko-KR" altLang="en-US" dirty="0" smtClean="0"/>
              <a:t>가 나왔다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98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합쳐서 </a:t>
            </a:r>
            <a:r>
              <a:rPr lang="ko-KR" altLang="en-US" dirty="0" err="1" smtClean="0"/>
              <a:t>출력방법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모델</a:t>
            </a:r>
            <a:r>
              <a:rPr lang="en-US" altLang="ko-KR" dirty="0" smtClean="0"/>
              <a:t>1(</a:t>
            </a:r>
            <a:r>
              <a:rPr lang="ko-KR" altLang="en-US" dirty="0" smtClean="0"/>
              <a:t>색깔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모델</a:t>
            </a:r>
            <a:r>
              <a:rPr lang="en-US" altLang="ko-KR" dirty="0" smtClean="0"/>
              <a:t>2(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플라스크에서 호출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Classification.py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모델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리스트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Return </a:t>
            </a:r>
            <a:r>
              <a:rPr lang="ko-KR" altLang="en-US" dirty="0" smtClean="0"/>
              <a:t>색</a:t>
            </a:r>
            <a:r>
              <a:rPr lang="en-US" altLang="ko-KR" dirty="0" smtClean="0"/>
              <a:t>+</a:t>
            </a:r>
            <a:r>
              <a:rPr lang="ko-KR" altLang="en-US" dirty="0" smtClean="0"/>
              <a:t>의류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Result</a:t>
            </a:r>
            <a:r>
              <a:rPr lang="ko-KR" altLang="en-US" dirty="0" smtClean="0"/>
              <a:t>로 출력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99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웹에 연결한 시각화입니다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0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웹에 연결한 시각화입니다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이런 주제를 </a:t>
            </a:r>
            <a:r>
              <a:rPr lang="ko-KR" altLang="en-US" dirty="0" err="1" smtClean="0"/>
              <a:t>골랐을나요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958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4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빅데이터 분석을 통한 서비스 구현의 목적은 불편함을 편리함으로 바꾸는데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그렇기에 어떤 서비스를 할지에 대한 아이디어를 저희 조는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불편함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키워드에서 찾아보았습니다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가장 불편함이 많은 곳은 어디일까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바로 장애인이 아닐까 싶습니다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 중에서 저희 조가 선택한 불편함은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시각 장애인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인간의 감각 신호 중 </a:t>
            </a:r>
            <a:r>
              <a:rPr lang="en-US" altLang="ko-KR" dirty="0" smtClean="0"/>
              <a:t>70%</a:t>
            </a:r>
            <a:r>
              <a:rPr lang="ko-KR" altLang="en-US" dirty="0" smtClean="0"/>
              <a:t>이상은 시각으로 접하는 만큼 우리는 시각에 큰 의존도를 보입니다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시각 장애인은</a:t>
            </a:r>
            <a:r>
              <a:rPr lang="ko-KR" altLang="en-US" baseline="0" dirty="0" smtClean="0"/>
              <a:t> 시각을 사용하지 못하기에 겪는 불편함이 많습니다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중에서도 옷 고르기에 많은 불편함을 가집니다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저희는 이러한 불편함을 보조해줄 수 있는 서비스를 만들어보았습니다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54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프로젝트의 진행 방향성입니다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58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간단한 도식화로 방향성을 말씀드리겠습니다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옷 사진을 넣으면 어떤 색깔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옷인지 출력해줍니다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최종목표는 사진을 찍었을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결과를 음성으로 출력해주는 서비스이지만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적당히 </a:t>
            </a:r>
            <a:r>
              <a:rPr lang="en-US" altLang="ko-KR" dirty="0" smtClean="0"/>
              <a:t>arrange </a:t>
            </a:r>
            <a:r>
              <a:rPr lang="ko-KR" altLang="en-US" dirty="0" smtClean="0"/>
              <a:t>시켜서 이미 있는 이미지 파일을 넣었을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텍스트로 결과를 출력시킬 수 있게 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53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구체적으로 설명하겠습니다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사진 데이터를 수집하여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 등을 전처리</a:t>
            </a:r>
            <a:r>
              <a:rPr lang="ko-KR" altLang="en-US" baseline="0" dirty="0" smtClean="0"/>
              <a:t> 했</a:t>
            </a:r>
            <a:r>
              <a:rPr lang="ko-KR" altLang="en-US" dirty="0" smtClean="0"/>
              <a:t>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Convnet</a:t>
            </a:r>
            <a:r>
              <a:rPr lang="ko-KR" altLang="en-US" dirty="0" smtClean="0"/>
              <a:t>를 이용해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층을 쌓아서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모델을 만들었습니다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같은 데이터로 다른 라벨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같은 모델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상하의 </a:t>
            </a:r>
            <a:r>
              <a:rPr lang="en-US" altLang="ko-KR" baseline="0" dirty="0" smtClean="0"/>
              <a:t>&amp; </a:t>
            </a:r>
            <a:r>
              <a:rPr lang="ko-KR" altLang="en-US" baseline="0" dirty="0" smtClean="0"/>
              <a:t>색깔</a:t>
            </a:r>
            <a:r>
              <a:rPr lang="en-US" altLang="ko-KR" baseline="0" dirty="0" smtClean="0"/>
              <a:t>(2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	</a:t>
            </a:r>
          </a:p>
          <a:p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데이터 증식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좌우 상하 반전 등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통한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정확도 향상</a:t>
            </a:r>
            <a:r>
              <a:rPr lang="en-US" altLang="ko-KR" baseline="0" dirty="0" smtClean="0"/>
              <a:t> 	-       </a:t>
            </a:r>
            <a:r>
              <a:rPr lang="ko-KR" altLang="en-US" baseline="0" dirty="0" smtClean="0"/>
              <a:t>모델 저장을 통한 </a:t>
            </a:r>
            <a:r>
              <a:rPr lang="en-US" altLang="ko-KR" baseline="0" dirty="0" smtClean="0"/>
              <a:t>deep learning</a:t>
            </a:r>
            <a:r>
              <a:rPr lang="ko-KR" altLang="en-US" baseline="0" dirty="0" smtClean="0"/>
              <a:t> 완료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4. </a:t>
            </a:r>
            <a:r>
              <a:rPr lang="ko-KR" altLang="en-US" baseline="0" dirty="0" smtClean="0"/>
              <a:t>시각화</a:t>
            </a:r>
            <a:r>
              <a:rPr lang="en-US" altLang="ko-KR" baseline="0" dirty="0" smtClean="0"/>
              <a:t>(-&gt; </a:t>
            </a:r>
            <a:r>
              <a:rPr lang="ko-KR" altLang="en-US" baseline="0" dirty="0" smtClean="0"/>
              <a:t>결과는 </a:t>
            </a:r>
            <a:r>
              <a:rPr lang="en-US" altLang="ko-KR" baseline="0" dirty="0" smtClean="0"/>
              <a:t>jason</a:t>
            </a:r>
            <a:r>
              <a:rPr lang="ko-KR" altLang="en-US" baseline="0" dirty="0" smtClean="0"/>
              <a:t>으로 주고 받는다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4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8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흰색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갈색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빨강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분홍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베이지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노랑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네이비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파랑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초록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종류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기타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Renamer</a:t>
            </a:r>
            <a:r>
              <a:rPr lang="ko-KR" altLang="en-US" dirty="0" smtClean="0"/>
              <a:t>이라는 프로그램을 사용하여 파일들의 이름을 숫자로 순차적으로 주었고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확장자를 </a:t>
            </a:r>
            <a:r>
              <a:rPr lang="en-US" altLang="ko-KR" dirty="0" smtClean="0"/>
              <a:t>jpg</a:t>
            </a:r>
            <a:r>
              <a:rPr lang="ko-KR" altLang="en-US" dirty="0" smtClean="0"/>
              <a:t>로 통일시켰습니다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E4EC-F669-47DA-B7BC-5CA0402538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B0D-DE83-4E47-8319-6CF34F3FC717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B2AE-5CB5-4464-9EBC-8BD616DD2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7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B0D-DE83-4E47-8319-6CF34F3FC717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B2AE-5CB5-4464-9EBC-8BD616DD2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5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B0D-DE83-4E47-8319-6CF34F3FC717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B2AE-5CB5-4464-9EBC-8BD616DD2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9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B0D-DE83-4E47-8319-6CF34F3FC717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B2AE-5CB5-4464-9EBC-8BD616DD2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2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B0D-DE83-4E47-8319-6CF34F3FC717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B2AE-5CB5-4464-9EBC-8BD616DD2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0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B0D-DE83-4E47-8319-6CF34F3FC717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B2AE-5CB5-4464-9EBC-8BD616DD2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4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B0D-DE83-4E47-8319-6CF34F3FC717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B2AE-5CB5-4464-9EBC-8BD616DD2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1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B0D-DE83-4E47-8319-6CF34F3FC717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B2AE-5CB5-4464-9EBC-8BD616DD2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B0D-DE83-4E47-8319-6CF34F3FC717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B2AE-5CB5-4464-9EBC-8BD616DD2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2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B0D-DE83-4E47-8319-6CF34F3FC717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B2AE-5CB5-4464-9EBC-8BD616DD2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7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B0D-DE83-4E47-8319-6CF34F3FC717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B2AE-5CB5-4464-9EBC-8BD616DD2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1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0B0D-DE83-4E47-8319-6CF34F3FC717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B2AE-5CB5-4464-9EBC-8BD616DD2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9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>
            <a:off x="7239122" y="2148254"/>
            <a:ext cx="5313362" cy="4876800"/>
            <a:chOff x="4795632" y="2592288"/>
            <a:chExt cx="5313376" cy="4877544"/>
          </a:xfrm>
        </p:grpSpPr>
        <p:sp>
          <p:nvSpPr>
            <p:cNvPr id="5" name="직각 삼각형 4"/>
            <p:cNvSpPr/>
            <p:nvPr/>
          </p:nvSpPr>
          <p:spPr>
            <a:xfrm flipH="1">
              <a:off x="4795632" y="2592288"/>
              <a:ext cx="4960944" cy="4725144"/>
            </a:xfrm>
            <a:prstGeom prst="rtTriangle">
              <a:avLst/>
            </a:prstGeom>
            <a:solidFill>
              <a:srgbClr val="CAB097">
                <a:alpha val="72000"/>
              </a:srgb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5148064" y="2744688"/>
              <a:ext cx="4960944" cy="4725144"/>
            </a:xfrm>
            <a:prstGeom prst="rtTriangle">
              <a:avLst/>
            </a:prstGeom>
            <a:solidFill>
              <a:srgbClr val="CAB097">
                <a:alpha val="72000"/>
              </a:srgb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/>
            </a:p>
          </p:txBody>
        </p:sp>
      </p:grpSp>
      <p:sp>
        <p:nvSpPr>
          <p:cNvPr id="8" name="TextBox 7"/>
          <p:cNvSpPr txBox="1"/>
          <p:nvPr/>
        </p:nvSpPr>
        <p:spPr bwMode="auto">
          <a:xfrm>
            <a:off x="1343474" y="1996809"/>
            <a:ext cx="5620033" cy="186204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500" b="1" dirty="0" smtClean="0">
                <a:solidFill>
                  <a:srgbClr val="2E2B39"/>
                </a:solidFill>
                <a:latin typeface="Bell MT" panose="02020503060305020303" pitchFamily="18" charset="0"/>
                <a:ea typeface="08서울남산체 EB" pitchFamily="18" charset="-127"/>
                <a:cs typeface="WeblySleek UI Semibold" pitchFamily="34" charset="0"/>
              </a:rPr>
              <a:t>A eye</a:t>
            </a:r>
            <a:endParaRPr kumimoji="0" lang="ko-KR" altLang="en-US" sz="11500" b="1" dirty="0">
              <a:solidFill>
                <a:srgbClr val="2E2B39"/>
              </a:solidFill>
              <a:latin typeface="Bell MT" panose="02020503060305020303" pitchFamily="18" charset="0"/>
              <a:ea typeface="08서울남산체 EB" pitchFamily="18" charset="-127"/>
              <a:cs typeface="WeblySleek UI Semi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3474" y="3868401"/>
            <a:ext cx="3035095" cy="8771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7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a typeface="경기천년제목 Light" pitchFamily="18" charset="-127"/>
                <a:cs typeface="Browallia New" pitchFamily="34" charset="-34"/>
              </a:rPr>
              <a:t>이준호 조영모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a typeface="경기천년제목 Light" pitchFamily="18" charset="-127"/>
                <a:cs typeface="Browallia New" pitchFamily="34" charset="-34"/>
              </a:rPr>
              <a:t> </a:t>
            </a:r>
            <a:endParaRPr lang="en-US" altLang="ko-KR" sz="1700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ea typeface="경기천년제목 Light" pitchFamily="18" charset="-127"/>
              <a:cs typeface="Browallia New" pitchFamily="34" charset="-3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7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a typeface="경기천년제목 Light" pitchFamily="18" charset="-127"/>
                <a:cs typeface="Browallia New" pitchFamily="34" charset="-34"/>
              </a:rPr>
              <a:t>최인서 이승수</a:t>
            </a:r>
            <a:endParaRPr lang="en-US" altLang="ko-KR" sz="1700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ea typeface="경기천년제목 Light" pitchFamily="18" charset="-127"/>
              <a:cs typeface="Browallia New" pitchFamily="34" charset="-3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700" b="1" dirty="0" smtClean="0">
                <a:solidFill>
                  <a:schemeClr val="accent4">
                    <a:lumMod val="75000"/>
                    <a:alpha val="75000"/>
                  </a:schemeClr>
                </a:solidFill>
                <a:latin typeface="Bell MT" panose="02020503060305020303" pitchFamily="18" charset="0"/>
                <a:ea typeface="경기천년제목 Light" pitchFamily="18" charset="-127"/>
                <a:cs typeface="Browallia New" pitchFamily="34" charset="-34"/>
              </a:rPr>
              <a:t>In</a:t>
            </a:r>
            <a:r>
              <a:rPr lang="en-US" altLang="ko-KR" sz="17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Bell MT" panose="02020503060305020303" pitchFamily="18" charset="0"/>
                <a:ea typeface="경기천년제목 Light" pitchFamily="18" charset="-127"/>
                <a:cs typeface="Browallia New" pitchFamily="34" charset="-34"/>
              </a:rPr>
              <a:t> </a:t>
            </a:r>
            <a:r>
              <a:rPr kumimoji="0" lang="en-US" altLang="ko-KR" sz="17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Bell MT" panose="02020503060305020303" pitchFamily="18" charset="0"/>
                <a:ea typeface="경기천년제목 Light" pitchFamily="18" charset="-127"/>
                <a:cs typeface="Browallia New" pitchFamily="34" charset="-34"/>
              </a:rPr>
              <a:t>Team 4.</a:t>
            </a:r>
            <a:endParaRPr kumimoji="0" lang="ko-KR" altLang="en-US" sz="1700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Bell MT" panose="02020503060305020303" pitchFamily="18" charset="0"/>
              <a:ea typeface="경기천년제목 Light" pitchFamily="18" charset="-127"/>
              <a:cs typeface="Browallia New" pitchFamily="34" charset="-34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2157280" y="3005503"/>
            <a:ext cx="882752" cy="1466"/>
          </a:xfrm>
          <a:prstGeom prst="line">
            <a:avLst/>
          </a:prstGeom>
          <a:ln w="38100">
            <a:solidFill>
              <a:srgbClr val="2E2B39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 bwMode="auto">
          <a:xfrm flipV="1">
            <a:off x="1409578" y="4745564"/>
            <a:ext cx="1495404" cy="15650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 bwMode="auto">
          <a:xfrm>
            <a:off x="4070838" y="3006969"/>
            <a:ext cx="749107" cy="4037"/>
          </a:xfrm>
          <a:prstGeom prst="line">
            <a:avLst/>
          </a:prstGeom>
          <a:ln w="38100">
            <a:solidFill>
              <a:srgbClr val="2E2B39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9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7088" y="829585"/>
            <a:ext cx="500038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Bell MT" panose="02020503060305020303" pitchFamily="18" charset="0"/>
              </a:rPr>
              <a:t>Model1-1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V="1">
            <a:off x="840217" y="1903956"/>
            <a:ext cx="1815301" cy="8952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238" y="2154115"/>
            <a:ext cx="7278712" cy="410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07" y="2525139"/>
            <a:ext cx="6134956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7088" y="792007"/>
            <a:ext cx="500038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latin typeface="Bell MT" panose="02020503060305020303" pitchFamily="18" charset="0"/>
              </a:rPr>
              <a:t>Model1-1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V="1">
            <a:off x="840217" y="1903956"/>
            <a:ext cx="3418632" cy="8952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238" y="2154115"/>
            <a:ext cx="7278712" cy="410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968" y="2396316"/>
            <a:ext cx="4987251" cy="36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3238" y="2154115"/>
            <a:ext cx="7278712" cy="410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27088" y="792007"/>
            <a:ext cx="5000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atin typeface="Bell MT" panose="02020503060305020303" pitchFamily="18" charset="0"/>
              </a:rPr>
              <a:t>Model1-1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840217" y="1903956"/>
            <a:ext cx="3418632" cy="8952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91" y="2470747"/>
            <a:ext cx="5887588" cy="353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3238" y="2154115"/>
            <a:ext cx="7278712" cy="410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27088" y="792007"/>
            <a:ext cx="5000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atin typeface="Bell MT" panose="02020503060305020303" pitchFamily="18" charset="0"/>
              </a:rPr>
              <a:t>Model1-1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840217" y="1903956"/>
            <a:ext cx="3418632" cy="8952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88" y="2470747"/>
            <a:ext cx="6489435" cy="33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3238" y="2154115"/>
            <a:ext cx="7278712" cy="410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27088" y="792007"/>
            <a:ext cx="5000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atin typeface="Bell MT" panose="02020503060305020303" pitchFamily="18" charset="0"/>
              </a:rPr>
              <a:t>Model1-1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840217" y="1903956"/>
            <a:ext cx="3418632" cy="8952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828" y="2391724"/>
            <a:ext cx="4314596" cy="36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3238" y="2154115"/>
            <a:ext cx="7278712" cy="410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27088" y="792007"/>
            <a:ext cx="5000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atin typeface="Bell MT" panose="02020503060305020303" pitchFamily="18" charset="0"/>
              </a:rPr>
              <a:t>Model1-1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840217" y="1903956"/>
            <a:ext cx="3418632" cy="8952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47" y="2600781"/>
            <a:ext cx="6039693" cy="1257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747" y="4295079"/>
            <a:ext cx="6039693" cy="12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8490"/>
          <a:stretch>
            <a:fillRect/>
          </a:stretch>
        </p:blipFill>
        <p:spPr bwMode="auto">
          <a:xfrm>
            <a:off x="-17463" y="-26988"/>
            <a:ext cx="4572001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각 삼각형 7"/>
          <p:cNvSpPr/>
          <p:nvPr/>
        </p:nvSpPr>
        <p:spPr>
          <a:xfrm flipH="1">
            <a:off x="-611188" y="-531813"/>
            <a:ext cx="5759451" cy="5005388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각 삼각형 8"/>
          <p:cNvSpPr/>
          <p:nvPr/>
        </p:nvSpPr>
        <p:spPr>
          <a:xfrm flipV="1">
            <a:off x="-881063" y="-279400"/>
            <a:ext cx="5759451" cy="5003800"/>
          </a:xfrm>
          <a:prstGeom prst="rtTriangle">
            <a:avLst/>
          </a:prstGeom>
          <a:solidFill>
            <a:srgbClr val="BE9F8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0174" y="1011219"/>
            <a:ext cx="8649148" cy="5712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37254" y="4486925"/>
            <a:ext cx="3366153" cy="1325563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Bell MT" panose="02020503060305020303" pitchFamily="18" charset="0"/>
              </a:rPr>
              <a:t>Model1-2</a:t>
            </a:r>
            <a:endParaRPr lang="ko-KR" altLang="en-US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137254" y="5518669"/>
            <a:ext cx="3272920" cy="19768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249" y="1970881"/>
            <a:ext cx="7494408" cy="1880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249" y="4255828"/>
            <a:ext cx="7494408" cy="165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8490"/>
          <a:stretch>
            <a:fillRect/>
          </a:stretch>
        </p:blipFill>
        <p:spPr bwMode="auto">
          <a:xfrm>
            <a:off x="-17463" y="-26988"/>
            <a:ext cx="4572001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각 삼각형 7"/>
          <p:cNvSpPr/>
          <p:nvPr/>
        </p:nvSpPr>
        <p:spPr>
          <a:xfrm flipH="1">
            <a:off x="-611188" y="-531813"/>
            <a:ext cx="5759451" cy="5005388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각 삼각형 8"/>
          <p:cNvSpPr/>
          <p:nvPr/>
        </p:nvSpPr>
        <p:spPr>
          <a:xfrm flipV="1">
            <a:off x="-881063" y="-279400"/>
            <a:ext cx="5759451" cy="5003800"/>
          </a:xfrm>
          <a:prstGeom prst="rtTriangle">
            <a:avLst/>
          </a:prstGeom>
          <a:solidFill>
            <a:srgbClr val="BE9F8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0174" y="1011219"/>
            <a:ext cx="8649148" cy="5712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37254" y="4486925"/>
            <a:ext cx="3366153" cy="1325563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Bell MT" panose="02020503060305020303" pitchFamily="18" charset="0"/>
              </a:rPr>
              <a:t>Model1-2</a:t>
            </a:r>
            <a:endParaRPr lang="ko-KR" altLang="en-US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137254" y="5518669"/>
            <a:ext cx="3272920" cy="19768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4557051"/>
            <a:ext cx="7172324" cy="15484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9" y="1800225"/>
            <a:ext cx="7172325" cy="20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8490"/>
          <a:stretch>
            <a:fillRect/>
          </a:stretch>
        </p:blipFill>
        <p:spPr bwMode="auto">
          <a:xfrm>
            <a:off x="-17463" y="-26988"/>
            <a:ext cx="4572001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각 삼각형 7"/>
          <p:cNvSpPr/>
          <p:nvPr/>
        </p:nvSpPr>
        <p:spPr>
          <a:xfrm flipH="1">
            <a:off x="-611188" y="-531813"/>
            <a:ext cx="5759451" cy="5005388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각 삼각형 8"/>
          <p:cNvSpPr/>
          <p:nvPr/>
        </p:nvSpPr>
        <p:spPr>
          <a:xfrm flipV="1">
            <a:off x="-881063" y="-279400"/>
            <a:ext cx="5759451" cy="5003800"/>
          </a:xfrm>
          <a:prstGeom prst="rtTriangle">
            <a:avLst/>
          </a:prstGeom>
          <a:solidFill>
            <a:srgbClr val="BE9F8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0174" y="1011219"/>
            <a:ext cx="8649148" cy="5712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37254" y="4486925"/>
            <a:ext cx="3366153" cy="1325563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Bell MT" panose="02020503060305020303" pitchFamily="18" charset="0"/>
              </a:rPr>
              <a:t>Model1-2</a:t>
            </a:r>
            <a:endParaRPr lang="ko-KR" altLang="en-US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137254" y="5518669"/>
            <a:ext cx="3272920" cy="19768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85;p22"/>
          <p:cNvSpPr/>
          <p:nvPr/>
        </p:nvSpPr>
        <p:spPr>
          <a:xfrm>
            <a:off x="3503406" y="3426430"/>
            <a:ext cx="8555915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2740" t="12492" r="10176" b="13202"/>
          <a:stretch/>
        </p:blipFill>
        <p:spPr>
          <a:xfrm>
            <a:off x="8128717" y="1474839"/>
            <a:ext cx="3171826" cy="22988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12816" t="12176" r="10101" b="14366"/>
          <a:stretch/>
        </p:blipFill>
        <p:spPr>
          <a:xfrm>
            <a:off x="8125767" y="4024485"/>
            <a:ext cx="3171826" cy="2338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l="-4" t="181" r="2714" b="52116"/>
          <a:stretch/>
        </p:blipFill>
        <p:spPr>
          <a:xfrm>
            <a:off x="3706762" y="1474838"/>
            <a:ext cx="3274142" cy="22988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rcRect l="1802" t="50443" r="1837" b="-614"/>
          <a:stretch/>
        </p:blipFill>
        <p:spPr>
          <a:xfrm>
            <a:off x="3738081" y="4024486"/>
            <a:ext cx="3242823" cy="2338216"/>
          </a:xfrm>
          <a:prstGeom prst="rect">
            <a:avLst/>
          </a:prstGeom>
        </p:spPr>
      </p:pic>
      <p:sp>
        <p:nvSpPr>
          <p:cNvPr id="17" name="Google Shape;393;p22"/>
          <p:cNvSpPr txBox="1"/>
          <p:nvPr/>
        </p:nvSpPr>
        <p:spPr>
          <a:xfrm>
            <a:off x="4323383" y="871511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Before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" name="Google Shape;393;p22"/>
          <p:cNvSpPr txBox="1"/>
          <p:nvPr/>
        </p:nvSpPr>
        <p:spPr>
          <a:xfrm>
            <a:off x="8691230" y="876481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After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111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8490"/>
          <a:stretch>
            <a:fillRect/>
          </a:stretch>
        </p:blipFill>
        <p:spPr bwMode="auto">
          <a:xfrm>
            <a:off x="-17463" y="-26988"/>
            <a:ext cx="4572001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각 삼각형 7"/>
          <p:cNvSpPr/>
          <p:nvPr/>
        </p:nvSpPr>
        <p:spPr>
          <a:xfrm flipH="1">
            <a:off x="-611188" y="-531813"/>
            <a:ext cx="5759451" cy="5005388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각 삼각형 8"/>
          <p:cNvSpPr/>
          <p:nvPr/>
        </p:nvSpPr>
        <p:spPr>
          <a:xfrm flipV="1">
            <a:off x="-881063" y="-279400"/>
            <a:ext cx="5759451" cy="5003800"/>
          </a:xfrm>
          <a:prstGeom prst="rtTriangle">
            <a:avLst/>
          </a:prstGeom>
          <a:solidFill>
            <a:srgbClr val="BE9F8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0174" y="1011219"/>
            <a:ext cx="8649148" cy="5712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37254" y="4486925"/>
            <a:ext cx="3366153" cy="1325563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Bell MT" panose="02020503060305020303" pitchFamily="18" charset="0"/>
              </a:rPr>
              <a:t>Image test</a:t>
            </a:r>
            <a:endParaRPr lang="ko-KR" altLang="en-US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137254" y="5518669"/>
            <a:ext cx="3272920" cy="19768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l="9063" t="689"/>
          <a:stretch/>
        </p:blipFill>
        <p:spPr>
          <a:xfrm>
            <a:off x="7029450" y="2647950"/>
            <a:ext cx="4754133" cy="2745204"/>
          </a:xfrm>
          <a:prstGeom prst="rect">
            <a:avLst/>
          </a:prstGeom>
        </p:spPr>
      </p:pic>
      <p:pic>
        <p:nvPicPr>
          <p:cNvPr id="1026" name="Picture 2" descr="드레스 모음/웨딩 드레스/무도회 드레스/화려한 드레스/예쁜 드레스/드레스 디자인/꽃 드레스/특이한 드레스/드레스 참고 자료/ 드레스  연성 : 네이버 블로그 | 무도회복, 웨딩드레스, 화려한 드레스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18" y="1726831"/>
            <a:ext cx="3216141" cy="428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385;p22"/>
          <p:cNvSpPr/>
          <p:nvPr/>
        </p:nvSpPr>
        <p:spPr>
          <a:xfrm rot="20831768">
            <a:off x="6387196" y="3125533"/>
            <a:ext cx="1646014" cy="323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08;p20"/>
          <p:cNvSpPr/>
          <p:nvPr/>
        </p:nvSpPr>
        <p:spPr>
          <a:xfrm>
            <a:off x="7935321" y="5195000"/>
            <a:ext cx="756503" cy="263381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3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1988" y="2162256"/>
            <a:ext cx="3366153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Bell MT" panose="02020503060305020303" pitchFamily="18" charset="0"/>
              </a:rPr>
              <a:t>INDEX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7128" y="3487819"/>
            <a:ext cx="5914372" cy="328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Bell MT" panose="02020503060305020303" pitchFamily="18" charset="0"/>
              </a:rPr>
              <a:t>1) Why this?		</a:t>
            </a:r>
          </a:p>
          <a:p>
            <a:pPr marL="0" indent="0">
              <a:buNone/>
            </a:pPr>
            <a:endParaRPr lang="en-US" altLang="ko-KR" sz="12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Bell MT" panose="02020503060305020303" pitchFamily="18" charset="0"/>
              </a:rPr>
              <a:t>2) Direction		</a:t>
            </a:r>
          </a:p>
          <a:p>
            <a:pPr marL="0" indent="0">
              <a:buNone/>
            </a:pPr>
            <a:endParaRPr lang="en-US" altLang="ko-KR" sz="12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Bell MT" panose="02020503060305020303" pitchFamily="18" charset="0"/>
              </a:rPr>
              <a:t>3) Model details 1, 2</a:t>
            </a:r>
          </a:p>
          <a:p>
            <a:pPr marL="0" indent="0">
              <a:buNone/>
            </a:pPr>
            <a:endParaRPr lang="en-US" altLang="ko-KR" sz="12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Bell MT" panose="02020503060305020303" pitchFamily="18" charset="0"/>
              </a:rPr>
              <a:t>4) Visualization</a:t>
            </a:r>
          </a:p>
          <a:p>
            <a:pPr marL="0" indent="0">
              <a:buNone/>
            </a:pPr>
            <a:endParaRPr lang="en-US" altLang="ko-KR" sz="2400" dirty="0" smtClean="0">
              <a:latin typeface="Bell MT" panose="02020503060305020303" pitchFamily="18" charset="0"/>
            </a:endParaRPr>
          </a:p>
        </p:txBody>
      </p:sp>
      <p:pic>
        <p:nvPicPr>
          <p:cNvPr id="7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8490"/>
          <a:stretch>
            <a:fillRect/>
          </a:stretch>
        </p:blipFill>
        <p:spPr bwMode="auto">
          <a:xfrm>
            <a:off x="-17463" y="-26988"/>
            <a:ext cx="4572001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각 삼각형 7"/>
          <p:cNvSpPr/>
          <p:nvPr/>
        </p:nvSpPr>
        <p:spPr>
          <a:xfrm flipH="1">
            <a:off x="-611188" y="-531813"/>
            <a:ext cx="5759451" cy="5005388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각 삼각형 8"/>
          <p:cNvSpPr/>
          <p:nvPr/>
        </p:nvSpPr>
        <p:spPr>
          <a:xfrm flipV="1">
            <a:off x="-881063" y="-279400"/>
            <a:ext cx="5759451" cy="5003800"/>
          </a:xfrm>
          <a:prstGeom prst="rtTriangle">
            <a:avLst/>
          </a:prstGeom>
          <a:solidFill>
            <a:srgbClr val="BE9F8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0" name="직선 연결선 9"/>
          <p:cNvCxnSpPr/>
          <p:nvPr/>
        </p:nvCxnSpPr>
        <p:spPr bwMode="auto">
          <a:xfrm flipV="1">
            <a:off x="5741988" y="3209192"/>
            <a:ext cx="2830512" cy="4576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4" y="936625"/>
            <a:ext cx="12228513" cy="5156200"/>
          </a:xfrm>
          <a:prstGeom prst="rect">
            <a:avLst/>
          </a:prstGeom>
          <a:solidFill>
            <a:srgbClr val="41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/>
          <a:stretch/>
        </p:blipFill>
        <p:spPr>
          <a:xfrm>
            <a:off x="-1498049" y="936625"/>
            <a:ext cx="6537812" cy="5156721"/>
          </a:xfrm>
          <a:prstGeom prst="rect">
            <a:avLst/>
          </a:prstGeom>
        </p:spPr>
      </p:pic>
      <p:sp>
        <p:nvSpPr>
          <p:cNvPr id="6" name="직각 삼각형 5"/>
          <p:cNvSpPr/>
          <p:nvPr/>
        </p:nvSpPr>
        <p:spPr>
          <a:xfrm flipH="1">
            <a:off x="-36514" y="936625"/>
            <a:ext cx="5076277" cy="5156200"/>
          </a:xfrm>
          <a:prstGeom prst="rtTriangle">
            <a:avLst/>
          </a:prstGeom>
          <a:solidFill>
            <a:srgbClr val="41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7292605" y="2529456"/>
            <a:ext cx="4796817" cy="1145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7200" b="1" dirty="0" smtClean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Model details 2		</a:t>
            </a:r>
          </a:p>
          <a:p>
            <a:pPr marL="0" indent="0">
              <a:buNone/>
            </a:pPr>
            <a:endParaRPr lang="en-US" altLang="ko-KR" sz="4400" b="1" dirty="0" smtClean="0">
              <a:solidFill>
                <a:schemeClr val="accent4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395183" y="4695151"/>
            <a:ext cx="4796817" cy="1145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-colors-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b="1" dirty="0" smtClean="0">
              <a:solidFill>
                <a:schemeClr val="accent4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3238" y="2154115"/>
            <a:ext cx="7278712" cy="410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27088" y="792007"/>
            <a:ext cx="5000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smtClean="0">
                <a:latin typeface="Bell MT" panose="02020503060305020303" pitchFamily="18" charset="0"/>
              </a:rPr>
              <a:t>Model2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840217" y="1903956"/>
            <a:ext cx="3418632" cy="8952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20089"/>
          <a:stretch/>
        </p:blipFill>
        <p:spPr>
          <a:xfrm>
            <a:off x="840217" y="5274075"/>
            <a:ext cx="6266639" cy="688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76" y="2451004"/>
            <a:ext cx="6300280" cy="26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3238" y="2154115"/>
            <a:ext cx="7278712" cy="410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27088" y="792007"/>
            <a:ext cx="5000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smtClean="0">
                <a:latin typeface="Bell MT" panose="02020503060305020303" pitchFamily="18" charset="0"/>
              </a:rPr>
              <a:t>Model2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840217" y="1903956"/>
            <a:ext cx="3418632" cy="8952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253" y="4236806"/>
            <a:ext cx="3931440" cy="168297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217" y="2480838"/>
            <a:ext cx="3114518" cy="34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3238" y="2154115"/>
            <a:ext cx="7278712" cy="410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27088" y="792007"/>
            <a:ext cx="5000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smtClean="0">
                <a:latin typeface="Bell MT" panose="02020503060305020303" pitchFamily="18" charset="0"/>
              </a:rPr>
              <a:t>Model2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840217" y="1903956"/>
            <a:ext cx="3418632" cy="8952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3390" t="2033" r="38033" b="66063"/>
          <a:stretch/>
        </p:blipFill>
        <p:spPr>
          <a:xfrm>
            <a:off x="622150" y="2579374"/>
            <a:ext cx="3636699" cy="14759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3655" t="61270" r="46779" b="5768"/>
          <a:stretch/>
        </p:blipFill>
        <p:spPr>
          <a:xfrm>
            <a:off x="4408485" y="3557991"/>
            <a:ext cx="2970189" cy="14850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3222" t="35548" r="45755" b="39246"/>
          <a:stretch/>
        </p:blipFill>
        <p:spPr>
          <a:xfrm>
            <a:off x="622150" y="4300538"/>
            <a:ext cx="3636699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3238" y="2154115"/>
            <a:ext cx="7278712" cy="410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27088" y="792007"/>
            <a:ext cx="5000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smtClean="0">
                <a:latin typeface="Bell MT" panose="02020503060305020303" pitchFamily="18" charset="0"/>
              </a:rPr>
              <a:t>Model2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840217" y="1903956"/>
            <a:ext cx="3418632" cy="8952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4028" t="16390" r="10407" b="7642"/>
          <a:stretch/>
        </p:blipFill>
        <p:spPr>
          <a:xfrm>
            <a:off x="2019006" y="2581819"/>
            <a:ext cx="4067175" cy="1295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19312" t="6691" r="1232" b="7161"/>
          <a:stretch/>
        </p:blipFill>
        <p:spPr>
          <a:xfrm>
            <a:off x="2019006" y="4027964"/>
            <a:ext cx="4072231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3238" y="2154115"/>
            <a:ext cx="7278712" cy="410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27088" y="792007"/>
            <a:ext cx="5000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smtClean="0">
                <a:latin typeface="Bell MT" panose="02020503060305020303" pitchFamily="18" charset="0"/>
              </a:rPr>
              <a:t>Model2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840217" y="1903956"/>
            <a:ext cx="3418632" cy="8952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976" t="1472" r="5893" b="51714"/>
          <a:stretch/>
        </p:blipFill>
        <p:spPr>
          <a:xfrm>
            <a:off x="704850" y="3043969"/>
            <a:ext cx="3228975" cy="23241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2265" t="49437" r="3429" b="3748"/>
          <a:stretch/>
        </p:blipFill>
        <p:spPr>
          <a:xfrm>
            <a:off x="4052594" y="3043970"/>
            <a:ext cx="33051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9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3238" y="2154115"/>
            <a:ext cx="7278712" cy="410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27088" y="792007"/>
            <a:ext cx="5000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smtClean="0">
                <a:latin typeface="Bell MT" panose="02020503060305020303" pitchFamily="18" charset="0"/>
              </a:rPr>
              <a:t>Image test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840217" y="1903956"/>
            <a:ext cx="3418632" cy="8952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0615" t="12263"/>
          <a:stretch/>
        </p:blipFill>
        <p:spPr>
          <a:xfrm>
            <a:off x="3321525" y="3152775"/>
            <a:ext cx="4148558" cy="2561763"/>
          </a:xfrm>
          <a:prstGeom prst="rect">
            <a:avLst/>
          </a:prstGeom>
        </p:spPr>
      </p:pic>
      <p:pic>
        <p:nvPicPr>
          <p:cNvPr id="2050" name="Picture 2" descr="red wedding dresses near me online -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29" y="2510023"/>
            <a:ext cx="2543995" cy="33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385;p22"/>
          <p:cNvSpPr/>
          <p:nvPr/>
        </p:nvSpPr>
        <p:spPr>
          <a:xfrm rot="20831768">
            <a:off x="2498286" y="3573209"/>
            <a:ext cx="1646014" cy="323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08;p20"/>
          <p:cNvSpPr/>
          <p:nvPr/>
        </p:nvSpPr>
        <p:spPr>
          <a:xfrm>
            <a:off x="3982446" y="5451157"/>
            <a:ext cx="756503" cy="263381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7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4" y="936625"/>
            <a:ext cx="12228513" cy="5156200"/>
          </a:xfrm>
          <a:prstGeom prst="rect">
            <a:avLst/>
          </a:prstGeom>
          <a:solidFill>
            <a:srgbClr val="41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/>
          <a:stretch/>
        </p:blipFill>
        <p:spPr>
          <a:xfrm>
            <a:off x="-1498049" y="936625"/>
            <a:ext cx="6537812" cy="5156721"/>
          </a:xfrm>
          <a:prstGeom prst="rect">
            <a:avLst/>
          </a:prstGeom>
        </p:spPr>
      </p:pic>
      <p:sp>
        <p:nvSpPr>
          <p:cNvPr id="6" name="직각 삼각형 5"/>
          <p:cNvSpPr/>
          <p:nvPr/>
        </p:nvSpPr>
        <p:spPr>
          <a:xfrm flipH="1">
            <a:off x="-36514" y="936625"/>
            <a:ext cx="5076277" cy="5156200"/>
          </a:xfrm>
          <a:prstGeom prst="rtTriangle">
            <a:avLst/>
          </a:prstGeom>
          <a:solidFill>
            <a:srgbClr val="41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6501297" y="3136125"/>
            <a:ext cx="5473585" cy="1145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7200" b="1" dirty="0" smtClean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Visualization		</a:t>
            </a:r>
          </a:p>
          <a:p>
            <a:pPr marL="0" indent="0">
              <a:buNone/>
            </a:pPr>
            <a:endParaRPr lang="en-US" altLang="ko-KR" sz="4400" b="1" dirty="0" smtClean="0">
              <a:solidFill>
                <a:schemeClr val="accent4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8490"/>
          <a:stretch>
            <a:fillRect/>
          </a:stretch>
        </p:blipFill>
        <p:spPr bwMode="auto">
          <a:xfrm>
            <a:off x="-17463" y="-26988"/>
            <a:ext cx="4572001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각 삼각형 7"/>
          <p:cNvSpPr/>
          <p:nvPr/>
        </p:nvSpPr>
        <p:spPr>
          <a:xfrm flipH="1">
            <a:off x="-611188" y="-531813"/>
            <a:ext cx="5759451" cy="5005388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각 삼각형 8"/>
          <p:cNvSpPr/>
          <p:nvPr/>
        </p:nvSpPr>
        <p:spPr>
          <a:xfrm flipV="1">
            <a:off x="-881063" y="-279400"/>
            <a:ext cx="5759451" cy="5003800"/>
          </a:xfrm>
          <a:prstGeom prst="rtTriangle">
            <a:avLst/>
          </a:prstGeom>
          <a:solidFill>
            <a:srgbClr val="BE9F8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0174" y="1011219"/>
            <a:ext cx="8649148" cy="5712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37254" y="4486925"/>
            <a:ext cx="3366153" cy="1325563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Bell MT" panose="02020503060305020303" pitchFamily="18" charset="0"/>
              </a:rPr>
              <a:t>Visualization</a:t>
            </a:r>
            <a:endParaRPr lang="ko-KR" altLang="en-US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137254" y="5518669"/>
            <a:ext cx="3272920" cy="19768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4009364" y="1904587"/>
            <a:ext cx="7390288" cy="3952655"/>
            <a:chOff x="3771650" y="1859833"/>
            <a:chExt cx="7390288" cy="395265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/>
            <a:srcRect l="52700" t="12998" r="2833" b="32406"/>
            <a:stretch/>
          </p:blipFill>
          <p:spPr>
            <a:xfrm>
              <a:off x="3771650" y="2155824"/>
              <a:ext cx="3652779" cy="333359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5"/>
            <a:srcRect r="38262"/>
            <a:stretch/>
          </p:blipFill>
          <p:spPr>
            <a:xfrm>
              <a:off x="8151308" y="1859833"/>
              <a:ext cx="3010630" cy="182231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1308" y="4327460"/>
              <a:ext cx="3010630" cy="1485028"/>
            </a:xfrm>
            <a:prstGeom prst="rect">
              <a:avLst/>
            </a:prstGeom>
          </p:spPr>
        </p:pic>
      </p:grpSp>
      <p:sp>
        <p:nvSpPr>
          <p:cNvPr id="15" name="Google Shape;385;p22"/>
          <p:cNvSpPr/>
          <p:nvPr/>
        </p:nvSpPr>
        <p:spPr>
          <a:xfrm rot="20831768">
            <a:off x="7779350" y="3298147"/>
            <a:ext cx="519068" cy="3759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85;p22"/>
          <p:cNvSpPr/>
          <p:nvPr/>
        </p:nvSpPr>
        <p:spPr>
          <a:xfrm rot="1000720">
            <a:off x="7798379" y="4542702"/>
            <a:ext cx="492031" cy="3732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8490"/>
          <a:stretch>
            <a:fillRect/>
          </a:stretch>
        </p:blipFill>
        <p:spPr bwMode="auto">
          <a:xfrm>
            <a:off x="-17463" y="-26988"/>
            <a:ext cx="4572001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각 삼각형 7"/>
          <p:cNvSpPr/>
          <p:nvPr/>
        </p:nvSpPr>
        <p:spPr>
          <a:xfrm flipH="1">
            <a:off x="-611188" y="-531813"/>
            <a:ext cx="5759451" cy="5005388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각 삼각형 8"/>
          <p:cNvSpPr/>
          <p:nvPr/>
        </p:nvSpPr>
        <p:spPr>
          <a:xfrm flipV="1">
            <a:off x="-881063" y="-279400"/>
            <a:ext cx="5759451" cy="5003800"/>
          </a:xfrm>
          <a:prstGeom prst="rtTriangle">
            <a:avLst/>
          </a:prstGeom>
          <a:solidFill>
            <a:srgbClr val="BE9F8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0174" y="1011219"/>
            <a:ext cx="8649148" cy="5712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37254" y="4486925"/>
            <a:ext cx="3366153" cy="1325563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Bell MT" panose="02020503060305020303" pitchFamily="18" charset="0"/>
              </a:rPr>
              <a:t>Visualization</a:t>
            </a:r>
            <a:endParaRPr lang="ko-KR" altLang="en-US" dirty="0">
              <a:latin typeface="Bell MT" panose="02020503060305020303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137254" y="5518669"/>
            <a:ext cx="3272920" cy="19768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2500" r="12936"/>
          <a:stretch/>
        </p:blipFill>
        <p:spPr>
          <a:xfrm>
            <a:off x="3864403" y="1443803"/>
            <a:ext cx="7674016" cy="48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4" y="936625"/>
            <a:ext cx="12228513" cy="5156200"/>
          </a:xfrm>
          <a:prstGeom prst="rect">
            <a:avLst/>
          </a:prstGeom>
          <a:solidFill>
            <a:srgbClr val="41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/>
          <a:stretch/>
        </p:blipFill>
        <p:spPr>
          <a:xfrm>
            <a:off x="-1498049" y="936625"/>
            <a:ext cx="6537812" cy="5156721"/>
          </a:xfrm>
          <a:prstGeom prst="rect">
            <a:avLst/>
          </a:prstGeom>
        </p:spPr>
      </p:pic>
      <p:sp>
        <p:nvSpPr>
          <p:cNvPr id="6" name="직각 삼각형 5"/>
          <p:cNvSpPr/>
          <p:nvPr/>
        </p:nvSpPr>
        <p:spPr>
          <a:xfrm flipH="1">
            <a:off x="-36514" y="936625"/>
            <a:ext cx="5076277" cy="5156200"/>
          </a:xfrm>
          <a:prstGeom prst="rtTriangle">
            <a:avLst/>
          </a:prstGeom>
          <a:solidFill>
            <a:srgbClr val="41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6501297" y="3136125"/>
            <a:ext cx="4796817" cy="1145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7200" b="1" dirty="0" smtClean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Why this?		</a:t>
            </a:r>
          </a:p>
          <a:p>
            <a:pPr marL="0" indent="0">
              <a:buNone/>
            </a:pPr>
            <a:endParaRPr lang="en-US" altLang="ko-KR" sz="4400" b="1" dirty="0" smtClean="0">
              <a:solidFill>
                <a:schemeClr val="accent4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flipH="1">
            <a:off x="-348639" y="2130670"/>
            <a:ext cx="5313362" cy="4876800"/>
            <a:chOff x="4795632" y="2592288"/>
            <a:chExt cx="5313376" cy="4877544"/>
          </a:xfrm>
        </p:grpSpPr>
        <p:sp>
          <p:nvSpPr>
            <p:cNvPr id="5" name="직각 삼각형 4"/>
            <p:cNvSpPr/>
            <p:nvPr/>
          </p:nvSpPr>
          <p:spPr>
            <a:xfrm flipH="1">
              <a:off x="4795632" y="2592288"/>
              <a:ext cx="4960944" cy="4725144"/>
            </a:xfrm>
            <a:prstGeom prst="rtTriangle">
              <a:avLst/>
            </a:prstGeom>
            <a:solidFill>
              <a:srgbClr val="CAB097">
                <a:alpha val="72000"/>
              </a:srgb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5148064" y="2744688"/>
              <a:ext cx="4960944" cy="4725144"/>
            </a:xfrm>
            <a:prstGeom prst="rtTriangle">
              <a:avLst/>
            </a:prstGeom>
            <a:solidFill>
              <a:srgbClr val="CAB097">
                <a:alpha val="72000"/>
              </a:srgb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/>
            </a:p>
          </p:txBody>
        </p:sp>
      </p:grpSp>
      <p:sp>
        <p:nvSpPr>
          <p:cNvPr id="7" name="TextBox 6"/>
          <p:cNvSpPr txBox="1"/>
          <p:nvPr/>
        </p:nvSpPr>
        <p:spPr bwMode="auto">
          <a:xfrm>
            <a:off x="6407843" y="2541658"/>
            <a:ext cx="5620033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200" b="1" dirty="0" smtClean="0">
                <a:solidFill>
                  <a:srgbClr val="2E2B39"/>
                </a:solidFill>
                <a:latin typeface="Bell MT" panose="02020503060305020303" pitchFamily="18" charset="0"/>
                <a:ea typeface="08서울남산체 EB" pitchFamily="18" charset="-127"/>
                <a:cs typeface="WeblySleek UI Semibold" pitchFamily="34" charset="0"/>
              </a:rPr>
              <a:t>Thank you</a:t>
            </a:r>
            <a:endParaRPr kumimoji="0" lang="ko-KR" altLang="en-US" sz="7200" b="1" dirty="0">
              <a:solidFill>
                <a:srgbClr val="2E2B39"/>
              </a:solidFill>
              <a:latin typeface="Bell MT" panose="02020503060305020303" pitchFamily="18" charset="0"/>
              <a:ea typeface="08서울남산체 EB" pitchFamily="18" charset="-127"/>
              <a:cs typeface="WeblySleek UI Semi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2781" y="3768095"/>
            <a:ext cx="3035095" cy="8771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7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a typeface="경기천년제목 Light" pitchFamily="18" charset="-127"/>
                <a:cs typeface="Browallia New" pitchFamily="34" charset="-34"/>
              </a:rPr>
              <a:t>이준호 조영모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a typeface="경기천년제목 Light" pitchFamily="18" charset="-127"/>
                <a:cs typeface="Browallia New" pitchFamily="34" charset="-34"/>
              </a:rPr>
              <a:t> </a:t>
            </a:r>
            <a:endParaRPr lang="en-US" altLang="ko-KR" sz="1700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  <a:ea typeface="경기천년제목 Light" pitchFamily="18" charset="-127"/>
              <a:cs typeface="Browallia New" pitchFamily="34" charset="-3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7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a typeface="경기천년제목 Light" pitchFamily="18" charset="-127"/>
                <a:cs typeface="Browallia New" pitchFamily="34" charset="-34"/>
              </a:rPr>
              <a:t>최인서 이승수</a:t>
            </a:r>
            <a:endParaRPr lang="en-US" altLang="ko-KR" sz="1700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ea typeface="경기천년제목 Light" pitchFamily="18" charset="-127"/>
              <a:cs typeface="Browallia New" pitchFamily="34" charset="-3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700" b="1" dirty="0" smtClean="0">
                <a:solidFill>
                  <a:schemeClr val="accent4">
                    <a:lumMod val="75000"/>
                    <a:alpha val="75000"/>
                  </a:schemeClr>
                </a:solidFill>
                <a:latin typeface="Bell MT" panose="02020503060305020303" pitchFamily="18" charset="0"/>
                <a:ea typeface="경기천년제목 Light" pitchFamily="18" charset="-127"/>
                <a:cs typeface="Browallia New" pitchFamily="34" charset="-34"/>
              </a:rPr>
              <a:t>In</a:t>
            </a:r>
            <a:r>
              <a:rPr lang="en-US" altLang="ko-KR" sz="17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Bell MT" panose="02020503060305020303" pitchFamily="18" charset="0"/>
                <a:ea typeface="경기천년제목 Light" pitchFamily="18" charset="-127"/>
                <a:cs typeface="Browallia New" pitchFamily="34" charset="-34"/>
              </a:rPr>
              <a:t> </a:t>
            </a:r>
            <a:r>
              <a:rPr kumimoji="0" lang="en-US" altLang="ko-KR" sz="17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Bell MT" panose="02020503060305020303" pitchFamily="18" charset="0"/>
                <a:ea typeface="경기천년제목 Light" pitchFamily="18" charset="-127"/>
                <a:cs typeface="Browallia New" pitchFamily="34" charset="-34"/>
              </a:rPr>
              <a:t>Team 4.</a:t>
            </a:r>
            <a:endParaRPr kumimoji="0" lang="ko-KR" altLang="en-US" sz="1700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Bell MT" panose="02020503060305020303" pitchFamily="18" charset="0"/>
              <a:ea typeface="경기천년제목 Light" pitchFamily="18" charset="-127"/>
              <a:cs typeface="Browallia New" pitchFamily="34" charset="-34"/>
            </a:endParaRPr>
          </a:p>
        </p:txBody>
      </p:sp>
      <p:cxnSp>
        <p:nvCxnSpPr>
          <p:cNvPr id="10" name="직선 연결선 9"/>
          <p:cNvCxnSpPr/>
          <p:nvPr/>
        </p:nvCxnSpPr>
        <p:spPr bwMode="auto">
          <a:xfrm flipV="1">
            <a:off x="9058885" y="4645258"/>
            <a:ext cx="1495404" cy="15650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7088" y="829585"/>
            <a:ext cx="500038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Bell MT" panose="02020503060305020303" pitchFamily="18" charset="0"/>
              </a:rPr>
              <a:t>Why</a:t>
            </a:r>
            <a:r>
              <a:rPr lang="en-US" altLang="ko-KR" sz="6000" dirty="0" smtClean="0">
                <a:latin typeface="Bell MT" panose="02020503060305020303" pitchFamily="18" charset="0"/>
              </a:rPr>
              <a:t> This?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238" y="2154115"/>
            <a:ext cx="7278712" cy="410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27088" y="2667000"/>
            <a:ext cx="1525587" cy="1485900"/>
          </a:xfrm>
          <a:prstGeom prst="ellipse">
            <a:avLst/>
          </a:prstGeom>
          <a:solidFill>
            <a:srgbClr val="FFFAEB">
              <a:alpha val="7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52675" y="3605992"/>
            <a:ext cx="2409825" cy="2394758"/>
          </a:xfrm>
          <a:prstGeom prst="ellipse">
            <a:avLst/>
          </a:prstGeom>
          <a:solidFill>
            <a:srgbClr val="FFFAEB">
              <a:alpha val="7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292112" y="2441951"/>
            <a:ext cx="1174372" cy="1164041"/>
          </a:xfrm>
          <a:prstGeom prst="ellipse">
            <a:avLst/>
          </a:prstGeom>
          <a:solidFill>
            <a:srgbClr val="FFFAEB">
              <a:alpha val="7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115049" y="4029075"/>
            <a:ext cx="760223" cy="758965"/>
          </a:xfrm>
          <a:prstGeom prst="ellipse">
            <a:avLst/>
          </a:prstGeom>
          <a:solidFill>
            <a:srgbClr val="FFFAEB">
              <a:alpha val="7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33662" y="4593482"/>
            <a:ext cx="196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시각 장애인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86522" y="3209895"/>
            <a:ext cx="1006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ell MT" panose="02020503060305020303" pitchFamily="18" charset="0"/>
              </a:rPr>
              <a:t>Service</a:t>
            </a:r>
            <a:endParaRPr lang="ko-KR" altLang="en-US" sz="2000" b="1" dirty="0">
              <a:latin typeface="Bell MT" panose="020205030603050203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86275" y="2871341"/>
            <a:ext cx="92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불편함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97612" y="4252725"/>
            <a:ext cx="47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옷</a:t>
            </a:r>
            <a:endParaRPr lang="ko-KR" altLang="en-US" sz="1600" b="1" dirty="0"/>
          </a:p>
        </p:txBody>
      </p:sp>
      <p:cxnSp>
        <p:nvCxnSpPr>
          <p:cNvPr id="23" name="직선 연결선 22"/>
          <p:cNvCxnSpPr/>
          <p:nvPr/>
        </p:nvCxnSpPr>
        <p:spPr bwMode="auto">
          <a:xfrm flipV="1">
            <a:off x="840217" y="1880380"/>
            <a:ext cx="3451895" cy="32526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4" y="936625"/>
            <a:ext cx="12228513" cy="5156200"/>
          </a:xfrm>
          <a:prstGeom prst="rect">
            <a:avLst/>
          </a:prstGeom>
          <a:solidFill>
            <a:srgbClr val="41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/>
          <a:stretch/>
        </p:blipFill>
        <p:spPr>
          <a:xfrm>
            <a:off x="-1498049" y="936625"/>
            <a:ext cx="6537812" cy="5156721"/>
          </a:xfrm>
          <a:prstGeom prst="rect">
            <a:avLst/>
          </a:prstGeom>
        </p:spPr>
      </p:pic>
      <p:sp>
        <p:nvSpPr>
          <p:cNvPr id="6" name="직각 삼각형 5"/>
          <p:cNvSpPr/>
          <p:nvPr/>
        </p:nvSpPr>
        <p:spPr>
          <a:xfrm flipH="1">
            <a:off x="-36514" y="936625"/>
            <a:ext cx="5076277" cy="5156200"/>
          </a:xfrm>
          <a:prstGeom prst="rtTriangle">
            <a:avLst/>
          </a:prstGeom>
          <a:solidFill>
            <a:srgbClr val="41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6501297" y="3136125"/>
            <a:ext cx="4796817" cy="1145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7200" b="1" dirty="0" smtClean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Direction		</a:t>
            </a:r>
          </a:p>
          <a:p>
            <a:pPr marL="0" indent="0">
              <a:buNone/>
            </a:pPr>
            <a:endParaRPr lang="en-US" altLang="ko-KR" sz="4400" b="1" dirty="0" smtClean="0">
              <a:solidFill>
                <a:schemeClr val="accent4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7088" y="829585"/>
            <a:ext cx="500038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Bell MT" panose="02020503060305020303" pitchFamily="18" charset="0"/>
              </a:rPr>
              <a:t>Direction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V="1">
            <a:off x="840217" y="1900989"/>
            <a:ext cx="3142236" cy="11917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85;p22"/>
          <p:cNvSpPr/>
          <p:nvPr/>
        </p:nvSpPr>
        <p:spPr>
          <a:xfrm>
            <a:off x="457200" y="315956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86;p22"/>
          <p:cNvSpPr/>
          <p:nvPr/>
        </p:nvSpPr>
        <p:spPr>
          <a:xfrm>
            <a:off x="1565050" y="300264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87;p22"/>
          <p:cNvSpPr/>
          <p:nvPr/>
        </p:nvSpPr>
        <p:spPr>
          <a:xfrm>
            <a:off x="3875550" y="300264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88;p22"/>
          <p:cNvSpPr/>
          <p:nvPr/>
        </p:nvSpPr>
        <p:spPr>
          <a:xfrm>
            <a:off x="6152750" y="3002640"/>
            <a:ext cx="1392900" cy="13929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89;p22"/>
          <p:cNvSpPr txBox="1"/>
          <p:nvPr/>
        </p:nvSpPr>
        <p:spPr>
          <a:xfrm>
            <a:off x="1240950" y="225879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Image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390;p22"/>
          <p:cNvSpPr txBox="1"/>
          <p:nvPr/>
        </p:nvSpPr>
        <p:spPr>
          <a:xfrm>
            <a:off x="1531750" y="468969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분류하고 싶은 옷 사진 </a:t>
            </a:r>
            <a:r>
              <a:rPr lang="en-US" altLang="ko-KR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391;p22"/>
          <p:cNvSpPr txBox="1"/>
          <p:nvPr/>
        </p:nvSpPr>
        <p:spPr>
          <a:xfrm>
            <a:off x="3842250" y="468969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분류 진행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392;p22"/>
          <p:cNvSpPr txBox="1"/>
          <p:nvPr/>
        </p:nvSpPr>
        <p:spPr>
          <a:xfrm>
            <a:off x="5840264" y="4684202"/>
            <a:ext cx="204752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어떤 색</a:t>
            </a:r>
            <a:r>
              <a:rPr lang="en-US" altLang="ko-KR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ko-KR" altLang="en-US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어떤 옷인지 </a:t>
            </a:r>
            <a:r>
              <a:rPr lang="en-US" altLang="ko-KR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393;p22"/>
          <p:cNvSpPr txBox="1"/>
          <p:nvPr/>
        </p:nvSpPr>
        <p:spPr>
          <a:xfrm>
            <a:off x="3551550" y="225879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394;p22"/>
          <p:cNvSpPr txBox="1"/>
          <p:nvPr/>
        </p:nvSpPr>
        <p:spPr>
          <a:xfrm>
            <a:off x="5828750" y="225879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" name="Google Shape;398;p22"/>
          <p:cNvGrpSpPr/>
          <p:nvPr/>
        </p:nvGrpSpPr>
        <p:grpSpPr>
          <a:xfrm>
            <a:off x="4343402" y="3471661"/>
            <a:ext cx="457195" cy="457205"/>
            <a:chOff x="1412450" y="1954475"/>
            <a:chExt cx="297750" cy="296175"/>
          </a:xfrm>
        </p:grpSpPr>
        <p:sp>
          <p:nvSpPr>
            <p:cNvPr id="25" name="Google Shape;399;p22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0;p22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401;p22"/>
          <p:cNvGrpSpPr/>
          <p:nvPr/>
        </p:nvGrpSpPr>
        <p:grpSpPr>
          <a:xfrm>
            <a:off x="6624524" y="3462701"/>
            <a:ext cx="457200" cy="434335"/>
            <a:chOff x="-62890750" y="2296300"/>
            <a:chExt cx="330825" cy="317450"/>
          </a:xfrm>
        </p:grpSpPr>
        <p:sp>
          <p:nvSpPr>
            <p:cNvPr id="28" name="Google Shape;402;p22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3;p22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4;p22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639;p46"/>
          <p:cNvGrpSpPr/>
          <p:nvPr/>
        </p:nvGrpSpPr>
        <p:grpSpPr>
          <a:xfrm>
            <a:off x="1941535" y="3402289"/>
            <a:ext cx="635810" cy="613564"/>
            <a:chOff x="3303268" y="3817349"/>
            <a:chExt cx="346056" cy="345674"/>
          </a:xfrm>
        </p:grpSpPr>
        <p:sp>
          <p:nvSpPr>
            <p:cNvPr id="32" name="Google Shape;1640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41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42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43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86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7088" y="829585"/>
            <a:ext cx="500038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Bell MT" panose="02020503060305020303" pitchFamily="18" charset="0"/>
              </a:rPr>
              <a:t>Direction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V="1">
            <a:off x="840217" y="1900989"/>
            <a:ext cx="3142236" cy="11917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06;p20"/>
          <p:cNvSpPr/>
          <p:nvPr/>
        </p:nvSpPr>
        <p:spPr>
          <a:xfrm>
            <a:off x="4103850" y="45982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07;p20"/>
          <p:cNvSpPr/>
          <p:nvPr/>
        </p:nvSpPr>
        <p:spPr>
          <a:xfrm>
            <a:off x="2991150" y="3537913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08;p20"/>
          <p:cNvSpPr/>
          <p:nvPr/>
        </p:nvSpPr>
        <p:spPr>
          <a:xfrm>
            <a:off x="5216550" y="3537913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09;p20"/>
          <p:cNvSpPr/>
          <p:nvPr/>
        </p:nvSpPr>
        <p:spPr>
          <a:xfrm>
            <a:off x="4103850" y="2437913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10;p20"/>
          <p:cNvSpPr txBox="1"/>
          <p:nvPr/>
        </p:nvSpPr>
        <p:spPr>
          <a:xfrm>
            <a:off x="914400" y="243792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2000" b="1" dirty="0">
              <a:solidFill>
                <a:schemeClr val="accent2">
                  <a:lumMod val="60000"/>
                  <a:lumOff val="4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" name="Google Shape;311;p20"/>
          <p:cNvSpPr txBox="1"/>
          <p:nvPr/>
        </p:nvSpPr>
        <p:spPr>
          <a:xfrm>
            <a:off x="914400" y="46756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</a:t>
            </a:r>
            <a:endParaRPr sz="20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" name="Google Shape;312;p20"/>
          <p:cNvSpPr txBox="1"/>
          <p:nvPr/>
        </p:nvSpPr>
        <p:spPr>
          <a:xfrm>
            <a:off x="5745875" y="2437493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2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Modeling</a:t>
            </a:r>
            <a:endParaRPr sz="2000" b="1" dirty="0">
              <a:solidFill>
                <a:schemeClr val="accent2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" name="Google Shape;313;p20"/>
          <p:cNvSpPr txBox="1"/>
          <p:nvPr/>
        </p:nvSpPr>
        <p:spPr>
          <a:xfrm>
            <a:off x="5827468" y="46756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Increasing</a:t>
            </a:r>
            <a:endParaRPr sz="20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" name="Google Shape;314;p20"/>
          <p:cNvSpPr txBox="1"/>
          <p:nvPr/>
        </p:nvSpPr>
        <p:spPr>
          <a:xfrm>
            <a:off x="914400" y="2775129"/>
            <a:ext cx="2009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데이터 전처리</a:t>
            </a:r>
            <a:endParaRPr lang="en-US" altLang="ko-KR" sz="1200" b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-US" altLang="ko-KR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enerator(</a:t>
            </a:r>
            <a:r>
              <a:rPr lang="ko-KR" altLang="en-US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크기 바꾸기</a:t>
            </a:r>
            <a:r>
              <a:rPr lang="en-US" altLang="ko-KR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16;p20"/>
          <p:cNvSpPr txBox="1"/>
          <p:nvPr/>
        </p:nvSpPr>
        <p:spPr>
          <a:xfrm>
            <a:off x="6414440" y="272501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18;p20"/>
          <p:cNvSpPr/>
          <p:nvPr/>
        </p:nvSpPr>
        <p:spPr>
          <a:xfrm rot="5400000">
            <a:off x="5216550" y="2838450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19;p20"/>
          <p:cNvSpPr/>
          <p:nvPr/>
        </p:nvSpPr>
        <p:spPr>
          <a:xfrm rot="10800000">
            <a:off x="5148300" y="4598250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20;p20"/>
          <p:cNvSpPr/>
          <p:nvPr/>
        </p:nvSpPr>
        <p:spPr>
          <a:xfrm rot="16200000">
            <a:off x="3391650" y="4598250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21;p20"/>
          <p:cNvSpPr/>
          <p:nvPr/>
        </p:nvSpPr>
        <p:spPr>
          <a:xfrm>
            <a:off x="3448500" y="2838450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27;p20"/>
          <p:cNvSpPr txBox="1"/>
          <p:nvPr/>
        </p:nvSpPr>
        <p:spPr>
          <a:xfrm>
            <a:off x="5684100" y="2722425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" name="Google Shape;328;p20"/>
          <p:cNvSpPr txBox="1"/>
          <p:nvPr/>
        </p:nvSpPr>
        <p:spPr>
          <a:xfrm>
            <a:off x="5684100" y="4882788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7" name="Google Shape;329;p20"/>
          <p:cNvSpPr txBox="1"/>
          <p:nvPr/>
        </p:nvSpPr>
        <p:spPr>
          <a:xfrm>
            <a:off x="2888700" y="4882788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" name="Google Shape;330;p20"/>
          <p:cNvSpPr txBox="1"/>
          <p:nvPr/>
        </p:nvSpPr>
        <p:spPr>
          <a:xfrm>
            <a:off x="2888700" y="2722425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9" name="Google Shape;331;p20"/>
          <p:cNvGrpSpPr/>
          <p:nvPr/>
        </p:nvGrpSpPr>
        <p:grpSpPr>
          <a:xfrm>
            <a:off x="4389112" y="4976965"/>
            <a:ext cx="365775" cy="195073"/>
            <a:chOff x="2084325" y="363300"/>
            <a:chExt cx="484150" cy="254100"/>
          </a:xfrm>
        </p:grpSpPr>
        <p:sp>
          <p:nvSpPr>
            <p:cNvPr id="50" name="Google Shape;332;p20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333;p20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" name="Google Shape;341;p20"/>
          <p:cNvGrpSpPr/>
          <p:nvPr/>
        </p:nvGrpSpPr>
        <p:grpSpPr>
          <a:xfrm>
            <a:off x="3276422" y="3816372"/>
            <a:ext cx="365753" cy="365753"/>
            <a:chOff x="1492675" y="4992125"/>
            <a:chExt cx="481825" cy="481825"/>
          </a:xfrm>
        </p:grpSpPr>
        <p:sp>
          <p:nvSpPr>
            <p:cNvPr id="60" name="Google Shape;342;p20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343;p20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" name="Google Shape;314;p20"/>
          <p:cNvSpPr txBox="1"/>
          <p:nvPr/>
        </p:nvSpPr>
        <p:spPr>
          <a:xfrm>
            <a:off x="6628634" y="2791492"/>
            <a:ext cx="3106776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Convnet(</a:t>
            </a:r>
            <a:r>
              <a:rPr lang="ko-KR" altLang="en-US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층쌓기</a:t>
            </a:r>
            <a:r>
              <a:rPr lang="en-US" altLang="ko-KR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), Model </a:t>
            </a:r>
            <a:r>
              <a:rPr lang="ko-KR" altLang="en-US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만들기</a:t>
            </a:r>
            <a:endParaRPr lang="en-US" altLang="ko-KR" sz="1200" b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상의</a:t>
            </a:r>
            <a:r>
              <a:rPr lang="en-US" altLang="ko-KR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ko-KR" altLang="en-US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하의</a:t>
            </a:r>
            <a:r>
              <a:rPr lang="en-US" altLang="ko-KR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ko-KR" altLang="en-US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기타</a:t>
            </a:r>
            <a:r>
              <a:rPr lang="en-US" altLang="ko-KR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색 분류 모델</a:t>
            </a:r>
            <a:r>
              <a:rPr lang="en-US" altLang="ko-KR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</a:t>
            </a:r>
            <a:r>
              <a:rPr lang="ko-KR" altLang="en-US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가지</a:t>
            </a:r>
            <a:r>
              <a:rPr lang="en-US" altLang="ko-KR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3" name="Google Shape;322;p20"/>
          <p:cNvGrpSpPr/>
          <p:nvPr/>
        </p:nvGrpSpPr>
        <p:grpSpPr>
          <a:xfrm>
            <a:off x="5498106" y="3765129"/>
            <a:ext cx="368186" cy="366364"/>
            <a:chOff x="-62151950" y="4111775"/>
            <a:chExt cx="318225" cy="316650"/>
          </a:xfrm>
        </p:grpSpPr>
        <p:sp>
          <p:nvSpPr>
            <p:cNvPr id="64" name="Google Shape;323;p20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24;p20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25;p20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26;p20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334;p20"/>
          <p:cNvGrpSpPr/>
          <p:nvPr/>
        </p:nvGrpSpPr>
        <p:grpSpPr>
          <a:xfrm>
            <a:off x="4399051" y="2682359"/>
            <a:ext cx="365760" cy="414536"/>
            <a:chOff x="3300325" y="249875"/>
            <a:chExt cx="433725" cy="480900"/>
          </a:xfrm>
        </p:grpSpPr>
        <p:sp>
          <p:nvSpPr>
            <p:cNvPr id="69" name="Google Shape;335;p20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336;p20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337;p20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338;p20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" name="Google Shape;339;p20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" name="Google Shape;340;p20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5" name="Google Shape;314;p20"/>
          <p:cNvSpPr txBox="1"/>
          <p:nvPr/>
        </p:nvSpPr>
        <p:spPr>
          <a:xfrm>
            <a:off x="6635057" y="4934175"/>
            <a:ext cx="3106776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데이터 증식</a:t>
            </a:r>
            <a:r>
              <a:rPr lang="en-US" altLang="ko-KR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ko-KR" altLang="en-US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정확도 향상</a:t>
            </a:r>
            <a:r>
              <a:rPr lang="en-US" altLang="ko-KR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314;p20"/>
          <p:cNvSpPr txBox="1"/>
          <p:nvPr/>
        </p:nvSpPr>
        <p:spPr>
          <a:xfrm>
            <a:off x="935907" y="4952100"/>
            <a:ext cx="3106776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웹으로 결과 출력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18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4" y="936625"/>
            <a:ext cx="12228513" cy="5156200"/>
          </a:xfrm>
          <a:prstGeom prst="rect">
            <a:avLst/>
          </a:prstGeom>
          <a:solidFill>
            <a:srgbClr val="41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/>
          <a:stretch/>
        </p:blipFill>
        <p:spPr>
          <a:xfrm>
            <a:off x="-1498049" y="936625"/>
            <a:ext cx="6537812" cy="5156721"/>
          </a:xfrm>
          <a:prstGeom prst="rect">
            <a:avLst/>
          </a:prstGeom>
        </p:spPr>
      </p:pic>
      <p:sp>
        <p:nvSpPr>
          <p:cNvPr id="6" name="직각 삼각형 5"/>
          <p:cNvSpPr/>
          <p:nvPr/>
        </p:nvSpPr>
        <p:spPr>
          <a:xfrm flipH="1">
            <a:off x="-36514" y="936625"/>
            <a:ext cx="5076277" cy="5156200"/>
          </a:xfrm>
          <a:prstGeom prst="rtTriangle">
            <a:avLst/>
          </a:prstGeom>
          <a:solidFill>
            <a:srgbClr val="41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7292605" y="2529456"/>
            <a:ext cx="4796817" cy="1145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7200" b="1" dirty="0" smtClean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Model details 1		</a:t>
            </a:r>
          </a:p>
          <a:p>
            <a:pPr marL="0" indent="0">
              <a:buNone/>
            </a:pPr>
            <a:endParaRPr lang="en-US" altLang="ko-KR" sz="4400" b="1" dirty="0" smtClean="0">
              <a:solidFill>
                <a:schemeClr val="accent4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395183" y="4695151"/>
            <a:ext cx="4796817" cy="1145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-clothes-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b="1" dirty="0" smtClean="0">
              <a:solidFill>
                <a:schemeClr val="accent4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 bwMode="auto">
          <a:xfrm flipV="1">
            <a:off x="0" y="995023"/>
            <a:ext cx="935907" cy="1008347"/>
          </a:xfrm>
          <a:prstGeom prst="rtTriangle">
            <a:avLst/>
          </a:prstGeom>
          <a:solidFill>
            <a:schemeClr val="bg1">
              <a:lumMod val="75000"/>
              <a:alpha val="5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5" name="그룹 10"/>
          <p:cNvGrpSpPr>
            <a:grpSpLocks/>
          </p:cNvGrpSpPr>
          <p:nvPr/>
        </p:nvGrpSpPr>
        <p:grpSpPr bwMode="auto">
          <a:xfrm>
            <a:off x="7692415" y="2470747"/>
            <a:ext cx="4591415" cy="4453928"/>
            <a:chOff x="2627784" y="2370948"/>
            <a:chExt cx="6624736" cy="4514436"/>
          </a:xfrm>
        </p:grpSpPr>
        <p:pic>
          <p:nvPicPr>
            <p:cNvPr id="6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42"/>
            <a:stretch>
              <a:fillRect/>
            </a:stretch>
          </p:blipFill>
          <p:spPr bwMode="auto">
            <a:xfrm>
              <a:off x="2627784" y="2370948"/>
              <a:ext cx="6557389" cy="448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43687" y="2370948"/>
              <a:ext cx="6408833" cy="4487532"/>
            </a:xfrm>
            <a:prstGeom prst="rect">
              <a:avLst/>
            </a:prstGeom>
            <a:solidFill>
              <a:srgbClr val="BE9F8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2627784" y="2370948"/>
              <a:ext cx="6558060" cy="45144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7088" y="829585"/>
            <a:ext cx="500038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Bell MT" panose="02020503060305020303" pitchFamily="18" charset="0"/>
              </a:rPr>
              <a:t>Data</a:t>
            </a:r>
            <a:endParaRPr lang="ko-KR" altLang="en-US" sz="6000" dirty="0">
              <a:latin typeface="Bell MT" panose="02020503060305020303" pitchFamily="18" charset="0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V="1">
            <a:off x="840217" y="1903956"/>
            <a:ext cx="1815301" cy="8952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238" y="2154115"/>
            <a:ext cx="7278712" cy="410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18" y="2805364"/>
            <a:ext cx="3983200" cy="322601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827" y="2470747"/>
            <a:ext cx="3338259" cy="204719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836" y="3491466"/>
            <a:ext cx="2855191" cy="22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741</Words>
  <Application>Microsoft Office PowerPoint</Application>
  <PresentationFormat>와이드스크린</PresentationFormat>
  <Paragraphs>216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08서울남산체 EB</vt:lpstr>
      <vt:lpstr>Browallia New</vt:lpstr>
      <vt:lpstr>Fira Sans</vt:lpstr>
      <vt:lpstr>Fira Sans Extra Condensed</vt:lpstr>
      <vt:lpstr>Roboto</vt:lpstr>
      <vt:lpstr>WeblySleek UI Semibold</vt:lpstr>
      <vt:lpstr>경기천년제목 Light</vt:lpstr>
      <vt:lpstr>맑은 고딕</vt:lpstr>
      <vt:lpstr>Arial</vt:lpstr>
      <vt:lpstr>Bell MT</vt:lpstr>
      <vt:lpstr>Office 테마</vt:lpstr>
      <vt:lpstr>PowerPoint 프레젠테이션</vt:lpstr>
      <vt:lpstr>INDEX</vt:lpstr>
      <vt:lpstr>PowerPoint 프레젠테이션</vt:lpstr>
      <vt:lpstr>Why This?</vt:lpstr>
      <vt:lpstr>PowerPoint 프레젠테이션</vt:lpstr>
      <vt:lpstr>Direction</vt:lpstr>
      <vt:lpstr>Direction</vt:lpstr>
      <vt:lpstr>PowerPoint 프레젠테이션</vt:lpstr>
      <vt:lpstr>Data</vt:lpstr>
      <vt:lpstr>Model1-1</vt:lpstr>
      <vt:lpstr>Model1-1</vt:lpstr>
      <vt:lpstr>PowerPoint 프레젠테이션</vt:lpstr>
      <vt:lpstr>PowerPoint 프레젠테이션</vt:lpstr>
      <vt:lpstr>PowerPoint 프레젠테이션</vt:lpstr>
      <vt:lpstr>PowerPoint 프레젠테이션</vt:lpstr>
      <vt:lpstr>Model1-2</vt:lpstr>
      <vt:lpstr>Model1-2</vt:lpstr>
      <vt:lpstr>Model1-2</vt:lpstr>
      <vt:lpstr>Image test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Visualization</vt:lpstr>
      <vt:lpstr>Visualization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나의 눈이 되어줘</dc:title>
  <dc:creator>Windows User</dc:creator>
  <cp:lastModifiedBy>이승수</cp:lastModifiedBy>
  <cp:revision>95</cp:revision>
  <dcterms:created xsi:type="dcterms:W3CDTF">2021-03-30T03:20:15Z</dcterms:created>
  <dcterms:modified xsi:type="dcterms:W3CDTF">2021-04-03T12:42:08Z</dcterms:modified>
</cp:coreProperties>
</file>