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_rels/presentation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15.xml" ContentType="application/vnd.openxmlformats-officedocument.presentationml.slide+xml"/>
  <Override PartName="/ppt/slides/_rels/slide22.xml.rels" ContentType="application/vnd.openxmlformats-package.relationships+xml"/>
  <Override PartName="/ppt/slides/_rels/slide5.xml.rels" ContentType="application/vnd.openxmlformats-package.relationships+xml"/>
  <Override PartName="/ppt/slides/_rels/slide14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13.xml.rels" ContentType="application/vnd.openxmlformats-package.relationships+xml"/>
  <Override PartName="/ppt/slides/_rels/slide15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6.xml.rels" ContentType="application/vnd.openxmlformats-package.relationships+xml"/>
  <Override PartName="/ppt/slides/_rels/slide19.xml.rels" ContentType="application/vnd.openxmlformats-package.relationships+xml"/>
  <Override PartName="/ppt/slides/_rels/slide8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8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" name="" descr=""/>
          <p:cNvPicPr/>
          <p:nvPr/>
        </p:nvPicPr>
        <p:blipFill>
          <a:blip r:embed="rId1"/>
          <a:stretch/>
        </p:blipFill>
        <p:spPr>
          <a:xfrm>
            <a:off x="6400800" y="1990800"/>
            <a:ext cx="5486040" cy="2876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" name=""/>
          <p:cNvSpPr txBox="1"/>
          <p:nvPr/>
        </p:nvSpPr>
        <p:spPr>
          <a:xfrm>
            <a:off x="749520" y="1718280"/>
            <a:ext cx="5180760" cy="623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3480" strike="noStrike" u="none">
                <a:solidFill>
                  <a:srgbClr val="224466"/>
                </a:solidFill>
                <a:effectLst/>
                <a:uFillTx/>
                <a:latin typeface=".SFNS-Regular_wdth_opsz2E6666_GRAD_wght2580000"/>
                <a:ea typeface=".SFNS-Regular_wdth_opsz2E6666_GRAD_wght2580000"/>
              </a:rPr>
              <a:t>Resisting the Bullshit</a:t>
            </a:r>
            <a:endParaRPr b="0" lang="en-U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1066680" y="356220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5"/>
                </a:cubicBezTo>
                <a:cubicBezTo>
                  <a:pt x="224" y="179"/>
                  <a:pt x="215" y="192"/>
                  <a:pt x="204" y="203"/>
                </a:cubicBezTo>
                <a:cubicBezTo>
                  <a:pt x="193" y="214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4"/>
                  <a:pt x="36" y="203"/>
                </a:cubicBezTo>
                <a:cubicBezTo>
                  <a:pt x="25" y="192"/>
                  <a:pt x="16" y="179"/>
                  <a:pt x="9" y="165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4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749520" y="2635560"/>
            <a:ext cx="5056920" cy="507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830" strike="noStrike" u="none">
                <a:solidFill>
                  <a:srgbClr val="1f2328"/>
                </a:solidFill>
                <a:effectLst/>
                <a:uFillTx/>
                <a:latin typeface=".SFNS-Regular_wdth_opsz25B333_GRAD_wght2580000"/>
                <a:ea typeface=".SFNS-Regular_wdth_opsz25B333_GRAD_wght2580000"/>
              </a:rPr>
              <a:t>Danny Caballero (he/they)</a:t>
            </a:r>
            <a:endParaRPr b="0" lang="en-U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1302120" y="3390840"/>
            <a:ext cx="343548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Lappan Phillips Professor of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"/>
          <p:cNvSpPr/>
          <p:nvPr/>
        </p:nvSpPr>
        <p:spPr>
          <a:xfrm>
            <a:off x="1066680" y="445752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5"/>
                  <a:pt x="36" y="204"/>
                </a:cubicBezTo>
                <a:cubicBezTo>
                  <a:pt x="25" y="193"/>
                  <a:pt x="16" y="180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3"/>
                  <a:pt x="3" y="88"/>
                  <a:pt x="9" y="73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4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1302120" y="3800520"/>
            <a:ext cx="225468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Physics Education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1302120" y="4286160"/>
            <a:ext cx="394092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Union of Tenure System Faculty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1302120" y="4695840"/>
            <a:ext cx="121176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Organizer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" name=""/>
          <p:cNvSpPr txBox="1"/>
          <p:nvPr/>
        </p:nvSpPr>
        <p:spPr>
          <a:xfrm>
            <a:off x="749520" y="1127880"/>
            <a:ext cx="8545320" cy="623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3480" strike="noStrike" u="none">
                <a:solidFill>
                  <a:srgbClr val="224466"/>
                </a:solidFill>
                <a:effectLst/>
                <a:uFillTx/>
                <a:latin typeface=".SFNS-Regular_wdth_opsz2E6666_GRAD_wght2580000"/>
                <a:ea typeface=".SFNS-Regular_wdth_opsz2E6666_GRAD_wght2580000"/>
              </a:rPr>
              <a:t>Interactions with Law Enforcement</a:t>
            </a:r>
            <a:endParaRPr b="0" lang="en-U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2" name=""/>
          <p:cNvSpPr txBox="1"/>
          <p:nvPr/>
        </p:nvSpPr>
        <p:spPr>
          <a:xfrm>
            <a:off x="749520" y="2045160"/>
            <a:ext cx="12151440" cy="507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830" strike="noStrike" u="none">
                <a:solidFill>
                  <a:srgbClr val="1f2328"/>
                </a:solidFill>
                <a:effectLst/>
                <a:uFillTx/>
                <a:latin typeface=".SFNS-Regular_wdth_opsz25B333_GRAD_wght2580000"/>
                <a:ea typeface=".SFNS-Regular_wdth_opsz25B333_GRAD_wght2580000"/>
              </a:rPr>
              <a:t>"I don't have anything to say. I don't consent to be searched."</a:t>
            </a:r>
            <a:endParaRPr b="0" lang="en-U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"/>
          <p:cNvSpPr/>
          <p:nvPr/>
        </p:nvSpPr>
        <p:spPr>
          <a:xfrm>
            <a:off x="1066680" y="353376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5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5"/>
                  <a:pt x="36" y="204"/>
                </a:cubicBezTo>
                <a:cubicBezTo>
                  <a:pt x="25" y="193"/>
                  <a:pt x="16" y="180"/>
                  <a:pt x="9" y="165"/>
                </a:cubicBezTo>
                <a:cubicBezTo>
                  <a:pt x="3" y="151"/>
                  <a:pt x="0" y="135"/>
                  <a:pt x="0" y="120"/>
                </a:cubicBezTo>
                <a:cubicBezTo>
                  <a:pt x="0" y="104"/>
                  <a:pt x="3" y="89"/>
                  <a:pt x="9" y="74"/>
                </a:cubicBezTo>
                <a:cubicBezTo>
                  <a:pt x="16" y="58"/>
                  <a:pt x="25" y="46"/>
                  <a:pt x="36" y="34"/>
                </a:cubicBezTo>
                <a:cubicBezTo>
                  <a:pt x="47" y="23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3"/>
                  <a:pt x="204" y="34"/>
                </a:cubicBezTo>
                <a:cubicBezTo>
                  <a:pt x="215" y="46"/>
                  <a:pt x="224" y="58"/>
                  <a:pt x="230" y="74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"/>
          <p:cNvSpPr txBox="1"/>
          <p:nvPr/>
        </p:nvSpPr>
        <p:spPr>
          <a:xfrm>
            <a:off x="749520" y="2790720"/>
            <a:ext cx="944604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If you are approached by law enforcement, you have the right to remain silent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"/>
          <p:cNvSpPr/>
          <p:nvPr/>
        </p:nvSpPr>
        <p:spPr>
          <a:xfrm>
            <a:off x="1066680" y="4009680"/>
            <a:ext cx="86040" cy="86400"/>
          </a:xfrm>
          <a:custGeom>
            <a:avLst/>
            <a:gdLst/>
            <a:ahLst/>
            <a:rect l="0" t="0" r="r" b="b"/>
            <a:pathLst>
              <a:path w="239" h="240">
                <a:moveTo>
                  <a:pt x="239" y="120"/>
                </a:moveTo>
                <a:cubicBezTo>
                  <a:pt x="239" y="135"/>
                  <a:pt x="236" y="150"/>
                  <a:pt x="230" y="165"/>
                </a:cubicBezTo>
                <a:cubicBezTo>
                  <a:pt x="224" y="181"/>
                  <a:pt x="215" y="194"/>
                  <a:pt x="204" y="205"/>
                </a:cubicBezTo>
                <a:cubicBezTo>
                  <a:pt x="193" y="216"/>
                  <a:pt x="180" y="224"/>
                  <a:pt x="165" y="231"/>
                </a:cubicBezTo>
                <a:cubicBezTo>
                  <a:pt x="151" y="237"/>
                  <a:pt x="136" y="240"/>
                  <a:pt x="120" y="240"/>
                </a:cubicBezTo>
                <a:cubicBezTo>
                  <a:pt x="104" y="240"/>
                  <a:pt x="89" y="237"/>
                  <a:pt x="74" y="231"/>
                </a:cubicBezTo>
                <a:cubicBezTo>
                  <a:pt x="60" y="224"/>
                  <a:pt x="47" y="216"/>
                  <a:pt x="36" y="205"/>
                </a:cubicBezTo>
                <a:cubicBezTo>
                  <a:pt x="25" y="194"/>
                  <a:pt x="16" y="181"/>
                  <a:pt x="9" y="165"/>
                </a:cubicBezTo>
                <a:cubicBezTo>
                  <a:pt x="3" y="150"/>
                  <a:pt x="0" y="135"/>
                  <a:pt x="0" y="120"/>
                </a:cubicBezTo>
                <a:cubicBezTo>
                  <a:pt x="0" y="104"/>
                  <a:pt x="3" y="89"/>
                  <a:pt x="9" y="74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4"/>
                  <a:pt x="60" y="16"/>
                  <a:pt x="74" y="10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10"/>
                </a:cubicBezTo>
                <a:cubicBezTo>
                  <a:pt x="180" y="16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6" name=""/>
          <p:cNvSpPr txBox="1"/>
          <p:nvPr/>
        </p:nvSpPr>
        <p:spPr>
          <a:xfrm>
            <a:off x="1302120" y="3362400"/>
            <a:ext cx="506124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You do not have to answer any questions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7" name=""/>
          <p:cNvSpPr/>
          <p:nvPr/>
        </p:nvSpPr>
        <p:spPr>
          <a:xfrm>
            <a:off x="1066680" y="449568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5"/>
                  <a:pt x="36" y="204"/>
                </a:cubicBezTo>
                <a:cubicBezTo>
                  <a:pt x="25" y="193"/>
                  <a:pt x="16" y="180"/>
                  <a:pt x="9" y="165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9"/>
                  <a:pt x="9" y="74"/>
                </a:cubicBezTo>
                <a:cubicBezTo>
                  <a:pt x="16" y="60"/>
                  <a:pt x="25" y="47"/>
                  <a:pt x="36" y="36"/>
                </a:cubicBezTo>
                <a:cubicBezTo>
                  <a:pt x="47" y="25"/>
                  <a:pt x="60" y="16"/>
                  <a:pt x="74" y="10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10"/>
                </a:cubicBezTo>
                <a:cubicBezTo>
                  <a:pt x="180" y="16"/>
                  <a:pt x="193" y="25"/>
                  <a:pt x="204" y="36"/>
                </a:cubicBezTo>
                <a:cubicBezTo>
                  <a:pt x="215" y="47"/>
                  <a:pt x="224" y="60"/>
                  <a:pt x="230" y="74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8" name=""/>
          <p:cNvSpPr txBox="1"/>
          <p:nvPr/>
        </p:nvSpPr>
        <p:spPr>
          <a:xfrm>
            <a:off x="1302120" y="3838680"/>
            <a:ext cx="338976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You do not have to show ID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"/>
          <p:cNvSpPr/>
          <p:nvPr/>
        </p:nvSpPr>
        <p:spPr>
          <a:xfrm>
            <a:off x="1066680" y="498132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6"/>
                  <a:pt x="36" y="204"/>
                </a:cubicBezTo>
                <a:cubicBezTo>
                  <a:pt x="25" y="193"/>
                  <a:pt x="16" y="180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9"/>
                  <a:pt x="9" y="74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4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0" name=""/>
          <p:cNvSpPr txBox="1"/>
          <p:nvPr/>
        </p:nvSpPr>
        <p:spPr>
          <a:xfrm>
            <a:off x="1302120" y="4324320"/>
            <a:ext cx="480060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You do not have to consent to a search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" name=""/>
          <p:cNvSpPr/>
          <p:nvPr/>
        </p:nvSpPr>
        <p:spPr>
          <a:xfrm>
            <a:off x="1066680" y="546732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4"/>
                  <a:pt x="236" y="150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5"/>
                  <a:pt x="36" y="204"/>
                </a:cubicBezTo>
                <a:cubicBezTo>
                  <a:pt x="25" y="193"/>
                  <a:pt x="16" y="180"/>
                  <a:pt x="9" y="165"/>
                </a:cubicBezTo>
                <a:cubicBezTo>
                  <a:pt x="3" y="150"/>
                  <a:pt x="0" y="134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6" y="58"/>
                  <a:pt x="25" y="46"/>
                  <a:pt x="36" y="34"/>
                </a:cubicBezTo>
                <a:cubicBezTo>
                  <a:pt x="47" y="23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3"/>
                  <a:pt x="204" y="34"/>
                </a:cubicBezTo>
                <a:cubicBezTo>
                  <a:pt x="215" y="46"/>
                  <a:pt x="224" y="58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2" name=""/>
          <p:cNvSpPr txBox="1"/>
          <p:nvPr/>
        </p:nvSpPr>
        <p:spPr>
          <a:xfrm>
            <a:off x="1302120" y="4809960"/>
            <a:ext cx="424872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You do not have to open your door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3" name=""/>
          <p:cNvSpPr txBox="1"/>
          <p:nvPr/>
        </p:nvSpPr>
        <p:spPr>
          <a:xfrm>
            <a:off x="1302120" y="5295960"/>
            <a:ext cx="8984880" cy="38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You do not have to do anything without a </a:t>
            </a:r>
            <a:r>
              <a:rPr b="1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2580000"/>
                <a:ea typeface=".SFNS-Regular_wdth_opsz1D0000_GRAD_wght2580000"/>
              </a:rPr>
              <a:t>warrant signed by a judge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7" name=""/>
          <p:cNvSpPr txBox="1"/>
          <p:nvPr/>
        </p:nvSpPr>
        <p:spPr>
          <a:xfrm>
            <a:off x="749520" y="1118160"/>
            <a:ext cx="9454680" cy="623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3480" strike="noStrike" u="none">
                <a:solidFill>
                  <a:srgbClr val="224466"/>
                </a:solidFill>
                <a:effectLst/>
                <a:uFillTx/>
                <a:latin typeface=".SFNS-Regular_wdth_opsz2E6666_GRAD_wght2580000"/>
                <a:ea typeface=".SFNS-Regular_wdth_opsz2E6666_GRAD_wght2580000"/>
              </a:rPr>
              <a:t>Immigration and Customs Enforcement</a:t>
            </a:r>
            <a:endParaRPr b="0" lang="en-U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8" name=""/>
          <p:cNvSpPr txBox="1"/>
          <p:nvPr/>
        </p:nvSpPr>
        <p:spPr>
          <a:xfrm>
            <a:off x="749520" y="2035440"/>
            <a:ext cx="10692000" cy="507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830" strike="noStrike" u="none">
                <a:solidFill>
                  <a:srgbClr val="1f2328"/>
                </a:solidFill>
                <a:effectLst/>
                <a:uFillTx/>
                <a:latin typeface=".SFNS-Regular_wdth_opsz25B333_GRAD_wght2580000"/>
                <a:ea typeface=".SFNS-Regular_wdth_opsz25B333_GRAD_wght2580000"/>
              </a:rPr>
              <a:t>"I don't have anything to say. I'm asking you to leave."</a:t>
            </a:r>
            <a:endParaRPr b="0" lang="en-U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9" name=""/>
          <p:cNvSpPr/>
          <p:nvPr/>
        </p:nvSpPr>
        <p:spPr>
          <a:xfrm>
            <a:off x="1066680" y="352404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5"/>
                  <a:pt x="36" y="204"/>
                </a:cubicBezTo>
                <a:cubicBezTo>
                  <a:pt x="25" y="193"/>
                  <a:pt x="16" y="180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9"/>
                  <a:pt x="9" y="74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4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0" name=""/>
          <p:cNvSpPr txBox="1"/>
          <p:nvPr/>
        </p:nvSpPr>
        <p:spPr>
          <a:xfrm>
            <a:off x="749520" y="2781360"/>
            <a:ext cx="788220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If you are approached by ICE, you have the right to remain silent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1" name=""/>
          <p:cNvSpPr/>
          <p:nvPr/>
        </p:nvSpPr>
        <p:spPr>
          <a:xfrm>
            <a:off x="1066680" y="4009680"/>
            <a:ext cx="86040" cy="86400"/>
          </a:xfrm>
          <a:custGeom>
            <a:avLst/>
            <a:gdLst/>
            <a:ahLst/>
            <a:rect l="0" t="0" r="r" b="b"/>
            <a:pathLst>
              <a:path w="239" h="240">
                <a:moveTo>
                  <a:pt x="239" y="120"/>
                </a:moveTo>
                <a:cubicBezTo>
                  <a:pt x="239" y="135"/>
                  <a:pt x="236" y="150"/>
                  <a:pt x="230" y="165"/>
                </a:cubicBezTo>
                <a:cubicBezTo>
                  <a:pt x="224" y="181"/>
                  <a:pt x="215" y="194"/>
                  <a:pt x="204" y="205"/>
                </a:cubicBezTo>
                <a:cubicBezTo>
                  <a:pt x="193" y="216"/>
                  <a:pt x="180" y="224"/>
                  <a:pt x="165" y="231"/>
                </a:cubicBezTo>
                <a:cubicBezTo>
                  <a:pt x="151" y="237"/>
                  <a:pt x="136" y="240"/>
                  <a:pt x="120" y="240"/>
                </a:cubicBezTo>
                <a:cubicBezTo>
                  <a:pt x="104" y="240"/>
                  <a:pt x="89" y="237"/>
                  <a:pt x="74" y="231"/>
                </a:cubicBezTo>
                <a:cubicBezTo>
                  <a:pt x="60" y="224"/>
                  <a:pt x="47" y="216"/>
                  <a:pt x="36" y="205"/>
                </a:cubicBezTo>
                <a:cubicBezTo>
                  <a:pt x="25" y="194"/>
                  <a:pt x="16" y="181"/>
                  <a:pt x="9" y="165"/>
                </a:cubicBezTo>
                <a:cubicBezTo>
                  <a:pt x="3" y="150"/>
                  <a:pt x="0" y="135"/>
                  <a:pt x="0" y="120"/>
                </a:cubicBezTo>
                <a:cubicBezTo>
                  <a:pt x="0" y="104"/>
                  <a:pt x="3" y="89"/>
                  <a:pt x="9" y="74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4"/>
                  <a:pt x="60" y="16"/>
                  <a:pt x="74" y="10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10"/>
                </a:cubicBezTo>
                <a:cubicBezTo>
                  <a:pt x="180" y="16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1302120" y="3352680"/>
            <a:ext cx="786672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ICE cannot enter your home without a warrant signed by a judge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3" name=""/>
          <p:cNvSpPr/>
          <p:nvPr/>
        </p:nvSpPr>
        <p:spPr>
          <a:xfrm>
            <a:off x="1066680" y="448596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1"/>
                  <a:pt x="215" y="193"/>
                  <a:pt x="204" y="205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6"/>
                  <a:pt x="36" y="205"/>
                </a:cubicBezTo>
                <a:cubicBezTo>
                  <a:pt x="25" y="193"/>
                  <a:pt x="16" y="181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5"/>
                  <a:pt x="3" y="89"/>
                  <a:pt x="9" y="75"/>
                </a:cubicBezTo>
                <a:cubicBezTo>
                  <a:pt x="16" y="60"/>
                  <a:pt x="25" y="47"/>
                  <a:pt x="36" y="36"/>
                </a:cubicBezTo>
                <a:cubicBezTo>
                  <a:pt x="47" y="24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4"/>
                  <a:pt x="204" y="36"/>
                </a:cubicBezTo>
                <a:cubicBezTo>
                  <a:pt x="215" y="47"/>
                  <a:pt x="224" y="60"/>
                  <a:pt x="230" y="75"/>
                </a:cubicBezTo>
                <a:cubicBezTo>
                  <a:pt x="236" y="89"/>
                  <a:pt x="239" y="105"/>
                  <a:pt x="239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4" name=""/>
          <p:cNvSpPr txBox="1"/>
          <p:nvPr/>
        </p:nvSpPr>
        <p:spPr>
          <a:xfrm>
            <a:off x="1302120" y="3838680"/>
            <a:ext cx="843300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MSU classrooms, research spaces, and offices are not public spaces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5" name=""/>
          <p:cNvSpPr txBox="1"/>
          <p:nvPr/>
        </p:nvSpPr>
        <p:spPr>
          <a:xfrm>
            <a:off x="1302120" y="4314960"/>
            <a:ext cx="818892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ICE cannot enter these spaces without a warrant signed by a judge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6" name=""/>
          <p:cNvSpPr txBox="1"/>
          <p:nvPr/>
        </p:nvSpPr>
        <p:spPr>
          <a:xfrm>
            <a:off x="749520" y="4886280"/>
            <a:ext cx="820332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Red cards are available from the Immigrant Legal Resource Center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749520" y="5295960"/>
            <a:ext cx="525852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0969da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https://www.ilrc.org/red-cards-tarjetas-rojas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1" name=""/>
          <p:cNvSpPr txBox="1"/>
          <p:nvPr/>
        </p:nvSpPr>
        <p:spPr>
          <a:xfrm>
            <a:off x="749520" y="718200"/>
            <a:ext cx="2211120" cy="623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3480" strike="noStrike" u="none">
                <a:solidFill>
                  <a:srgbClr val="224466"/>
                </a:solidFill>
                <a:effectLst/>
                <a:uFillTx/>
                <a:latin typeface=".SFNS-Regular_wdth_opsz2E6666_GRAD_wght2580000"/>
                <a:ea typeface=".SFNS-Regular_wdth_opsz2E6666_GRAD_wght2580000"/>
              </a:rPr>
              <a:t>Red Card</a:t>
            </a:r>
            <a:endParaRPr b="0" lang="en-U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2" name=""/>
          <p:cNvSpPr/>
          <p:nvPr/>
        </p:nvSpPr>
        <p:spPr>
          <a:xfrm>
            <a:off x="1066680" y="255240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5"/>
                </a:cubicBezTo>
                <a:cubicBezTo>
                  <a:pt x="224" y="181"/>
                  <a:pt x="215" y="193"/>
                  <a:pt x="204" y="205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6"/>
                  <a:pt x="36" y="205"/>
                </a:cubicBezTo>
                <a:cubicBezTo>
                  <a:pt x="25" y="193"/>
                  <a:pt x="16" y="181"/>
                  <a:pt x="9" y="165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4"/>
                  <a:pt x="3" y="88"/>
                  <a:pt x="9" y="74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4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8"/>
                  <a:pt x="239" y="104"/>
                  <a:pt x="239" y="11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3" name=""/>
          <p:cNvSpPr txBox="1"/>
          <p:nvPr/>
        </p:nvSpPr>
        <p:spPr>
          <a:xfrm>
            <a:off x="749520" y="1625760"/>
            <a:ext cx="6455880" cy="507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830" strike="noStrike" u="none">
                <a:solidFill>
                  <a:srgbClr val="1f2328"/>
                </a:solidFill>
                <a:effectLst/>
                <a:uFillTx/>
                <a:latin typeface=".SFNS-Regular_wdth_opsz25B333_GRAD_wght2580000"/>
                <a:ea typeface=".SFNS-Regular_wdth_opsz25B333_GRAD_wght2580000"/>
              </a:rPr>
              <a:t>Print some and keep them handy</a:t>
            </a:r>
            <a:endParaRPr b="0" lang="en-U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4" name=""/>
          <p:cNvSpPr/>
          <p:nvPr/>
        </p:nvSpPr>
        <p:spPr>
          <a:xfrm>
            <a:off x="1066680" y="303840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5"/>
                  <a:pt x="36" y="204"/>
                </a:cubicBezTo>
                <a:cubicBezTo>
                  <a:pt x="25" y="193"/>
                  <a:pt x="16" y="180"/>
                  <a:pt x="9" y="165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9"/>
                  <a:pt x="9" y="74"/>
                </a:cubicBezTo>
                <a:cubicBezTo>
                  <a:pt x="16" y="60"/>
                  <a:pt x="25" y="47"/>
                  <a:pt x="36" y="36"/>
                </a:cubicBezTo>
                <a:cubicBezTo>
                  <a:pt x="47" y="24"/>
                  <a:pt x="60" y="16"/>
                  <a:pt x="74" y="10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10"/>
                </a:cubicBezTo>
                <a:cubicBezTo>
                  <a:pt x="180" y="16"/>
                  <a:pt x="193" y="24"/>
                  <a:pt x="204" y="36"/>
                </a:cubicBezTo>
                <a:cubicBezTo>
                  <a:pt x="215" y="47"/>
                  <a:pt x="224" y="60"/>
                  <a:pt x="230" y="74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5" name=""/>
          <p:cNvSpPr txBox="1"/>
          <p:nvPr/>
        </p:nvSpPr>
        <p:spPr>
          <a:xfrm>
            <a:off x="1302120" y="2381400"/>
            <a:ext cx="515268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Explains your rights in multiple languages.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752400" y="3419640"/>
            <a:ext cx="8762760" cy="2914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7" name=""/>
          <p:cNvSpPr txBox="1"/>
          <p:nvPr/>
        </p:nvSpPr>
        <p:spPr>
          <a:xfrm>
            <a:off x="1302120" y="2867040"/>
            <a:ext cx="723888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Can be handed to law enforcement without opening a door.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1" name=""/>
          <p:cNvSpPr/>
          <p:nvPr/>
        </p:nvSpPr>
        <p:spPr>
          <a:xfrm>
            <a:off x="1066680" y="2180880"/>
            <a:ext cx="86040" cy="86400"/>
          </a:xfrm>
          <a:custGeom>
            <a:avLst/>
            <a:gdLst/>
            <a:ahLst/>
            <a:rect l="0" t="0" r="r" b="b"/>
            <a:pathLst>
              <a:path w="239" h="240">
                <a:moveTo>
                  <a:pt x="239" y="121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1"/>
                  <a:pt x="215" y="194"/>
                  <a:pt x="204" y="205"/>
                </a:cubicBezTo>
                <a:cubicBezTo>
                  <a:pt x="193" y="216"/>
                  <a:pt x="180" y="224"/>
                  <a:pt x="165" y="231"/>
                </a:cubicBezTo>
                <a:cubicBezTo>
                  <a:pt x="151" y="237"/>
                  <a:pt x="136" y="240"/>
                  <a:pt x="120" y="240"/>
                </a:cubicBezTo>
                <a:cubicBezTo>
                  <a:pt x="104" y="240"/>
                  <a:pt x="89" y="237"/>
                  <a:pt x="74" y="231"/>
                </a:cubicBezTo>
                <a:cubicBezTo>
                  <a:pt x="60" y="224"/>
                  <a:pt x="47" y="216"/>
                  <a:pt x="36" y="205"/>
                </a:cubicBezTo>
                <a:cubicBezTo>
                  <a:pt x="25" y="194"/>
                  <a:pt x="16" y="181"/>
                  <a:pt x="9" y="166"/>
                </a:cubicBezTo>
                <a:cubicBezTo>
                  <a:pt x="3" y="151"/>
                  <a:pt x="0" y="136"/>
                  <a:pt x="0" y="121"/>
                </a:cubicBezTo>
                <a:cubicBezTo>
                  <a:pt x="0" y="105"/>
                  <a:pt x="3" y="90"/>
                  <a:pt x="9" y="75"/>
                </a:cubicBezTo>
                <a:cubicBezTo>
                  <a:pt x="16" y="60"/>
                  <a:pt x="25" y="47"/>
                  <a:pt x="36" y="36"/>
                </a:cubicBezTo>
                <a:cubicBezTo>
                  <a:pt x="47" y="25"/>
                  <a:pt x="60" y="17"/>
                  <a:pt x="74" y="10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10"/>
                </a:cubicBezTo>
                <a:cubicBezTo>
                  <a:pt x="180" y="17"/>
                  <a:pt x="193" y="25"/>
                  <a:pt x="204" y="36"/>
                </a:cubicBezTo>
                <a:cubicBezTo>
                  <a:pt x="215" y="47"/>
                  <a:pt x="224" y="60"/>
                  <a:pt x="230" y="75"/>
                </a:cubicBezTo>
                <a:cubicBezTo>
                  <a:pt x="236" y="90"/>
                  <a:pt x="239" y="105"/>
                  <a:pt x="239" y="12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2" name=""/>
          <p:cNvSpPr txBox="1"/>
          <p:nvPr/>
        </p:nvSpPr>
        <p:spPr>
          <a:xfrm>
            <a:off x="749520" y="1127880"/>
            <a:ext cx="7169760" cy="623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3480" strike="noStrike" u="none">
                <a:solidFill>
                  <a:srgbClr val="224466"/>
                </a:solidFill>
                <a:effectLst/>
                <a:uFillTx/>
                <a:latin typeface=".SFNS-Regular_wdth_opsz2E6666_GRAD_wght2580000"/>
                <a:ea typeface=".SFNS-Regular_wdth_opsz2E6666_GRAD_wght2580000"/>
              </a:rPr>
              <a:t>MSU will not respond publicly</a:t>
            </a:r>
            <a:endParaRPr b="0" lang="en-U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3" name=""/>
          <p:cNvSpPr/>
          <p:nvPr/>
        </p:nvSpPr>
        <p:spPr>
          <a:xfrm>
            <a:off x="1066680" y="265716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1"/>
                  <a:pt x="215" y="193"/>
                  <a:pt x="204" y="205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6"/>
                  <a:pt x="36" y="205"/>
                </a:cubicBezTo>
                <a:cubicBezTo>
                  <a:pt x="25" y="193"/>
                  <a:pt x="16" y="181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8"/>
                  <a:pt x="9" y="74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4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8"/>
                  <a:pt x="239" y="104"/>
                  <a:pt x="239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4" name=""/>
          <p:cNvSpPr txBox="1"/>
          <p:nvPr/>
        </p:nvSpPr>
        <p:spPr>
          <a:xfrm>
            <a:off x="1302120" y="2009880"/>
            <a:ext cx="315900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MSU is a public institution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5" name=""/>
          <p:cNvSpPr/>
          <p:nvPr/>
        </p:nvSpPr>
        <p:spPr>
          <a:xfrm>
            <a:off x="1066680" y="314316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4"/>
                </a:cubicBezTo>
                <a:cubicBezTo>
                  <a:pt x="224" y="179"/>
                  <a:pt x="215" y="192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5"/>
                  <a:pt x="36" y="204"/>
                </a:cubicBezTo>
                <a:cubicBezTo>
                  <a:pt x="25" y="192"/>
                  <a:pt x="16" y="179"/>
                  <a:pt x="9" y="164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3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3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6" name=""/>
          <p:cNvSpPr txBox="1"/>
          <p:nvPr/>
        </p:nvSpPr>
        <p:spPr>
          <a:xfrm>
            <a:off x="1302120" y="2486160"/>
            <a:ext cx="812556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MSU must respond to Freedom of Information Act (FOIA) requests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7" name=""/>
          <p:cNvSpPr txBox="1"/>
          <p:nvPr/>
        </p:nvSpPr>
        <p:spPr>
          <a:xfrm>
            <a:off x="1302120" y="2971800"/>
            <a:ext cx="509076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MSU has already received FOIA requests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8" name=""/>
          <p:cNvSpPr/>
          <p:nvPr/>
        </p:nvSpPr>
        <p:spPr>
          <a:xfrm>
            <a:off x="1066680" y="449568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5"/>
                  <a:pt x="36" y="204"/>
                </a:cubicBezTo>
                <a:cubicBezTo>
                  <a:pt x="25" y="193"/>
                  <a:pt x="16" y="180"/>
                  <a:pt x="9" y="165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9"/>
                  <a:pt x="9" y="74"/>
                </a:cubicBezTo>
                <a:cubicBezTo>
                  <a:pt x="16" y="60"/>
                  <a:pt x="25" y="47"/>
                  <a:pt x="36" y="36"/>
                </a:cubicBezTo>
                <a:cubicBezTo>
                  <a:pt x="47" y="25"/>
                  <a:pt x="60" y="16"/>
                  <a:pt x="74" y="10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10"/>
                </a:cubicBezTo>
                <a:cubicBezTo>
                  <a:pt x="180" y="16"/>
                  <a:pt x="193" y="25"/>
                  <a:pt x="204" y="36"/>
                </a:cubicBezTo>
                <a:cubicBezTo>
                  <a:pt x="215" y="47"/>
                  <a:pt x="224" y="60"/>
                  <a:pt x="230" y="74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9" name=""/>
          <p:cNvSpPr txBox="1"/>
          <p:nvPr/>
        </p:nvSpPr>
        <p:spPr>
          <a:xfrm>
            <a:off x="749520" y="3578400"/>
            <a:ext cx="9471240" cy="507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830" strike="noStrike" u="none">
                <a:solidFill>
                  <a:srgbClr val="1f2328"/>
                </a:solidFill>
                <a:effectLst/>
                <a:uFillTx/>
                <a:latin typeface=".SFNS-Regular_wdth_opsz25B333_GRAD_wght2580000"/>
                <a:ea typeface=".SFNS-Regular_wdth_opsz25B333_GRAD_wght2580000"/>
              </a:rPr>
              <a:t>University leadership will not speak out publicly</a:t>
            </a:r>
            <a:endParaRPr b="0" lang="en-U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0" name=""/>
          <p:cNvSpPr/>
          <p:nvPr/>
        </p:nvSpPr>
        <p:spPr>
          <a:xfrm>
            <a:off x="1066680" y="498132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6"/>
                  <a:pt x="36" y="204"/>
                </a:cubicBezTo>
                <a:cubicBezTo>
                  <a:pt x="25" y="193"/>
                  <a:pt x="16" y="180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9"/>
                  <a:pt x="9" y="74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4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1" name=""/>
          <p:cNvSpPr txBox="1"/>
          <p:nvPr/>
        </p:nvSpPr>
        <p:spPr>
          <a:xfrm>
            <a:off x="1302120" y="4324320"/>
            <a:ext cx="325080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Read their emails carefully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2" name=""/>
          <p:cNvSpPr/>
          <p:nvPr/>
        </p:nvSpPr>
        <p:spPr>
          <a:xfrm>
            <a:off x="1066680" y="546732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4"/>
                  <a:pt x="236" y="150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5"/>
                  <a:pt x="36" y="204"/>
                </a:cubicBezTo>
                <a:cubicBezTo>
                  <a:pt x="25" y="193"/>
                  <a:pt x="16" y="180"/>
                  <a:pt x="9" y="165"/>
                </a:cubicBezTo>
                <a:cubicBezTo>
                  <a:pt x="3" y="150"/>
                  <a:pt x="0" y="134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6" y="58"/>
                  <a:pt x="25" y="46"/>
                  <a:pt x="36" y="34"/>
                </a:cubicBezTo>
                <a:cubicBezTo>
                  <a:pt x="47" y="23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3"/>
                  <a:pt x="204" y="34"/>
                </a:cubicBezTo>
                <a:cubicBezTo>
                  <a:pt x="215" y="46"/>
                  <a:pt x="224" y="58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3" name=""/>
          <p:cNvSpPr txBox="1"/>
          <p:nvPr/>
        </p:nvSpPr>
        <p:spPr>
          <a:xfrm>
            <a:off x="1302120" y="4809960"/>
            <a:ext cx="365040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Read the reporting thoroughly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4" name=""/>
          <p:cNvSpPr txBox="1"/>
          <p:nvPr/>
        </p:nvSpPr>
        <p:spPr>
          <a:xfrm>
            <a:off x="1302120" y="5295960"/>
            <a:ext cx="217836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You are not alone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8" name=""/>
          <p:cNvSpPr txBox="1"/>
          <p:nvPr/>
        </p:nvSpPr>
        <p:spPr>
          <a:xfrm>
            <a:off x="749520" y="1594440"/>
            <a:ext cx="10878120" cy="623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3480" strike="noStrike" u="none">
                <a:solidFill>
                  <a:srgbClr val="224466"/>
                </a:solidFill>
                <a:effectLst/>
                <a:uFillTx/>
                <a:latin typeface=".SFNS-Regular_wdth_opsz2E6666_GRAD_wght2580000"/>
                <a:ea typeface=".SFNS-Regular_wdth_opsz2E6666_GRAD_wght2580000"/>
              </a:rPr>
              <a:t>How can you advocate for MSU to protect its</a:t>
            </a:r>
            <a:endParaRPr b="0" lang="en-U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9" name=""/>
          <p:cNvSpPr txBox="1"/>
          <p:nvPr/>
        </p:nvSpPr>
        <p:spPr>
          <a:xfrm>
            <a:off x="749520" y="2147040"/>
            <a:ext cx="6777360" cy="623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3480" strike="noStrike" u="none">
                <a:solidFill>
                  <a:srgbClr val="224466"/>
                </a:solidFill>
                <a:effectLst/>
                <a:uFillTx/>
                <a:latin typeface=".SFNS-Regular_wdth_opsz2E6666_GRAD_wght2580000"/>
                <a:ea typeface=".SFNS-Regular_wdth_opsz2E6666_GRAD_wght2580000"/>
              </a:rPr>
              <a:t>students, faculty, and staff?</a:t>
            </a:r>
            <a:endParaRPr b="0" lang="en-U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0" name=""/>
          <p:cNvSpPr txBox="1"/>
          <p:nvPr/>
        </p:nvSpPr>
        <p:spPr>
          <a:xfrm>
            <a:off x="749520" y="3064320"/>
            <a:ext cx="5257440" cy="507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830" strike="noStrike" u="none">
                <a:solidFill>
                  <a:srgbClr val="1f2328"/>
                </a:solidFill>
                <a:effectLst/>
                <a:uFillTx/>
                <a:latin typeface=".SFNS-Regular_wdth_opsz25B333_GRAD_wght2580000"/>
                <a:ea typeface=".SFNS-Regular_wdth_opsz25B333_GRAD_wght2580000"/>
              </a:rPr>
              <a:t>You should not be muzzled</a:t>
            </a:r>
            <a:endParaRPr b="0" lang="en-U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1" name=""/>
          <p:cNvSpPr txBox="1"/>
          <p:nvPr/>
        </p:nvSpPr>
        <p:spPr>
          <a:xfrm>
            <a:off x="749520" y="3854880"/>
            <a:ext cx="6195960" cy="507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830" strike="noStrike" u="none">
                <a:solidFill>
                  <a:srgbClr val="1f2328"/>
                </a:solidFill>
                <a:effectLst/>
                <a:uFillTx/>
                <a:latin typeface=".SFNS-Regular_wdth_opsz25B333_GRAD_wght2580000"/>
                <a:ea typeface=".SFNS-Regular_wdth_opsz25B333_GRAD_wght2580000"/>
              </a:rPr>
              <a:t>You have the right to speak out</a:t>
            </a:r>
            <a:endParaRPr b="0" lang="en-U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2" name=""/>
          <p:cNvSpPr txBox="1"/>
          <p:nvPr/>
        </p:nvSpPr>
        <p:spPr>
          <a:xfrm>
            <a:off x="749520" y="4635720"/>
            <a:ext cx="5936040" cy="507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830" strike="noStrike" u="none">
                <a:solidFill>
                  <a:srgbClr val="1f2328"/>
                </a:solidFill>
                <a:effectLst/>
                <a:uFillTx/>
                <a:latin typeface=".SFNS-Regular_wdth_opsz25B333_GRAD_wght2580000"/>
                <a:ea typeface=".SFNS-Regular_wdth_opsz25B333_GRAD_wght2580000"/>
              </a:rPr>
              <a:t>You have the right to organize</a:t>
            </a:r>
            <a:endParaRPr b="0" lang="en-U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6" name=""/>
          <p:cNvSpPr txBox="1"/>
          <p:nvPr/>
        </p:nvSpPr>
        <p:spPr>
          <a:xfrm>
            <a:off x="749520" y="1413360"/>
            <a:ext cx="4126320" cy="623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3480" strike="noStrike" u="none">
                <a:solidFill>
                  <a:srgbClr val="224466"/>
                </a:solidFill>
                <a:effectLst/>
                <a:uFillTx/>
                <a:latin typeface=".SFNS-Regular_wdth_opsz2E6666_GRAD_wght2580000"/>
                <a:ea typeface=".SFNS-Regular_wdth_opsz2E6666_GRAD_wght2580000"/>
              </a:rPr>
              <a:t>What can we do?</a:t>
            </a:r>
            <a:endParaRPr b="0" lang="en-U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7" name=""/>
          <p:cNvSpPr txBox="1"/>
          <p:nvPr/>
        </p:nvSpPr>
        <p:spPr>
          <a:xfrm>
            <a:off x="749520" y="2330640"/>
            <a:ext cx="3758400" cy="507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830" strike="noStrike" u="none">
                <a:solidFill>
                  <a:srgbClr val="1f2328"/>
                </a:solidFill>
                <a:effectLst/>
                <a:uFillTx/>
                <a:latin typeface=".SFNS-Regular_wdth_opsz25B333_GRAD_wght2580000"/>
                <a:ea typeface=".SFNS-Regular_wdth_opsz25B333_GRAD_wght2580000"/>
              </a:rPr>
              <a:t>We need to be loud</a:t>
            </a:r>
            <a:endParaRPr b="0" lang="en-U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8" name=""/>
          <p:cNvSpPr txBox="1"/>
          <p:nvPr/>
        </p:nvSpPr>
        <p:spPr>
          <a:xfrm>
            <a:off x="749520" y="3121200"/>
            <a:ext cx="4197600" cy="507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830" strike="noStrike" u="none">
                <a:solidFill>
                  <a:srgbClr val="1f2328"/>
                </a:solidFill>
                <a:effectLst/>
                <a:uFillTx/>
                <a:latin typeface=".SFNS-Regular_wdth_opsz25B333_GRAD_wght2580000"/>
                <a:ea typeface=".SFNS-Regular_wdth_opsz25B333_GRAD_wght2580000"/>
              </a:rPr>
              <a:t>We need to be visible</a:t>
            </a:r>
            <a:endParaRPr b="0" lang="en-U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9" name=""/>
          <p:cNvSpPr txBox="1"/>
          <p:nvPr/>
        </p:nvSpPr>
        <p:spPr>
          <a:xfrm>
            <a:off x="749520" y="3902400"/>
            <a:ext cx="4837680" cy="507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830" strike="noStrike" u="none">
                <a:solidFill>
                  <a:srgbClr val="1f2328"/>
                </a:solidFill>
                <a:effectLst/>
                <a:uFillTx/>
                <a:latin typeface=".SFNS-Regular_wdth_opsz25B333_GRAD_wght2580000"/>
                <a:ea typeface=".SFNS-Regular_wdth_opsz25B333_GRAD_wght2580000"/>
              </a:rPr>
              <a:t>We need to be organized</a:t>
            </a:r>
            <a:endParaRPr b="0" lang="en-U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0" name=""/>
          <p:cNvSpPr txBox="1"/>
          <p:nvPr/>
        </p:nvSpPr>
        <p:spPr>
          <a:xfrm>
            <a:off x="749520" y="4690080"/>
            <a:ext cx="8227080" cy="623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3480" strike="noStrike" u="none">
                <a:solidFill>
                  <a:srgbClr val="224466"/>
                </a:solidFill>
                <a:effectLst/>
                <a:uFillTx/>
                <a:latin typeface=".SFNS-Regular_wdth_opsz2E6666_GRAD_wght2580000"/>
                <a:ea typeface=".SFNS-Regular_wdth_opsz2E6666_GRAD_wght2580000"/>
              </a:rPr>
              <a:t>We need to do BIG. PUBLIC. SHIT.</a:t>
            </a:r>
            <a:endParaRPr b="0" lang="en-U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4" name=""/>
          <p:cNvSpPr txBox="1"/>
          <p:nvPr/>
        </p:nvSpPr>
        <p:spPr>
          <a:xfrm>
            <a:off x="749520" y="1080000"/>
            <a:ext cx="4961160" cy="623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3480" strike="noStrike" u="none">
                <a:solidFill>
                  <a:srgbClr val="224466"/>
                </a:solidFill>
                <a:effectLst/>
                <a:uFillTx/>
                <a:latin typeface=".SFNS-Regular_wdth_opsz2E6666_GRAD_wght2580000"/>
                <a:ea typeface=".SFNS-Regular_wdth_opsz2E6666_GRAD_wght2580000"/>
              </a:rPr>
              <a:t>Actions we can take</a:t>
            </a:r>
            <a:endParaRPr b="0" lang="en-U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5" name=""/>
          <p:cNvSpPr/>
          <p:nvPr/>
        </p:nvSpPr>
        <p:spPr>
          <a:xfrm>
            <a:off x="2627280" y="2095200"/>
            <a:ext cx="282240" cy="165960"/>
          </a:xfrm>
          <a:custGeom>
            <a:avLst/>
            <a:gdLst/>
            <a:ahLst/>
            <a:rect l="0" t="0" r="r" b="b"/>
            <a:pathLst>
              <a:path w="784" h="461">
                <a:moveTo>
                  <a:pt x="784" y="221"/>
                </a:moveTo>
                <a:cubicBezTo>
                  <a:pt x="784" y="221"/>
                  <a:pt x="784" y="224"/>
                  <a:pt x="784" y="230"/>
                </a:cubicBezTo>
                <a:cubicBezTo>
                  <a:pt x="784" y="237"/>
                  <a:pt x="779" y="243"/>
                  <a:pt x="771" y="248"/>
                </a:cubicBezTo>
                <a:lnTo>
                  <a:pt x="96" y="248"/>
                </a:lnTo>
                <a:cubicBezTo>
                  <a:pt x="98" y="249"/>
                  <a:pt x="103" y="253"/>
                  <a:pt x="111" y="260"/>
                </a:cubicBezTo>
                <a:cubicBezTo>
                  <a:pt x="120" y="267"/>
                  <a:pt x="129" y="275"/>
                  <a:pt x="137" y="284"/>
                </a:cubicBezTo>
                <a:cubicBezTo>
                  <a:pt x="146" y="293"/>
                  <a:pt x="156" y="304"/>
                  <a:pt x="167" y="317"/>
                </a:cubicBezTo>
                <a:cubicBezTo>
                  <a:pt x="178" y="330"/>
                  <a:pt x="188" y="346"/>
                  <a:pt x="196" y="366"/>
                </a:cubicBezTo>
                <a:cubicBezTo>
                  <a:pt x="204" y="387"/>
                  <a:pt x="212" y="408"/>
                  <a:pt x="219" y="430"/>
                </a:cubicBezTo>
                <a:cubicBezTo>
                  <a:pt x="222" y="440"/>
                  <a:pt x="223" y="448"/>
                  <a:pt x="223" y="452"/>
                </a:cubicBezTo>
                <a:cubicBezTo>
                  <a:pt x="223" y="458"/>
                  <a:pt x="218" y="461"/>
                  <a:pt x="206" y="461"/>
                </a:cubicBezTo>
                <a:cubicBezTo>
                  <a:pt x="202" y="461"/>
                  <a:pt x="199" y="461"/>
                  <a:pt x="197" y="461"/>
                </a:cubicBezTo>
                <a:cubicBezTo>
                  <a:pt x="195" y="461"/>
                  <a:pt x="193" y="460"/>
                  <a:pt x="192" y="458"/>
                </a:cubicBezTo>
                <a:cubicBezTo>
                  <a:pt x="190" y="455"/>
                  <a:pt x="188" y="453"/>
                  <a:pt x="187" y="450"/>
                </a:cubicBezTo>
                <a:cubicBezTo>
                  <a:pt x="186" y="447"/>
                  <a:pt x="185" y="441"/>
                  <a:pt x="184" y="433"/>
                </a:cubicBezTo>
                <a:cubicBezTo>
                  <a:pt x="173" y="390"/>
                  <a:pt x="153" y="351"/>
                  <a:pt x="123" y="318"/>
                </a:cubicBezTo>
                <a:cubicBezTo>
                  <a:pt x="94" y="284"/>
                  <a:pt x="58" y="259"/>
                  <a:pt x="15" y="243"/>
                </a:cubicBezTo>
                <a:cubicBezTo>
                  <a:pt x="7" y="239"/>
                  <a:pt x="1" y="236"/>
                  <a:pt x="0" y="233"/>
                </a:cubicBezTo>
                <a:cubicBezTo>
                  <a:pt x="0" y="229"/>
                  <a:pt x="1" y="226"/>
                  <a:pt x="3" y="224"/>
                </a:cubicBezTo>
                <a:cubicBezTo>
                  <a:pt x="5" y="222"/>
                  <a:pt x="10" y="220"/>
                  <a:pt x="15" y="218"/>
                </a:cubicBezTo>
                <a:cubicBezTo>
                  <a:pt x="44" y="207"/>
                  <a:pt x="69" y="192"/>
                  <a:pt x="90" y="174"/>
                </a:cubicBezTo>
                <a:cubicBezTo>
                  <a:pt x="112" y="156"/>
                  <a:pt x="129" y="138"/>
                  <a:pt x="140" y="120"/>
                </a:cubicBezTo>
                <a:cubicBezTo>
                  <a:pt x="153" y="103"/>
                  <a:pt x="163" y="85"/>
                  <a:pt x="170" y="68"/>
                </a:cubicBezTo>
                <a:cubicBezTo>
                  <a:pt x="177" y="51"/>
                  <a:pt x="182" y="38"/>
                  <a:pt x="185" y="28"/>
                </a:cubicBezTo>
                <a:lnTo>
                  <a:pt x="187" y="13"/>
                </a:lnTo>
                <a:cubicBezTo>
                  <a:pt x="188" y="9"/>
                  <a:pt x="189" y="7"/>
                  <a:pt x="190" y="6"/>
                </a:cubicBezTo>
                <a:cubicBezTo>
                  <a:pt x="191" y="5"/>
                  <a:pt x="192" y="3"/>
                  <a:pt x="194" y="2"/>
                </a:cubicBezTo>
                <a:cubicBezTo>
                  <a:pt x="197" y="1"/>
                  <a:pt x="201" y="0"/>
                  <a:pt x="206" y="0"/>
                </a:cubicBezTo>
                <a:cubicBezTo>
                  <a:pt x="218" y="0"/>
                  <a:pt x="223" y="4"/>
                  <a:pt x="223" y="10"/>
                </a:cubicBezTo>
                <a:cubicBezTo>
                  <a:pt x="223" y="14"/>
                  <a:pt x="222" y="22"/>
                  <a:pt x="219" y="32"/>
                </a:cubicBezTo>
                <a:cubicBezTo>
                  <a:pt x="213" y="54"/>
                  <a:pt x="206" y="74"/>
                  <a:pt x="197" y="93"/>
                </a:cubicBezTo>
                <a:cubicBezTo>
                  <a:pt x="188" y="112"/>
                  <a:pt x="179" y="128"/>
                  <a:pt x="169" y="141"/>
                </a:cubicBezTo>
                <a:cubicBezTo>
                  <a:pt x="159" y="153"/>
                  <a:pt x="150" y="164"/>
                  <a:pt x="140" y="173"/>
                </a:cubicBezTo>
                <a:cubicBezTo>
                  <a:pt x="132" y="182"/>
                  <a:pt x="123" y="190"/>
                  <a:pt x="114" y="198"/>
                </a:cubicBezTo>
                <a:cubicBezTo>
                  <a:pt x="105" y="205"/>
                  <a:pt x="99" y="210"/>
                  <a:pt x="96" y="213"/>
                </a:cubicBezTo>
                <a:lnTo>
                  <a:pt x="771" y="213"/>
                </a:lnTo>
                <a:cubicBezTo>
                  <a:pt x="779" y="218"/>
                  <a:pt x="784" y="224"/>
                  <a:pt x="784" y="230"/>
                </a:cubicBezTo>
                <a:lnTo>
                  <a:pt x="784" y="22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6" name=""/>
          <p:cNvSpPr txBox="1"/>
          <p:nvPr/>
        </p:nvSpPr>
        <p:spPr>
          <a:xfrm>
            <a:off x="1021320" y="1962000"/>
            <a:ext cx="1794240" cy="38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1. </a:t>
            </a:r>
            <a:r>
              <a:rPr b="1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2580000"/>
                <a:ea typeface=".SFNS-Regular_wdth_opsz1D0000_GRAD_wght2580000"/>
              </a:rPr>
              <a:t>Teach-Ins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7" name=""/>
          <p:cNvSpPr txBox="1"/>
          <p:nvPr/>
        </p:nvSpPr>
        <p:spPr>
          <a:xfrm>
            <a:off x="2987640" y="1962000"/>
            <a:ext cx="9351720" cy="38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2580000"/>
                <a:ea typeface=".SFNS-Regular_wdth_opsz1D0000_GRAD_wght2580000"/>
              </a:rPr>
              <a:t>We are doing this right now. 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- Our job is to educate and that is not just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8" name=""/>
          <p:cNvSpPr txBox="1"/>
          <p:nvPr/>
        </p:nvSpPr>
        <p:spPr>
          <a:xfrm>
            <a:off x="1302120" y="2371680"/>
            <a:ext cx="996732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within our disciplines. Teaching about the impact of federal freezes on research in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9" name=""/>
          <p:cNvSpPr txBox="1"/>
          <p:nvPr/>
        </p:nvSpPr>
        <p:spPr>
          <a:xfrm>
            <a:off x="1302120" y="2790720"/>
            <a:ext cx="940032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science, humanities, and health. Helping students to learn their rights, how to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0" name=""/>
          <p:cNvSpPr txBox="1"/>
          <p:nvPr/>
        </p:nvSpPr>
        <p:spPr>
          <a:xfrm>
            <a:off x="1302120" y="3200400"/>
            <a:ext cx="1018188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advocate for their needs, and how to communicate with public officials are all things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1" name=""/>
          <p:cNvSpPr txBox="1"/>
          <p:nvPr/>
        </p:nvSpPr>
        <p:spPr>
          <a:xfrm>
            <a:off x="1302120" y="3619440"/>
            <a:ext cx="995112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we can do. Explaining how the </a:t>
            </a:r>
            <a:r>
              <a:rPr b="0" lang="en-US" sz="2170" strike="noStrike" u="none">
                <a:solidFill>
                  <a:srgbClr val="0969da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arc of the American trajectory towards democracy,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2" name=""/>
          <p:cNvSpPr txBox="1"/>
          <p:nvPr/>
        </p:nvSpPr>
        <p:spPr>
          <a:xfrm>
            <a:off x="1302120" y="4029120"/>
            <a:ext cx="960084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0969da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equality, and inclusion has been long and hard fought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 and is now under attack.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3" name=""/>
          <p:cNvSpPr txBox="1"/>
          <p:nvPr/>
        </p:nvSpPr>
        <p:spPr>
          <a:xfrm>
            <a:off x="1021320" y="4514760"/>
            <a:ext cx="10227240" cy="38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2. </a:t>
            </a:r>
            <a:r>
              <a:rPr b="1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2580000"/>
                <a:ea typeface=".SFNS-Regular_wdth_opsz1D0000_GRAD_wght2580000"/>
              </a:rPr>
              <a:t>Rallies 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- </a:t>
            </a:r>
            <a:r>
              <a:rPr b="0" lang="en-US" sz="2170" strike="noStrike" u="none">
                <a:solidFill>
                  <a:srgbClr val="0969da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MSU has 52,000 students, nearly 6,000 academic staff, and more than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4" name=""/>
          <p:cNvSpPr txBox="1"/>
          <p:nvPr/>
        </p:nvSpPr>
        <p:spPr>
          <a:xfrm>
            <a:off x="1302120" y="4924440"/>
            <a:ext cx="1011240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0969da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7,000 administrative staff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. That's 65,000 people! All of us are going to be affected if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5" name=""/>
          <p:cNvSpPr txBox="1"/>
          <p:nvPr/>
        </p:nvSpPr>
        <p:spPr>
          <a:xfrm>
            <a:off x="1302120" y="5343480"/>
            <a:ext cx="848700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these attacks continue. If even 2% of us rally, that's still 1,300 people.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9" name=""/>
          <p:cNvSpPr txBox="1"/>
          <p:nvPr/>
        </p:nvSpPr>
        <p:spPr>
          <a:xfrm>
            <a:off x="749520" y="718200"/>
            <a:ext cx="4961160" cy="623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3480" strike="noStrike" u="none">
                <a:solidFill>
                  <a:srgbClr val="224466"/>
                </a:solidFill>
                <a:effectLst/>
                <a:uFillTx/>
                <a:latin typeface=".SFNS-Regular_wdth_opsz2E6666_GRAD_wght2580000"/>
                <a:ea typeface=".SFNS-Regular_wdth_opsz2E6666_GRAD_wght2580000"/>
              </a:rPr>
              <a:t>Actions we can take</a:t>
            </a:r>
            <a:endParaRPr b="0" lang="en-U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0" name=""/>
          <p:cNvSpPr txBox="1"/>
          <p:nvPr/>
        </p:nvSpPr>
        <p:spPr>
          <a:xfrm>
            <a:off x="1021320" y="1590840"/>
            <a:ext cx="11252160" cy="38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3. </a:t>
            </a:r>
            <a:r>
              <a:rPr b="1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2580000"/>
                <a:ea typeface=".SFNS-Regular_wdth_opsz1D0000_GRAD_wght2580000"/>
              </a:rPr>
              <a:t>Letter Writing Campaigns 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- One of the most effective ways to communicate with our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1" name=""/>
          <p:cNvSpPr txBox="1"/>
          <p:nvPr/>
        </p:nvSpPr>
        <p:spPr>
          <a:xfrm>
            <a:off x="1302120" y="2009880"/>
            <a:ext cx="995112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elected officials is to </a:t>
            </a:r>
            <a:r>
              <a:rPr b="0" lang="en-US" sz="2170" strike="noStrike" u="none">
                <a:solidFill>
                  <a:srgbClr val="0969da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write them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. Your congressperson might not share your views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2" name=""/>
          <p:cNvSpPr txBox="1"/>
          <p:nvPr/>
        </p:nvSpPr>
        <p:spPr>
          <a:xfrm>
            <a:off x="1302120" y="2419200"/>
            <a:ext cx="988128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(</a:t>
            </a:r>
            <a:r>
              <a:rPr b="0" lang="en-US" sz="2170" strike="noStrike" u="none">
                <a:solidFill>
                  <a:srgbClr val="0969da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mine sure doesn't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), but they still represent you. You can make it hard for them to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3" name=""/>
          <p:cNvSpPr txBox="1"/>
          <p:nvPr/>
        </p:nvSpPr>
        <p:spPr>
          <a:xfrm>
            <a:off x="1302120" y="2838600"/>
            <a:ext cx="1039680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dodge your message. you can make it difficult to ignore you. You can get them to say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4" name=""/>
          <p:cNvSpPr txBox="1"/>
          <p:nvPr/>
        </p:nvSpPr>
        <p:spPr>
          <a:xfrm>
            <a:off x="1302120" y="3247920"/>
            <a:ext cx="1018116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what they mean. Writing these kinds of letters is a skill that we can all learn, and we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5" name=""/>
          <p:cNvSpPr txBox="1"/>
          <p:nvPr/>
        </p:nvSpPr>
        <p:spPr>
          <a:xfrm>
            <a:off x="1302120" y="3666960"/>
            <a:ext cx="263808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can teach it to others.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6" name=""/>
          <p:cNvSpPr txBox="1"/>
          <p:nvPr/>
        </p:nvSpPr>
        <p:spPr>
          <a:xfrm>
            <a:off x="1021320" y="4152960"/>
            <a:ext cx="10287000" cy="38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4. </a:t>
            </a:r>
            <a:r>
              <a:rPr b="1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2580000"/>
                <a:ea typeface=".SFNS-Regular_wdth_opsz1D0000_GRAD_wght2580000"/>
              </a:rPr>
              <a:t>Door-to-Door Advocacy 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- Knocking doors is no joke. I did it for the successful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7" name=""/>
          <p:cNvSpPr txBox="1"/>
          <p:nvPr/>
        </p:nvSpPr>
        <p:spPr>
          <a:xfrm>
            <a:off x="1302120" y="4562640"/>
            <a:ext cx="1005876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campaign for </a:t>
            </a:r>
            <a:r>
              <a:rPr b="0" lang="en-US" sz="2170" strike="noStrike" u="none">
                <a:solidFill>
                  <a:srgbClr val="0969da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Michigan Proposal 3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 to restore reproductive rights to all of those who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8" name=""/>
          <p:cNvSpPr txBox="1"/>
          <p:nvPr/>
        </p:nvSpPr>
        <p:spPr>
          <a:xfrm>
            <a:off x="1302120" y="4981680"/>
            <a:ext cx="946656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needed to enjoy those rights. It's hard to talk to people you don't know, but it's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9" name=""/>
          <p:cNvSpPr txBox="1"/>
          <p:nvPr/>
        </p:nvSpPr>
        <p:spPr>
          <a:xfrm>
            <a:off x="1302120" y="5391000"/>
            <a:ext cx="970560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important if we want to make change. We can do this in our communities, in our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0" name=""/>
          <p:cNvSpPr txBox="1"/>
          <p:nvPr/>
        </p:nvSpPr>
        <p:spPr>
          <a:xfrm>
            <a:off x="1302120" y="5810400"/>
            <a:ext cx="384984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neighborhoods, and elsewhere.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4" name=""/>
          <p:cNvSpPr txBox="1"/>
          <p:nvPr/>
        </p:nvSpPr>
        <p:spPr>
          <a:xfrm>
            <a:off x="749520" y="718200"/>
            <a:ext cx="9477720" cy="623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3480" strike="noStrike" u="none">
                <a:solidFill>
                  <a:srgbClr val="224466"/>
                </a:solidFill>
                <a:effectLst/>
                <a:uFillTx/>
                <a:latin typeface=".SFNS-Regular_wdth_opsz2E6666_GRAD_wght2580000"/>
                <a:ea typeface=".SFNS-Regular_wdth_opsz2E6666_GRAD_wght2580000"/>
              </a:rPr>
              <a:t>Writing a letter to your congressperson</a:t>
            </a:r>
            <a:endParaRPr b="0" lang="en-U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5" name=""/>
          <p:cNvSpPr txBox="1"/>
          <p:nvPr/>
        </p:nvSpPr>
        <p:spPr>
          <a:xfrm>
            <a:off x="749520" y="1590840"/>
            <a:ext cx="12461040" cy="38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2580000"/>
                <a:ea typeface=".SFNS-Regular_wdth_opsz1D0000_GRAD_wght2580000"/>
              </a:rPr>
              <a:t>You must be an American citizen and a constituent of the congressperson to write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6" name=""/>
          <p:cNvSpPr txBox="1"/>
          <p:nvPr/>
        </p:nvSpPr>
        <p:spPr>
          <a:xfrm>
            <a:off x="749520" y="2009880"/>
            <a:ext cx="858960" cy="38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2580000"/>
                <a:ea typeface=".SFNS-Regular_wdth_opsz1D0000_GRAD_wght2580000"/>
              </a:rPr>
              <a:t>them.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7" name=""/>
          <p:cNvSpPr/>
          <p:nvPr/>
        </p:nvSpPr>
        <p:spPr>
          <a:xfrm>
            <a:off x="1618920" y="3162240"/>
            <a:ext cx="86400" cy="86040"/>
          </a:xfrm>
          <a:custGeom>
            <a:avLst/>
            <a:gdLst/>
            <a:ahLst/>
            <a:rect l="0" t="0" r="r" b="b"/>
            <a:pathLst>
              <a:path fill="none" w="240" h="239">
                <a:moveTo>
                  <a:pt x="240" y="119"/>
                </a:moveTo>
                <a:cubicBezTo>
                  <a:pt x="240" y="135"/>
                  <a:pt x="237" y="151"/>
                  <a:pt x="230" y="165"/>
                </a:cubicBezTo>
                <a:cubicBezTo>
                  <a:pt x="224" y="180"/>
                  <a:pt x="216" y="193"/>
                  <a:pt x="205" y="204"/>
                </a:cubicBezTo>
                <a:cubicBezTo>
                  <a:pt x="194" y="215"/>
                  <a:pt x="181" y="224"/>
                  <a:pt x="166" y="230"/>
                </a:cubicBezTo>
                <a:cubicBezTo>
                  <a:pt x="151" y="236"/>
                  <a:pt x="135" y="239"/>
                  <a:pt x="119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6" y="180"/>
                  <a:pt x="9" y="165"/>
                </a:cubicBezTo>
                <a:cubicBezTo>
                  <a:pt x="3" y="151"/>
                  <a:pt x="0" y="135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6" y="59"/>
                  <a:pt x="24" y="46"/>
                  <a:pt x="35" y="35"/>
                </a:cubicBezTo>
                <a:cubicBezTo>
                  <a:pt x="46" y="23"/>
                  <a:pt x="59" y="15"/>
                  <a:pt x="74" y="9"/>
                </a:cubicBezTo>
                <a:cubicBezTo>
                  <a:pt x="89" y="3"/>
                  <a:pt x="104" y="0"/>
                  <a:pt x="119" y="0"/>
                </a:cubicBezTo>
                <a:cubicBezTo>
                  <a:pt x="135" y="0"/>
                  <a:pt x="151" y="3"/>
                  <a:pt x="166" y="9"/>
                </a:cubicBezTo>
                <a:cubicBezTo>
                  <a:pt x="181" y="15"/>
                  <a:pt x="194" y="23"/>
                  <a:pt x="205" y="35"/>
                </a:cubicBezTo>
                <a:cubicBezTo>
                  <a:pt x="216" y="46"/>
                  <a:pt x="224" y="59"/>
                  <a:pt x="230" y="73"/>
                </a:cubicBezTo>
                <a:cubicBezTo>
                  <a:pt x="237" y="88"/>
                  <a:pt x="240" y="103"/>
                  <a:pt x="240" y="119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8" name=""/>
          <p:cNvSpPr txBox="1"/>
          <p:nvPr/>
        </p:nvSpPr>
        <p:spPr>
          <a:xfrm>
            <a:off x="1021320" y="2571840"/>
            <a:ext cx="5947200" cy="38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1. </a:t>
            </a:r>
            <a:r>
              <a:rPr b="1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2580000"/>
                <a:ea typeface=".SFNS-Regular_wdth_opsz1D0000_GRAD_wght2580000"/>
              </a:rPr>
              <a:t>Find out who your congressperson is.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9" name=""/>
          <p:cNvSpPr txBox="1"/>
          <p:nvPr/>
        </p:nvSpPr>
        <p:spPr>
          <a:xfrm>
            <a:off x="1854360" y="2990880"/>
            <a:ext cx="662328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0969da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https://www.congress.gov/members/find-your-member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0" name=""/>
          <p:cNvSpPr/>
          <p:nvPr/>
        </p:nvSpPr>
        <p:spPr>
          <a:xfrm>
            <a:off x="1618920" y="4057560"/>
            <a:ext cx="86400" cy="86040"/>
          </a:xfrm>
          <a:custGeom>
            <a:avLst/>
            <a:gdLst/>
            <a:ahLst/>
            <a:rect l="0" t="0" r="r" b="b"/>
            <a:pathLst>
              <a:path fill="none" w="240" h="239">
                <a:moveTo>
                  <a:pt x="240" y="120"/>
                </a:moveTo>
                <a:cubicBezTo>
                  <a:pt x="240" y="136"/>
                  <a:pt x="237" y="151"/>
                  <a:pt x="230" y="165"/>
                </a:cubicBezTo>
                <a:cubicBezTo>
                  <a:pt x="224" y="180"/>
                  <a:pt x="216" y="193"/>
                  <a:pt x="205" y="204"/>
                </a:cubicBezTo>
                <a:cubicBezTo>
                  <a:pt x="194" y="215"/>
                  <a:pt x="181" y="224"/>
                  <a:pt x="166" y="230"/>
                </a:cubicBezTo>
                <a:cubicBezTo>
                  <a:pt x="151" y="236"/>
                  <a:pt x="135" y="239"/>
                  <a:pt x="119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6" y="180"/>
                  <a:pt x="9" y="165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9"/>
                  <a:pt x="9" y="74"/>
                </a:cubicBezTo>
                <a:cubicBezTo>
                  <a:pt x="16" y="60"/>
                  <a:pt x="24" y="47"/>
                  <a:pt x="35" y="36"/>
                </a:cubicBezTo>
                <a:cubicBezTo>
                  <a:pt x="46" y="23"/>
                  <a:pt x="59" y="15"/>
                  <a:pt x="74" y="9"/>
                </a:cubicBezTo>
                <a:cubicBezTo>
                  <a:pt x="89" y="3"/>
                  <a:pt x="104" y="0"/>
                  <a:pt x="119" y="0"/>
                </a:cubicBezTo>
                <a:cubicBezTo>
                  <a:pt x="135" y="0"/>
                  <a:pt x="151" y="3"/>
                  <a:pt x="166" y="9"/>
                </a:cubicBezTo>
                <a:cubicBezTo>
                  <a:pt x="181" y="15"/>
                  <a:pt x="194" y="23"/>
                  <a:pt x="205" y="36"/>
                </a:cubicBezTo>
                <a:cubicBezTo>
                  <a:pt x="216" y="47"/>
                  <a:pt x="224" y="60"/>
                  <a:pt x="230" y="74"/>
                </a:cubicBezTo>
                <a:cubicBezTo>
                  <a:pt x="237" y="89"/>
                  <a:pt x="240" y="104"/>
                  <a:pt x="240" y="120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1" name=""/>
          <p:cNvSpPr txBox="1"/>
          <p:nvPr/>
        </p:nvSpPr>
        <p:spPr>
          <a:xfrm>
            <a:off x="1021320" y="3476520"/>
            <a:ext cx="5241960" cy="38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2. </a:t>
            </a:r>
            <a:r>
              <a:rPr b="1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2580000"/>
                <a:ea typeface=".SFNS-Regular_wdth_opsz1D0000_GRAD_wght2580000"/>
              </a:rPr>
              <a:t>Research their views, and votes.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2" name=""/>
          <p:cNvSpPr/>
          <p:nvPr/>
        </p:nvSpPr>
        <p:spPr>
          <a:xfrm>
            <a:off x="1618920" y="4543200"/>
            <a:ext cx="86400" cy="86040"/>
          </a:xfrm>
          <a:custGeom>
            <a:avLst/>
            <a:gdLst/>
            <a:ahLst/>
            <a:rect l="0" t="0" r="r" b="b"/>
            <a:pathLst>
              <a:path fill="none" w="240" h="239">
                <a:moveTo>
                  <a:pt x="240" y="120"/>
                </a:moveTo>
                <a:cubicBezTo>
                  <a:pt x="240" y="136"/>
                  <a:pt x="237" y="151"/>
                  <a:pt x="230" y="166"/>
                </a:cubicBezTo>
                <a:cubicBezTo>
                  <a:pt x="224" y="180"/>
                  <a:pt x="216" y="193"/>
                  <a:pt x="205" y="204"/>
                </a:cubicBezTo>
                <a:cubicBezTo>
                  <a:pt x="194" y="216"/>
                  <a:pt x="181" y="224"/>
                  <a:pt x="166" y="230"/>
                </a:cubicBezTo>
                <a:cubicBezTo>
                  <a:pt x="151" y="236"/>
                  <a:pt x="135" y="239"/>
                  <a:pt x="119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59" y="224"/>
                  <a:pt x="46" y="216"/>
                  <a:pt x="35" y="204"/>
                </a:cubicBezTo>
                <a:cubicBezTo>
                  <a:pt x="24" y="193"/>
                  <a:pt x="16" y="180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3"/>
                  <a:pt x="3" y="88"/>
                  <a:pt x="9" y="74"/>
                </a:cubicBezTo>
                <a:cubicBezTo>
                  <a:pt x="16" y="59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9" y="3"/>
                  <a:pt x="104" y="0"/>
                  <a:pt x="119" y="0"/>
                </a:cubicBezTo>
                <a:cubicBezTo>
                  <a:pt x="135" y="0"/>
                  <a:pt x="151" y="3"/>
                  <a:pt x="166" y="9"/>
                </a:cubicBezTo>
                <a:cubicBezTo>
                  <a:pt x="181" y="15"/>
                  <a:pt x="194" y="24"/>
                  <a:pt x="205" y="35"/>
                </a:cubicBezTo>
                <a:cubicBezTo>
                  <a:pt x="216" y="46"/>
                  <a:pt x="224" y="59"/>
                  <a:pt x="230" y="74"/>
                </a:cubicBezTo>
                <a:cubicBezTo>
                  <a:pt x="237" y="88"/>
                  <a:pt x="240" y="103"/>
                  <a:pt x="240" y="120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3" name=""/>
          <p:cNvSpPr txBox="1"/>
          <p:nvPr/>
        </p:nvSpPr>
        <p:spPr>
          <a:xfrm>
            <a:off x="1854360" y="3886200"/>
            <a:ext cx="557820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Views: Search: </a:t>
            </a:r>
            <a:r>
              <a:rPr b="0" i="1" lang="en-US" sz="2170" strike="noStrike" u="none">
                <a:solidFill>
                  <a:srgbClr val="1f2328"/>
                </a:solidFill>
                <a:effectLst/>
                <a:uFillTx/>
                <a:latin typeface=".SFNS-Regular"/>
                <a:ea typeface=".SFNS-Regular"/>
              </a:rPr>
              <a:t>&lt;Rep. Name's&gt; view on &lt;issue&gt;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4" name=""/>
          <p:cNvSpPr txBox="1"/>
          <p:nvPr/>
        </p:nvSpPr>
        <p:spPr>
          <a:xfrm>
            <a:off x="1854360" y="4371840"/>
            <a:ext cx="440136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Votes: </a:t>
            </a:r>
            <a:r>
              <a:rPr b="0" lang="en-US" sz="2170" strike="noStrike" u="none">
                <a:solidFill>
                  <a:srgbClr val="0969da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https://clerk.house.gov/Votes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5" name=""/>
          <p:cNvSpPr/>
          <p:nvPr/>
        </p:nvSpPr>
        <p:spPr>
          <a:xfrm>
            <a:off x="1618920" y="5438520"/>
            <a:ext cx="86400" cy="86040"/>
          </a:xfrm>
          <a:custGeom>
            <a:avLst/>
            <a:gdLst/>
            <a:ahLst/>
            <a:rect l="0" t="0" r="r" b="b"/>
            <a:pathLst>
              <a:path fill="none" w="240" h="239">
                <a:moveTo>
                  <a:pt x="240" y="120"/>
                </a:moveTo>
                <a:cubicBezTo>
                  <a:pt x="240" y="136"/>
                  <a:pt x="237" y="151"/>
                  <a:pt x="230" y="166"/>
                </a:cubicBezTo>
                <a:cubicBezTo>
                  <a:pt x="224" y="180"/>
                  <a:pt x="216" y="193"/>
                  <a:pt x="205" y="204"/>
                </a:cubicBezTo>
                <a:cubicBezTo>
                  <a:pt x="194" y="216"/>
                  <a:pt x="181" y="224"/>
                  <a:pt x="166" y="230"/>
                </a:cubicBezTo>
                <a:cubicBezTo>
                  <a:pt x="151" y="236"/>
                  <a:pt x="135" y="239"/>
                  <a:pt x="119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59" y="224"/>
                  <a:pt x="46" y="216"/>
                  <a:pt x="35" y="204"/>
                </a:cubicBezTo>
                <a:cubicBezTo>
                  <a:pt x="24" y="193"/>
                  <a:pt x="16" y="180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9"/>
                  <a:pt x="9" y="75"/>
                </a:cubicBezTo>
                <a:cubicBezTo>
                  <a:pt x="16" y="60"/>
                  <a:pt x="24" y="47"/>
                  <a:pt x="35" y="36"/>
                </a:cubicBezTo>
                <a:cubicBezTo>
                  <a:pt x="46" y="25"/>
                  <a:pt x="59" y="16"/>
                  <a:pt x="74" y="10"/>
                </a:cubicBezTo>
                <a:cubicBezTo>
                  <a:pt x="89" y="3"/>
                  <a:pt x="104" y="0"/>
                  <a:pt x="119" y="0"/>
                </a:cubicBezTo>
                <a:cubicBezTo>
                  <a:pt x="135" y="0"/>
                  <a:pt x="151" y="3"/>
                  <a:pt x="166" y="10"/>
                </a:cubicBezTo>
                <a:cubicBezTo>
                  <a:pt x="181" y="16"/>
                  <a:pt x="194" y="25"/>
                  <a:pt x="205" y="36"/>
                </a:cubicBezTo>
                <a:cubicBezTo>
                  <a:pt x="216" y="47"/>
                  <a:pt x="224" y="60"/>
                  <a:pt x="230" y="75"/>
                </a:cubicBezTo>
                <a:cubicBezTo>
                  <a:pt x="237" y="89"/>
                  <a:pt x="240" y="104"/>
                  <a:pt x="240" y="120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6" name=""/>
          <p:cNvSpPr txBox="1"/>
          <p:nvPr/>
        </p:nvSpPr>
        <p:spPr>
          <a:xfrm>
            <a:off x="1021320" y="4857840"/>
            <a:ext cx="532116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3. Read how to write your congress person.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7" name=""/>
          <p:cNvSpPr/>
          <p:nvPr/>
        </p:nvSpPr>
        <p:spPr>
          <a:xfrm>
            <a:off x="1618920" y="5924520"/>
            <a:ext cx="86400" cy="86040"/>
          </a:xfrm>
          <a:custGeom>
            <a:avLst/>
            <a:gdLst/>
            <a:ahLst/>
            <a:rect l="0" t="0" r="r" b="b"/>
            <a:pathLst>
              <a:path fill="none" w="240" h="239">
                <a:moveTo>
                  <a:pt x="240" y="120"/>
                </a:moveTo>
                <a:cubicBezTo>
                  <a:pt x="240" y="135"/>
                  <a:pt x="237" y="151"/>
                  <a:pt x="230" y="165"/>
                </a:cubicBezTo>
                <a:cubicBezTo>
                  <a:pt x="224" y="180"/>
                  <a:pt x="216" y="193"/>
                  <a:pt x="205" y="204"/>
                </a:cubicBezTo>
                <a:cubicBezTo>
                  <a:pt x="194" y="215"/>
                  <a:pt x="181" y="224"/>
                  <a:pt x="166" y="230"/>
                </a:cubicBezTo>
                <a:cubicBezTo>
                  <a:pt x="151" y="236"/>
                  <a:pt x="135" y="239"/>
                  <a:pt x="119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6" y="180"/>
                  <a:pt x="9" y="165"/>
                </a:cubicBezTo>
                <a:cubicBezTo>
                  <a:pt x="3" y="151"/>
                  <a:pt x="0" y="135"/>
                  <a:pt x="0" y="120"/>
                </a:cubicBezTo>
                <a:cubicBezTo>
                  <a:pt x="0" y="104"/>
                  <a:pt x="3" y="89"/>
                  <a:pt x="9" y="73"/>
                </a:cubicBezTo>
                <a:cubicBezTo>
                  <a:pt x="16" y="58"/>
                  <a:pt x="24" y="46"/>
                  <a:pt x="35" y="34"/>
                </a:cubicBezTo>
                <a:cubicBezTo>
                  <a:pt x="46" y="23"/>
                  <a:pt x="59" y="15"/>
                  <a:pt x="74" y="9"/>
                </a:cubicBezTo>
                <a:cubicBezTo>
                  <a:pt x="89" y="3"/>
                  <a:pt x="104" y="0"/>
                  <a:pt x="119" y="0"/>
                </a:cubicBezTo>
                <a:cubicBezTo>
                  <a:pt x="135" y="0"/>
                  <a:pt x="151" y="3"/>
                  <a:pt x="166" y="9"/>
                </a:cubicBezTo>
                <a:cubicBezTo>
                  <a:pt x="181" y="15"/>
                  <a:pt x="194" y="23"/>
                  <a:pt x="205" y="34"/>
                </a:cubicBezTo>
                <a:cubicBezTo>
                  <a:pt x="216" y="46"/>
                  <a:pt x="224" y="58"/>
                  <a:pt x="230" y="73"/>
                </a:cubicBezTo>
                <a:cubicBezTo>
                  <a:pt x="237" y="89"/>
                  <a:pt x="240" y="104"/>
                  <a:pt x="240" y="120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8" name=""/>
          <p:cNvSpPr txBox="1"/>
          <p:nvPr/>
        </p:nvSpPr>
        <p:spPr>
          <a:xfrm>
            <a:off x="1854360" y="5267160"/>
            <a:ext cx="542880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0969da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How to get your congressperson to hear you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9" name=""/>
          <p:cNvSpPr txBox="1"/>
          <p:nvPr/>
        </p:nvSpPr>
        <p:spPr>
          <a:xfrm>
            <a:off x="1854360" y="5753160"/>
            <a:ext cx="351144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0969da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Writing your congressperson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0" name=""/>
          <p:cNvSpPr txBox="1"/>
          <p:nvPr/>
        </p:nvSpPr>
        <p:spPr>
          <a:xfrm>
            <a:off x="749520" y="6315120"/>
            <a:ext cx="10467720" cy="38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2580000"/>
                <a:ea typeface=".SFNS-Regular_wdth_opsz1D0000_GRAD_wght2580000"/>
              </a:rPr>
              <a:t>Your letter is limited to 2000 characters, but you can call and read it.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4" name=""/>
          <p:cNvSpPr txBox="1"/>
          <p:nvPr/>
        </p:nvSpPr>
        <p:spPr>
          <a:xfrm>
            <a:off x="749520" y="1489680"/>
            <a:ext cx="9477720" cy="623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3480" strike="noStrike" u="none">
                <a:solidFill>
                  <a:srgbClr val="224466"/>
                </a:solidFill>
                <a:effectLst/>
                <a:uFillTx/>
                <a:latin typeface=".SFNS-Regular_wdth_opsz2E6666_GRAD_wght2580000"/>
                <a:ea typeface=".SFNS-Regular_wdth_opsz2E6666_GRAD_wght2580000"/>
              </a:rPr>
              <a:t>Writing a letter to your congressperson</a:t>
            </a:r>
            <a:endParaRPr b="0" lang="en-U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5" name=""/>
          <p:cNvSpPr txBox="1"/>
          <p:nvPr/>
        </p:nvSpPr>
        <p:spPr>
          <a:xfrm>
            <a:off x="1021320" y="2371680"/>
            <a:ext cx="10947960" cy="38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1. Start with an introduction and </a:t>
            </a:r>
            <a:r>
              <a:rPr b="1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2580000"/>
                <a:ea typeface=".SFNS-Regular_wdth_opsz1D0000_GRAD_wght2580000"/>
              </a:rPr>
              <a:t>be specific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. Include your ask. Include how the member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6" name=""/>
          <p:cNvSpPr txBox="1"/>
          <p:nvPr/>
        </p:nvSpPr>
        <p:spPr>
          <a:xfrm>
            <a:off x="1302120" y="2790720"/>
            <a:ext cx="11649240" cy="38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represents you. Ensure you </a:t>
            </a:r>
            <a:r>
              <a:rPr b="1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2580000"/>
                <a:ea typeface=".SFNS-Regular_wdth_opsz1D0000_GRAD_wght2580000"/>
              </a:rPr>
              <a:t>offer a rationale aligned with your member's interests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.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7" name=""/>
          <p:cNvSpPr txBox="1"/>
          <p:nvPr/>
        </p:nvSpPr>
        <p:spPr>
          <a:xfrm>
            <a:off x="1021320" y="3267000"/>
            <a:ext cx="11023200" cy="38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2. Quickly </a:t>
            </a:r>
            <a:r>
              <a:rPr b="1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2580000"/>
                <a:ea typeface=".SFNS-Regular_wdth_opsz1D0000_GRAD_wght2580000"/>
              </a:rPr>
              <a:t>move to your request 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and reference government documents. News reports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8" name=""/>
          <p:cNvSpPr txBox="1"/>
          <p:nvPr/>
        </p:nvSpPr>
        <p:spPr>
          <a:xfrm>
            <a:off x="1302120" y="3686040"/>
            <a:ext cx="11971800" cy="38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can be helpful. </a:t>
            </a:r>
            <a:r>
              <a:rPr b="1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2580000"/>
                <a:ea typeface=".SFNS-Regular_wdth_opsz1D0000_GRAD_wght2580000"/>
              </a:rPr>
              <a:t>Avoid using language that indicts the order if the member does not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9" name=""/>
          <p:cNvSpPr txBox="1"/>
          <p:nvPr/>
        </p:nvSpPr>
        <p:spPr>
          <a:xfrm>
            <a:off x="1302120" y="4095720"/>
            <a:ext cx="10287720" cy="38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2580000"/>
                <a:ea typeface=".SFNS-Regular_wdth_opsz1D0000_GRAD_wght2580000"/>
              </a:rPr>
              <a:t>share your views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. Instead, think about how important this work should be to your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0" name=""/>
          <p:cNvSpPr txBox="1"/>
          <p:nvPr/>
        </p:nvSpPr>
        <p:spPr>
          <a:xfrm>
            <a:off x="1302120" y="4514760"/>
            <a:ext cx="10440360" cy="38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member. What about your work impacts them and their interests? </a:t>
            </a:r>
            <a:r>
              <a:rPr b="1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2580000"/>
                <a:ea typeface=".SFNS-Regular_wdth_opsz1D0000_GRAD_wght2580000"/>
              </a:rPr>
              <a:t>Remind them of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1" name=""/>
          <p:cNvSpPr txBox="1"/>
          <p:nvPr/>
        </p:nvSpPr>
        <p:spPr>
          <a:xfrm>
            <a:off x="1302120" y="4924440"/>
            <a:ext cx="3233880" cy="38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2580000"/>
                <a:ea typeface=".SFNS-Regular_wdth_opsz1D0000_GRAD_wght2580000"/>
              </a:rPr>
              <a:t>the material impacts.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749520" y="1423080"/>
            <a:ext cx="3462480" cy="623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3480" strike="noStrike" u="none">
                <a:solidFill>
                  <a:srgbClr val="224466"/>
                </a:solidFill>
                <a:effectLst/>
                <a:uFillTx/>
                <a:latin typeface=".SFNS-Regular_wdth_opsz2E6666_GRAD_wght2580000"/>
                <a:ea typeface=".SFNS-Regular_wdth_opsz2E6666_GRAD_wght2580000"/>
              </a:rPr>
              <a:t>Major Caveats</a:t>
            </a:r>
            <a:endParaRPr b="0" lang="en-U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749520" y="2340360"/>
            <a:ext cx="11709720" cy="507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830" strike="noStrike" u="none">
                <a:solidFill>
                  <a:srgbClr val="1f2328"/>
                </a:solidFill>
                <a:effectLst/>
                <a:uFillTx/>
                <a:latin typeface=".SFNS-Regular_wdth_opsz25B333_GRAD_wght2580000"/>
                <a:ea typeface=".SFNS-Regular_wdth_opsz25B333_GRAD_wght2580000"/>
              </a:rPr>
              <a:t>My views do not represent the views of MSU, the College of</a:t>
            </a:r>
            <a:endParaRPr b="0" lang="en-U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"/>
          <p:cNvSpPr/>
          <p:nvPr/>
        </p:nvSpPr>
        <p:spPr>
          <a:xfrm>
            <a:off x="1066680" y="371448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0"/>
                  <a:pt x="215" y="193"/>
                  <a:pt x="204" y="205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6"/>
                  <a:pt x="36" y="205"/>
                </a:cubicBezTo>
                <a:cubicBezTo>
                  <a:pt x="25" y="193"/>
                  <a:pt x="16" y="180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5"/>
                  <a:pt x="3" y="89"/>
                  <a:pt x="9" y="75"/>
                </a:cubicBezTo>
                <a:cubicBezTo>
                  <a:pt x="16" y="60"/>
                  <a:pt x="25" y="47"/>
                  <a:pt x="36" y="36"/>
                </a:cubicBezTo>
                <a:cubicBezTo>
                  <a:pt x="47" y="24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4"/>
                  <a:pt x="204" y="36"/>
                </a:cubicBezTo>
                <a:cubicBezTo>
                  <a:pt x="215" y="47"/>
                  <a:pt x="224" y="60"/>
                  <a:pt x="230" y="75"/>
                </a:cubicBezTo>
                <a:cubicBezTo>
                  <a:pt x="236" y="89"/>
                  <a:pt x="239" y="105"/>
                  <a:pt x="239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749520" y="2787840"/>
            <a:ext cx="12209760" cy="507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830" strike="noStrike" u="none">
                <a:solidFill>
                  <a:srgbClr val="1f2328"/>
                </a:solidFill>
                <a:effectLst/>
                <a:uFillTx/>
                <a:latin typeface=".SFNS-Regular_wdth_opsz25B333_GRAD_wght2580000"/>
                <a:ea typeface=".SFNS-Regular_wdth_opsz25B333_GRAD_wght2580000"/>
              </a:rPr>
              <a:t>Natural Science, or the Department of Physics and Astronomy</a:t>
            </a:r>
            <a:endParaRPr b="0" lang="en-U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"/>
          <p:cNvSpPr/>
          <p:nvPr/>
        </p:nvSpPr>
        <p:spPr>
          <a:xfrm>
            <a:off x="1066680" y="420048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5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5"/>
                  <a:pt x="36" y="204"/>
                </a:cubicBezTo>
                <a:cubicBezTo>
                  <a:pt x="25" y="193"/>
                  <a:pt x="16" y="180"/>
                  <a:pt x="9" y="165"/>
                </a:cubicBezTo>
                <a:cubicBezTo>
                  <a:pt x="3" y="151"/>
                  <a:pt x="0" y="135"/>
                  <a:pt x="0" y="120"/>
                </a:cubicBezTo>
                <a:cubicBezTo>
                  <a:pt x="0" y="103"/>
                  <a:pt x="3" y="88"/>
                  <a:pt x="9" y="73"/>
                </a:cubicBezTo>
                <a:cubicBezTo>
                  <a:pt x="16" y="59"/>
                  <a:pt x="25" y="46"/>
                  <a:pt x="36" y="34"/>
                </a:cubicBezTo>
                <a:cubicBezTo>
                  <a:pt x="47" y="23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3"/>
                  <a:pt x="204" y="34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1302120" y="3543120"/>
            <a:ext cx="210096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I am not a lawyer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"/>
          <p:cNvSpPr/>
          <p:nvPr/>
        </p:nvSpPr>
        <p:spPr>
          <a:xfrm>
            <a:off x="1066680" y="467676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4"/>
                  <a:pt x="236" y="150"/>
                  <a:pt x="230" y="164"/>
                </a:cubicBezTo>
                <a:cubicBezTo>
                  <a:pt x="224" y="179"/>
                  <a:pt x="215" y="192"/>
                  <a:pt x="204" y="203"/>
                </a:cubicBezTo>
                <a:cubicBezTo>
                  <a:pt x="193" y="214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4"/>
                  <a:pt x="36" y="203"/>
                </a:cubicBezTo>
                <a:cubicBezTo>
                  <a:pt x="25" y="192"/>
                  <a:pt x="16" y="179"/>
                  <a:pt x="9" y="164"/>
                </a:cubicBezTo>
                <a:cubicBezTo>
                  <a:pt x="3" y="150"/>
                  <a:pt x="0" y="134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6" y="58"/>
                  <a:pt x="25" y="46"/>
                  <a:pt x="36" y="34"/>
                </a:cubicBezTo>
                <a:cubicBezTo>
                  <a:pt x="47" y="23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3"/>
                  <a:pt x="204" y="34"/>
                </a:cubicBezTo>
                <a:cubicBezTo>
                  <a:pt x="215" y="46"/>
                  <a:pt x="224" y="58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1302120" y="4029120"/>
            <a:ext cx="532080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My advice comes from personal experience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"/>
          <p:cNvSpPr/>
          <p:nvPr/>
        </p:nvSpPr>
        <p:spPr>
          <a:xfrm>
            <a:off x="1066680" y="516240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5"/>
                  <a:pt x="36" y="204"/>
                </a:cubicBezTo>
                <a:cubicBezTo>
                  <a:pt x="25" y="193"/>
                  <a:pt x="16" y="180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9"/>
                  <a:pt x="9" y="74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4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1302120" y="4505400"/>
            <a:ext cx="501552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You do not have to do anything I suggest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1302120" y="4991040"/>
            <a:ext cx="430956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You do not have to stay for this talk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5" name=""/>
          <p:cNvSpPr txBox="1"/>
          <p:nvPr/>
        </p:nvSpPr>
        <p:spPr>
          <a:xfrm>
            <a:off x="749520" y="1870560"/>
            <a:ext cx="9477720" cy="623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3480" strike="noStrike" u="none">
                <a:solidFill>
                  <a:srgbClr val="224466"/>
                </a:solidFill>
                <a:effectLst/>
                <a:uFillTx/>
                <a:latin typeface=".SFNS-Regular_wdth_opsz2E6666_GRAD_wght2580000"/>
                <a:ea typeface=".SFNS-Regular_wdth_opsz2E6666_GRAD_wght2580000"/>
              </a:rPr>
              <a:t>Writing a letter to your congressperson</a:t>
            </a:r>
            <a:endParaRPr b="0" lang="en-U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6" name=""/>
          <p:cNvSpPr txBox="1"/>
          <p:nvPr/>
        </p:nvSpPr>
        <p:spPr>
          <a:xfrm>
            <a:off x="1021320" y="2752560"/>
            <a:ext cx="11450520" cy="38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3. Get specific and </a:t>
            </a:r>
            <a:r>
              <a:rPr b="1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2580000"/>
                <a:ea typeface=".SFNS-Regular_wdth_opsz1D0000_GRAD_wght2580000"/>
              </a:rPr>
              <a:t>provide examples of the present impact and potential future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7" name=""/>
          <p:cNvSpPr txBox="1"/>
          <p:nvPr/>
        </p:nvSpPr>
        <p:spPr>
          <a:xfrm>
            <a:off x="1302120" y="3162240"/>
            <a:ext cx="10960920" cy="38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2580000"/>
                <a:ea typeface=".SFNS-Regular_wdth_opsz1D0000_GRAD_wght2580000"/>
              </a:rPr>
              <a:t>impact 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should the course be stayed. </a:t>
            </a:r>
            <a:r>
              <a:rPr b="1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2580000"/>
                <a:ea typeface=".SFNS-Regular_wdth_opsz1D0000_GRAD_wght2580000"/>
              </a:rPr>
              <a:t>Remind them again why they should care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8" name=""/>
          <p:cNvSpPr txBox="1"/>
          <p:nvPr/>
        </p:nvSpPr>
        <p:spPr>
          <a:xfrm>
            <a:off x="1302120" y="3581280"/>
            <a:ext cx="199404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about this issue.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9" name=""/>
          <p:cNvSpPr txBox="1"/>
          <p:nvPr/>
        </p:nvSpPr>
        <p:spPr>
          <a:xfrm>
            <a:off x="1021320" y="4067280"/>
            <a:ext cx="8109720" cy="38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4. Close with a </a:t>
            </a:r>
            <a:r>
              <a:rPr b="1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2580000"/>
                <a:ea typeface=".SFNS-Regular_wdth_opsz1D0000_GRAD_wght2580000"/>
              </a:rPr>
              <a:t>thank you and a clear ask for a response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.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0" name=""/>
          <p:cNvSpPr txBox="1"/>
          <p:nvPr/>
        </p:nvSpPr>
        <p:spPr>
          <a:xfrm>
            <a:off x="1021320" y="4543560"/>
            <a:ext cx="9580680" cy="38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5. Then just </a:t>
            </a:r>
            <a:r>
              <a:rPr b="1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2580000"/>
                <a:ea typeface=".SFNS-Regular_wdth_opsz1D0000_GRAD_wght2580000"/>
              </a:rPr>
              <a:t>sign your name and provide your contact information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.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4" name=""/>
          <p:cNvSpPr txBox="1"/>
          <p:nvPr/>
        </p:nvSpPr>
        <p:spPr>
          <a:xfrm>
            <a:off x="749520" y="1870560"/>
            <a:ext cx="1596600" cy="623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3480" strike="noStrike" u="none">
                <a:solidFill>
                  <a:srgbClr val="224466"/>
                </a:solidFill>
                <a:effectLst/>
                <a:uFillTx/>
                <a:latin typeface=".SFNS-Regular_wdth_opsz2E6666_GRAD_wght2580000"/>
                <a:ea typeface=".SFNS-Regular_wdth_opsz2E6666_GRAD_wght2580000"/>
              </a:rPr>
              <a:t>Finally</a:t>
            </a:r>
            <a:endParaRPr b="0" lang="en-U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5" name=""/>
          <p:cNvSpPr txBox="1"/>
          <p:nvPr/>
        </p:nvSpPr>
        <p:spPr>
          <a:xfrm>
            <a:off x="749520" y="2787840"/>
            <a:ext cx="6455880" cy="507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830" strike="noStrike" u="none">
                <a:solidFill>
                  <a:srgbClr val="1f2328"/>
                </a:solidFill>
                <a:effectLst/>
                <a:uFillTx/>
                <a:latin typeface=".SFNS-Regular_wdth_opsz25B333_GRAD_wght2580000"/>
                <a:ea typeface=".SFNS-Regular_wdth_opsz25B333_GRAD_wght2580000"/>
              </a:rPr>
              <a:t>Thank you for sharing the space.</a:t>
            </a:r>
            <a:endParaRPr b="0" lang="en-U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6" name=""/>
          <p:cNvSpPr txBox="1"/>
          <p:nvPr/>
        </p:nvSpPr>
        <p:spPr>
          <a:xfrm>
            <a:off x="749520" y="3578400"/>
            <a:ext cx="4636800" cy="507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830" strike="noStrike" u="none">
                <a:solidFill>
                  <a:srgbClr val="1f2328"/>
                </a:solidFill>
                <a:effectLst/>
                <a:uFillTx/>
                <a:latin typeface=".SFNS-Regular_wdth_opsz25B333_GRAD_wght2580000"/>
                <a:ea typeface=".SFNS-Regular_wdth_opsz25B333_GRAD_wght2580000"/>
              </a:rPr>
              <a:t>Thank you for listening.</a:t>
            </a:r>
            <a:endParaRPr b="0" lang="en-U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7" name=""/>
          <p:cNvSpPr txBox="1"/>
          <p:nvPr/>
        </p:nvSpPr>
        <p:spPr>
          <a:xfrm>
            <a:off x="749520" y="4359600"/>
            <a:ext cx="6814080" cy="507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830" strike="noStrike" u="none">
                <a:solidFill>
                  <a:srgbClr val="1f2328"/>
                </a:solidFill>
                <a:effectLst/>
                <a:uFillTx/>
                <a:latin typeface=".SFNS-Regular_wdth_opsz25B333_GRAD_wght2580000"/>
                <a:ea typeface=".SFNS-Regular_wdth_opsz25B333_GRAD_wght2580000"/>
              </a:rPr>
              <a:t>This is temporary if we make it so.</a:t>
            </a:r>
            <a:endParaRPr b="0" lang="en-U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1" name=""/>
          <p:cNvSpPr txBox="1"/>
          <p:nvPr/>
        </p:nvSpPr>
        <p:spPr>
          <a:xfrm>
            <a:off x="749520" y="2765880"/>
            <a:ext cx="8054280" cy="623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3480" strike="noStrike" u="none">
                <a:solidFill>
                  <a:srgbClr val="224466"/>
                </a:solidFill>
                <a:effectLst/>
                <a:uFillTx/>
                <a:latin typeface=".SFNS-Regular_wdth_opsz2E6666_GRAD_wght2580000"/>
                <a:ea typeface=".SFNS-Regular_wdth_opsz2E6666_GRAD_wght2580000"/>
              </a:rPr>
              <a:t>Questions, comments, concerns?</a:t>
            </a:r>
            <a:endParaRPr b="0" lang="en-U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2" name=""/>
          <p:cNvSpPr txBox="1"/>
          <p:nvPr/>
        </p:nvSpPr>
        <p:spPr>
          <a:xfrm>
            <a:off x="749520" y="3648240"/>
            <a:ext cx="320940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Email: </a:t>
            </a:r>
            <a:r>
              <a:rPr b="0" lang="en-US" sz="2170" strike="noStrike" u="none">
                <a:solidFill>
                  <a:srgbClr val="0969da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caball14@msu.edu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749520" y="794520"/>
            <a:ext cx="5010840" cy="623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3480" strike="noStrike" u="none">
                <a:solidFill>
                  <a:srgbClr val="224466"/>
                </a:solidFill>
                <a:effectLst/>
                <a:uFillTx/>
                <a:latin typeface=".SFNS-Regular_wdth_opsz2E6666_GRAD_wght2580000"/>
                <a:ea typeface=".SFNS-Regular_wdth_opsz2E6666_GRAD_wght2580000"/>
              </a:rPr>
              <a:t>What has happened?</a:t>
            </a:r>
            <a:endParaRPr b="0" lang="en-U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749520" y="1711800"/>
            <a:ext cx="13008960" cy="507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830" strike="noStrike" u="none">
                <a:solidFill>
                  <a:srgbClr val="1f2328"/>
                </a:solidFill>
                <a:effectLst/>
                <a:uFillTx/>
                <a:latin typeface=".SFNS-Regular_wdth_opsz25B333_GRAD_wght2580000"/>
                <a:ea typeface=".SFNS-Regular_wdth_opsz25B333_GRAD_wght2580000"/>
              </a:rPr>
              <a:t>The president has issued and his administration are attempting to</a:t>
            </a:r>
            <a:endParaRPr b="0" lang="en-U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1066680" y="307656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4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5"/>
                  <a:pt x="36" y="204"/>
                </a:cubicBezTo>
                <a:cubicBezTo>
                  <a:pt x="25" y="193"/>
                  <a:pt x="16" y="180"/>
                  <a:pt x="9" y="165"/>
                </a:cubicBezTo>
                <a:cubicBezTo>
                  <a:pt x="3" y="151"/>
                  <a:pt x="0" y="134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6" y="58"/>
                  <a:pt x="25" y="46"/>
                  <a:pt x="36" y="34"/>
                </a:cubicBezTo>
                <a:cubicBezTo>
                  <a:pt x="47" y="23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3"/>
                  <a:pt x="204" y="34"/>
                </a:cubicBezTo>
                <a:cubicBezTo>
                  <a:pt x="215" y="46"/>
                  <a:pt x="224" y="58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"/>
          <p:cNvSpPr txBox="1"/>
          <p:nvPr/>
        </p:nvSpPr>
        <p:spPr>
          <a:xfrm>
            <a:off x="749520" y="2159280"/>
            <a:ext cx="6615000" cy="507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830" strike="noStrike" u="none">
                <a:solidFill>
                  <a:srgbClr val="1f2328"/>
                </a:solidFill>
                <a:effectLst/>
                <a:uFillTx/>
                <a:latin typeface=".SFNS-Regular_wdth_opsz25B333_GRAD_wght2580000"/>
                <a:ea typeface=".SFNS-Regular_wdth_opsz25B333_GRAD_wght2580000"/>
              </a:rPr>
              <a:t>enforce several executive orders:</a:t>
            </a:r>
            <a:endParaRPr b="0" lang="en-U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"/>
          <p:cNvSpPr/>
          <p:nvPr/>
        </p:nvSpPr>
        <p:spPr>
          <a:xfrm>
            <a:off x="1066680" y="356220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5"/>
                </a:cubicBezTo>
                <a:cubicBezTo>
                  <a:pt x="224" y="179"/>
                  <a:pt x="215" y="192"/>
                  <a:pt x="204" y="203"/>
                </a:cubicBezTo>
                <a:cubicBezTo>
                  <a:pt x="193" y="214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4"/>
                  <a:pt x="36" y="203"/>
                </a:cubicBezTo>
                <a:cubicBezTo>
                  <a:pt x="25" y="192"/>
                  <a:pt x="16" y="179"/>
                  <a:pt x="9" y="165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4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"/>
          <p:cNvSpPr txBox="1"/>
          <p:nvPr/>
        </p:nvSpPr>
        <p:spPr>
          <a:xfrm>
            <a:off x="1302120" y="2905200"/>
            <a:ext cx="440172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Cancellation of anything DEI related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"/>
          <p:cNvSpPr/>
          <p:nvPr/>
        </p:nvSpPr>
        <p:spPr>
          <a:xfrm>
            <a:off x="1066680" y="404784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1"/>
                  <a:pt x="215" y="193"/>
                  <a:pt x="204" y="205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6"/>
                  <a:pt x="36" y="205"/>
                </a:cubicBezTo>
                <a:cubicBezTo>
                  <a:pt x="25" y="193"/>
                  <a:pt x="16" y="181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5"/>
                  <a:pt x="3" y="89"/>
                  <a:pt x="9" y="75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4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5"/>
                </a:cubicBezTo>
                <a:cubicBezTo>
                  <a:pt x="236" y="89"/>
                  <a:pt x="239" y="105"/>
                  <a:pt x="239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"/>
          <p:cNvSpPr txBox="1"/>
          <p:nvPr/>
        </p:nvSpPr>
        <p:spPr>
          <a:xfrm>
            <a:off x="1302120" y="3390840"/>
            <a:ext cx="874008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Federal freeze on grants and loans; cuts to current NIH and NSF grants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"/>
          <p:cNvSpPr/>
          <p:nvPr/>
        </p:nvSpPr>
        <p:spPr>
          <a:xfrm>
            <a:off x="1066680" y="453384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5"/>
                  <a:pt x="36" y="204"/>
                </a:cubicBezTo>
                <a:cubicBezTo>
                  <a:pt x="25" y="193"/>
                  <a:pt x="16" y="180"/>
                  <a:pt x="9" y="165"/>
                </a:cubicBezTo>
                <a:cubicBezTo>
                  <a:pt x="3" y="151"/>
                  <a:pt x="0" y="135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3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3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1302120" y="3876840"/>
            <a:ext cx="759060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Stoppage of work at US AID, CPB, and other federal agencies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"/>
          <p:cNvSpPr/>
          <p:nvPr/>
        </p:nvSpPr>
        <p:spPr>
          <a:xfrm>
            <a:off x="1066680" y="501012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5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5"/>
                  <a:pt x="36" y="204"/>
                </a:cubicBezTo>
                <a:cubicBezTo>
                  <a:pt x="25" y="193"/>
                  <a:pt x="16" y="180"/>
                  <a:pt x="9" y="165"/>
                </a:cubicBezTo>
                <a:cubicBezTo>
                  <a:pt x="3" y="151"/>
                  <a:pt x="0" y="135"/>
                  <a:pt x="0" y="120"/>
                </a:cubicBezTo>
                <a:cubicBezTo>
                  <a:pt x="0" y="104"/>
                  <a:pt x="3" y="89"/>
                  <a:pt x="9" y="74"/>
                </a:cubicBezTo>
                <a:cubicBezTo>
                  <a:pt x="16" y="59"/>
                  <a:pt x="25" y="47"/>
                  <a:pt x="36" y="35"/>
                </a:cubicBezTo>
                <a:cubicBezTo>
                  <a:pt x="47" y="24"/>
                  <a:pt x="60" y="16"/>
                  <a:pt x="74" y="10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10"/>
                </a:cubicBezTo>
                <a:cubicBezTo>
                  <a:pt x="180" y="16"/>
                  <a:pt x="193" y="24"/>
                  <a:pt x="204" y="35"/>
                </a:cubicBezTo>
                <a:cubicBezTo>
                  <a:pt x="215" y="47"/>
                  <a:pt x="224" y="59"/>
                  <a:pt x="230" y="74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1302120" y="4362480"/>
            <a:ext cx="819540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Reversal of Title IX protections for women and LGBTQ+ individuals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1302120" y="4838760"/>
            <a:ext cx="254556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And so much more...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749520" y="5445360"/>
            <a:ext cx="11431440" cy="507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830" strike="noStrike" u="none">
                <a:solidFill>
                  <a:srgbClr val="1f2328"/>
                </a:solidFill>
                <a:effectLst/>
                <a:uFillTx/>
                <a:latin typeface=".SFNS-Regular_wdth_opsz25B333_GRAD_wght2580000"/>
                <a:ea typeface=".SFNS-Regular_wdth_opsz25B333_GRAD_wght2580000"/>
              </a:rPr>
              <a:t>These executive orders are callous, cruel, and dangerous.</a:t>
            </a:r>
            <a:endParaRPr b="0" lang="en-U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752400" y="1581120"/>
            <a:ext cx="5714640" cy="3904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1" name=""/>
          <p:cNvSpPr txBox="1"/>
          <p:nvPr/>
        </p:nvSpPr>
        <p:spPr>
          <a:xfrm>
            <a:off x="749520" y="718200"/>
            <a:ext cx="6581880" cy="623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3480" strike="noStrike" u="none">
                <a:solidFill>
                  <a:srgbClr val="224466"/>
                </a:solidFill>
                <a:effectLst/>
                <a:uFillTx/>
                <a:latin typeface=".SFNS-Regular_wdth_opsz2E6666_GRAD_wght2580000"/>
                <a:ea typeface=".SFNS-Regular_wdth_opsz2E6666_GRAD_wght2580000"/>
              </a:rPr>
              <a:t>What has been the impact?</a:t>
            </a:r>
            <a:endParaRPr b="0" lang="en-U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749520" y="5788440"/>
            <a:ext cx="3038400" cy="507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830" strike="noStrike" u="none">
                <a:solidFill>
                  <a:srgbClr val="1f2328"/>
                </a:solidFill>
                <a:effectLst/>
                <a:uFillTx/>
                <a:latin typeface=".SFNS-Regular_wdth_opsz25B333_GRAD_wght2580000"/>
                <a:ea typeface=".SFNS-Regular_wdth_opsz25B333_GRAD_wght2580000"/>
              </a:rPr>
              <a:t>Absolute chaos</a:t>
            </a:r>
            <a:endParaRPr b="0" lang="en-U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749520" y="1289520"/>
            <a:ext cx="6261840" cy="623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3480" strike="noStrike" u="none">
                <a:solidFill>
                  <a:srgbClr val="224466"/>
                </a:solidFill>
                <a:effectLst/>
                <a:uFillTx/>
                <a:latin typeface=".SFNS-Regular_wdth_opsz2E6666_GRAD_wght2580000"/>
                <a:ea typeface=".SFNS-Regular_wdth_opsz2E6666_GRAD_wght2580000"/>
              </a:rPr>
              <a:t>A few things to remember</a:t>
            </a:r>
            <a:endParaRPr b="0" lang="en-U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"/>
          <p:cNvSpPr/>
          <p:nvPr/>
        </p:nvSpPr>
        <p:spPr>
          <a:xfrm>
            <a:off x="1066680" y="313344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5"/>
                </a:cubicBezTo>
                <a:cubicBezTo>
                  <a:pt x="224" y="180"/>
                  <a:pt x="215" y="192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5"/>
                  <a:pt x="36" y="204"/>
                </a:cubicBezTo>
                <a:cubicBezTo>
                  <a:pt x="25" y="192"/>
                  <a:pt x="16" y="180"/>
                  <a:pt x="9" y="165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4"/>
                  <a:pt x="3" y="88"/>
                  <a:pt x="9" y="74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4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8"/>
                  <a:pt x="239" y="104"/>
                  <a:pt x="239" y="11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749520" y="2206800"/>
            <a:ext cx="8871840" cy="507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830" strike="noStrike" u="none">
                <a:solidFill>
                  <a:srgbClr val="1f2328"/>
                </a:solidFill>
                <a:effectLst/>
                <a:uFillTx/>
                <a:latin typeface=".SFNS-Regular_wdth_opsz25B333_GRAD_wght2580000"/>
                <a:ea typeface=".SFNS-Regular_wdth_opsz25B333_GRAD_wght2580000"/>
              </a:rPr>
              <a:t>Our collective power is our greatest strength</a:t>
            </a:r>
            <a:endParaRPr b="0" lang="en-U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"/>
          <p:cNvSpPr/>
          <p:nvPr/>
        </p:nvSpPr>
        <p:spPr>
          <a:xfrm>
            <a:off x="1066680" y="360972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6"/>
                  <a:pt x="36" y="204"/>
                </a:cubicBezTo>
                <a:cubicBezTo>
                  <a:pt x="25" y="193"/>
                  <a:pt x="16" y="180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9"/>
                  <a:pt x="9" y="74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4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1302120" y="2962440"/>
            <a:ext cx="815832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You are not alone in any of your feelings; we are all in this together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1302120" y="3438360"/>
            <a:ext cx="1026540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You don't have to agree with everything I say to be a part of this community; you are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"/>
          <p:cNvSpPr/>
          <p:nvPr/>
        </p:nvSpPr>
        <p:spPr>
          <a:xfrm>
            <a:off x="1066680" y="451476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4"/>
                </a:cubicBezTo>
                <a:cubicBezTo>
                  <a:pt x="224" y="179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5"/>
                  <a:pt x="36" y="204"/>
                </a:cubicBezTo>
                <a:cubicBezTo>
                  <a:pt x="25" y="193"/>
                  <a:pt x="16" y="179"/>
                  <a:pt x="9" y="164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3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3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1302120" y="3857760"/>
            <a:ext cx="171792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welcome here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1302120" y="4343400"/>
            <a:ext cx="565092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Again, you don't have to do anything I suggest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749520" y="4940640"/>
            <a:ext cx="8951400" cy="507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830" strike="noStrike" u="none">
                <a:solidFill>
                  <a:srgbClr val="1f2328"/>
                </a:solidFill>
                <a:effectLst/>
                <a:uFillTx/>
                <a:latin typeface=".SFNS-Regular_wdth_opsz25B333_GRAD_wght2580000"/>
                <a:ea typeface=".SFNS-Regular_wdth_opsz25B333_GRAD_wght2580000"/>
              </a:rPr>
              <a:t>It will take time for the courts to sort this out</a:t>
            </a:r>
            <a:endParaRPr b="0" lang="en-U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"/>
          <p:cNvSpPr txBox="1"/>
          <p:nvPr/>
        </p:nvSpPr>
        <p:spPr>
          <a:xfrm>
            <a:off x="749520" y="1375560"/>
            <a:ext cx="11194920" cy="623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3480" strike="noStrike" u="none">
                <a:solidFill>
                  <a:srgbClr val="224466"/>
                </a:solidFill>
                <a:effectLst/>
                <a:uFillTx/>
                <a:latin typeface=".SFNS-Regular_wdth_opsz2E6666_GRAD_wght2580000"/>
                <a:ea typeface=".SFNS-Regular_wdth_opsz2E6666_GRAD_wght2580000"/>
              </a:rPr>
              <a:t>Attacks on women, folks of color, the LGBTQ+</a:t>
            </a:r>
            <a:endParaRPr b="0" lang="en-U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749520" y="1927800"/>
            <a:ext cx="12449880" cy="623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3480" strike="noStrike" u="none">
                <a:solidFill>
                  <a:srgbClr val="224466"/>
                </a:solidFill>
                <a:effectLst/>
                <a:uFillTx/>
                <a:latin typeface=".SFNS-Regular_wdth_opsz2E6666_GRAD_wght2580000"/>
                <a:ea typeface=".SFNS-Regular_wdth_opsz2E6666_GRAD_wght2580000"/>
              </a:rPr>
              <a:t>community, and immigrants are attacks on all of us</a:t>
            </a:r>
            <a:endParaRPr b="0" lang="en-U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749520" y="2845080"/>
            <a:ext cx="9311760" cy="507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830" strike="noStrike" u="none">
                <a:solidFill>
                  <a:srgbClr val="1f2328"/>
                </a:solidFill>
                <a:effectLst/>
                <a:uFillTx/>
                <a:latin typeface=".SFNS-Regular_wdth_opsz25B333_GRAD_wght2580000"/>
                <a:ea typeface=".SFNS-Regular_wdth_opsz25B333_GRAD_wght2580000"/>
              </a:rPr>
              <a:t>We must stand together to resist these attacks</a:t>
            </a:r>
            <a:endParaRPr b="0" lang="en-U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749520" y="3626280"/>
            <a:ext cx="12651120" cy="507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830" strike="noStrike" u="none">
                <a:solidFill>
                  <a:srgbClr val="1f2328"/>
                </a:solidFill>
                <a:effectLst/>
                <a:uFillTx/>
                <a:latin typeface=".SFNS-Regular_wdth_opsz25B333_GRAD_wght2580000"/>
                <a:ea typeface=".SFNS-Regular_wdth_opsz25B333_GRAD_wght2580000"/>
              </a:rPr>
              <a:t>Sexism, racism, homophobia, transphobia, and xenophobia have</a:t>
            </a:r>
            <a:endParaRPr b="0" lang="en-U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749520" y="4073760"/>
            <a:ext cx="2679120" cy="507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830" strike="noStrike" u="none">
                <a:solidFill>
                  <a:srgbClr val="1f2328"/>
                </a:solidFill>
                <a:effectLst/>
                <a:uFillTx/>
                <a:latin typeface=".SFNS-Regular_wdth_opsz25B333_GRAD_wght2580000"/>
                <a:ea typeface=".SFNS-Regular_wdth_opsz25B333_GRAD_wght2580000"/>
              </a:rPr>
              <a:t>no home here</a:t>
            </a:r>
            <a:endParaRPr b="0" lang="en-U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749520" y="4864320"/>
            <a:ext cx="12910320" cy="507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830" strike="noStrike" u="none">
                <a:solidFill>
                  <a:srgbClr val="1f2328"/>
                </a:solidFill>
                <a:effectLst/>
                <a:uFillTx/>
                <a:latin typeface=".SFNS-Regular_wdth_opsz25B333_GRAD_wght2580000"/>
                <a:ea typeface=".SFNS-Regular_wdth_opsz25B333_GRAD_wght2580000"/>
              </a:rPr>
              <a:t>These EOs are attacks on our humanity and designed to divide us</a:t>
            </a:r>
            <a:endParaRPr b="0" lang="en-U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"/>
          <p:cNvSpPr txBox="1"/>
          <p:nvPr/>
        </p:nvSpPr>
        <p:spPr>
          <a:xfrm>
            <a:off x="749520" y="1203840"/>
            <a:ext cx="6507360" cy="623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3480" strike="noStrike" u="none">
                <a:solidFill>
                  <a:srgbClr val="224466"/>
                </a:solidFill>
                <a:effectLst/>
                <a:uFillTx/>
                <a:latin typeface=".SFNS-Regular_wdth_opsz2E6666_GRAD_wght2580000"/>
                <a:ea typeface=".SFNS-Regular_wdth_opsz2E6666_GRAD_wght2580000"/>
              </a:rPr>
              <a:t>Things you will learn today</a:t>
            </a:r>
            <a:endParaRPr b="0" lang="en-U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"/>
          <p:cNvSpPr/>
          <p:nvPr/>
        </p:nvSpPr>
        <p:spPr>
          <a:xfrm>
            <a:off x="1066680" y="303840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5"/>
                  <a:pt x="36" y="204"/>
                </a:cubicBezTo>
                <a:cubicBezTo>
                  <a:pt x="25" y="193"/>
                  <a:pt x="16" y="180"/>
                  <a:pt x="9" y="165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9"/>
                  <a:pt x="9" y="74"/>
                </a:cubicBezTo>
                <a:cubicBezTo>
                  <a:pt x="16" y="60"/>
                  <a:pt x="25" y="47"/>
                  <a:pt x="36" y="36"/>
                </a:cubicBezTo>
                <a:cubicBezTo>
                  <a:pt x="47" y="24"/>
                  <a:pt x="60" y="16"/>
                  <a:pt x="74" y="10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10"/>
                </a:cubicBezTo>
                <a:cubicBezTo>
                  <a:pt x="180" y="16"/>
                  <a:pt x="193" y="24"/>
                  <a:pt x="204" y="36"/>
                </a:cubicBezTo>
                <a:cubicBezTo>
                  <a:pt x="215" y="47"/>
                  <a:pt x="224" y="60"/>
                  <a:pt x="230" y="74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"/>
          <p:cNvSpPr txBox="1"/>
          <p:nvPr/>
        </p:nvSpPr>
        <p:spPr>
          <a:xfrm>
            <a:off x="749520" y="2121120"/>
            <a:ext cx="4975200" cy="507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830" strike="noStrike" u="none">
                <a:solidFill>
                  <a:srgbClr val="1f2328"/>
                </a:solidFill>
                <a:effectLst/>
                <a:uFillTx/>
                <a:latin typeface=".SFNS-Regular_wdth_opsz25B333_GRAD_wght2580000"/>
                <a:ea typeface=".SFNS-Regular_wdth_opsz25B333_GRAD_wght2580000"/>
              </a:rPr>
              <a:t>How to resist the bullshit</a:t>
            </a:r>
            <a:endParaRPr b="0" lang="en-U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"/>
          <p:cNvSpPr/>
          <p:nvPr/>
        </p:nvSpPr>
        <p:spPr>
          <a:xfrm>
            <a:off x="1066680" y="352404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5"/>
                  <a:pt x="36" y="204"/>
                </a:cubicBezTo>
                <a:cubicBezTo>
                  <a:pt x="25" y="193"/>
                  <a:pt x="16" y="180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9"/>
                  <a:pt x="9" y="74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4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"/>
          <p:cNvSpPr txBox="1"/>
          <p:nvPr/>
        </p:nvSpPr>
        <p:spPr>
          <a:xfrm>
            <a:off x="1302120" y="2867040"/>
            <a:ext cx="723744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What your rights are when interacting with law enforcement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1302120" y="3352680"/>
            <a:ext cx="938412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Tools and strategies for ensuring your rights are respected and your safety is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"/>
          <p:cNvSpPr/>
          <p:nvPr/>
        </p:nvSpPr>
        <p:spPr>
          <a:xfrm>
            <a:off x="1066680" y="441936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5"/>
                </a:cubicBezTo>
                <a:cubicBezTo>
                  <a:pt x="224" y="179"/>
                  <a:pt x="215" y="192"/>
                  <a:pt x="204" y="203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5"/>
                  <a:pt x="36" y="203"/>
                </a:cubicBezTo>
                <a:cubicBezTo>
                  <a:pt x="25" y="192"/>
                  <a:pt x="16" y="179"/>
                  <a:pt x="9" y="165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4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4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"/>
          <p:cNvSpPr txBox="1"/>
          <p:nvPr/>
        </p:nvSpPr>
        <p:spPr>
          <a:xfrm>
            <a:off x="1302120" y="3762360"/>
            <a:ext cx="135000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maintained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"/>
          <p:cNvSpPr/>
          <p:nvPr/>
        </p:nvSpPr>
        <p:spPr>
          <a:xfrm>
            <a:off x="1066680" y="490536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5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5"/>
                  <a:pt x="36" y="204"/>
                </a:cubicBezTo>
                <a:cubicBezTo>
                  <a:pt x="25" y="193"/>
                  <a:pt x="16" y="180"/>
                  <a:pt x="9" y="165"/>
                </a:cubicBezTo>
                <a:cubicBezTo>
                  <a:pt x="3" y="151"/>
                  <a:pt x="0" y="135"/>
                  <a:pt x="0" y="120"/>
                </a:cubicBezTo>
                <a:cubicBezTo>
                  <a:pt x="0" y="104"/>
                  <a:pt x="3" y="89"/>
                  <a:pt x="9" y="74"/>
                </a:cubicBezTo>
                <a:cubicBezTo>
                  <a:pt x="16" y="58"/>
                  <a:pt x="25" y="46"/>
                  <a:pt x="36" y="34"/>
                </a:cubicBezTo>
                <a:cubicBezTo>
                  <a:pt x="47" y="23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3"/>
                  <a:pt x="204" y="34"/>
                </a:cubicBezTo>
                <a:cubicBezTo>
                  <a:pt x="215" y="46"/>
                  <a:pt x="224" y="58"/>
                  <a:pt x="230" y="74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1302120" y="4248000"/>
            <a:ext cx="811224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How to support your friends and colleagues who might be targeted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"/>
          <p:cNvSpPr/>
          <p:nvPr/>
        </p:nvSpPr>
        <p:spPr>
          <a:xfrm>
            <a:off x="1066680" y="539100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1"/>
                  <a:pt x="230" y="166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5"/>
                  <a:pt x="36" y="204"/>
                </a:cubicBezTo>
                <a:cubicBezTo>
                  <a:pt x="25" y="193"/>
                  <a:pt x="16" y="180"/>
                  <a:pt x="9" y="166"/>
                </a:cubicBezTo>
                <a:cubicBezTo>
                  <a:pt x="3" y="151"/>
                  <a:pt x="0" y="135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4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1302120" y="4734000"/>
            <a:ext cx="921528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How to activate yourself, your friends, and your family against these attacks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1302120" y="5219640"/>
            <a:ext cx="634860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That you have a resource in me anytime you need it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"/>
          <p:cNvSpPr txBox="1"/>
          <p:nvPr/>
        </p:nvSpPr>
        <p:spPr>
          <a:xfrm>
            <a:off x="749520" y="1337400"/>
            <a:ext cx="12007080" cy="623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3480" strike="noStrike" u="none">
                <a:solidFill>
                  <a:srgbClr val="224466"/>
                </a:solidFill>
                <a:effectLst/>
                <a:uFillTx/>
                <a:latin typeface=".SFNS-Regular_wdth_opsz2E6666_GRAD_wght2580000"/>
                <a:ea typeface=".SFNS-Regular_wdth_opsz2E6666_GRAD_wght2580000"/>
              </a:rPr>
              <a:t>Know that some of us avoid interactions with law</a:t>
            </a:r>
            <a:endParaRPr b="0" lang="en-U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"/>
          <p:cNvSpPr/>
          <p:nvPr/>
        </p:nvSpPr>
        <p:spPr>
          <a:xfrm>
            <a:off x="1066680" y="293364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5"/>
                  <a:pt x="36" y="204"/>
                </a:cubicBezTo>
                <a:cubicBezTo>
                  <a:pt x="25" y="193"/>
                  <a:pt x="16" y="180"/>
                  <a:pt x="9" y="165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9"/>
                  <a:pt x="9" y="74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3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3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"/>
          <p:cNvSpPr txBox="1"/>
          <p:nvPr/>
        </p:nvSpPr>
        <p:spPr>
          <a:xfrm>
            <a:off x="749520" y="1889640"/>
            <a:ext cx="11101320" cy="623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3480" strike="noStrike" u="none">
                <a:solidFill>
                  <a:srgbClr val="224466"/>
                </a:solidFill>
                <a:effectLst/>
                <a:uFillTx/>
                <a:latin typeface=".SFNS-Regular_wdth_opsz2E6666_GRAD_wght2580000"/>
                <a:ea typeface=".SFNS-Regular_wdth_opsz2E6666_GRAD_wght2580000"/>
              </a:rPr>
              <a:t>enforcement because we have been taught to</a:t>
            </a:r>
            <a:endParaRPr b="0" lang="en-U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"/>
          <p:cNvSpPr/>
          <p:nvPr/>
        </p:nvSpPr>
        <p:spPr>
          <a:xfrm>
            <a:off x="1066680" y="341928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1"/>
                  <a:pt x="230" y="166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5"/>
                  <a:pt x="36" y="204"/>
                </a:cubicBezTo>
                <a:cubicBezTo>
                  <a:pt x="25" y="193"/>
                  <a:pt x="16" y="180"/>
                  <a:pt x="9" y="166"/>
                </a:cubicBezTo>
                <a:cubicBezTo>
                  <a:pt x="3" y="151"/>
                  <a:pt x="0" y="135"/>
                  <a:pt x="0" y="119"/>
                </a:cubicBezTo>
                <a:cubicBezTo>
                  <a:pt x="0" y="103"/>
                  <a:pt x="3" y="88"/>
                  <a:pt x="9" y="74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4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1302120" y="2762280"/>
            <a:ext cx="597996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My experience is not yours and yours is not mine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"/>
          <p:cNvSpPr/>
          <p:nvPr/>
        </p:nvSpPr>
        <p:spPr>
          <a:xfrm>
            <a:off x="1066680" y="3904920"/>
            <a:ext cx="86040" cy="86400"/>
          </a:xfrm>
          <a:custGeom>
            <a:avLst/>
            <a:gdLst/>
            <a:ahLst/>
            <a:rect l="0" t="0" r="r" b="b"/>
            <a:pathLst>
              <a:path w="239" h="240">
                <a:moveTo>
                  <a:pt x="239" y="119"/>
                </a:moveTo>
                <a:cubicBezTo>
                  <a:pt x="239" y="135"/>
                  <a:pt x="236" y="150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7"/>
                  <a:pt x="136" y="240"/>
                  <a:pt x="120" y="240"/>
                </a:cubicBezTo>
                <a:cubicBezTo>
                  <a:pt x="104" y="240"/>
                  <a:pt x="89" y="237"/>
                  <a:pt x="74" y="230"/>
                </a:cubicBezTo>
                <a:cubicBezTo>
                  <a:pt x="60" y="224"/>
                  <a:pt x="47" y="215"/>
                  <a:pt x="36" y="204"/>
                </a:cubicBezTo>
                <a:cubicBezTo>
                  <a:pt x="25" y="193"/>
                  <a:pt x="16" y="180"/>
                  <a:pt x="9" y="165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4"/>
                  <a:pt x="3" y="89"/>
                  <a:pt x="9" y="74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4"/>
                  <a:pt x="60" y="16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6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9"/>
                  <a:pt x="239" y="104"/>
                  <a:pt x="239" y="11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1302120" y="3247920"/>
            <a:ext cx="674676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We all have different experiences with law enforcement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1302120" y="3733920"/>
            <a:ext cx="978300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Some of your friends might be incredibly uncomfortable around law enforcement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"/>
          <p:cNvSpPr txBox="1"/>
          <p:nvPr/>
        </p:nvSpPr>
        <p:spPr>
          <a:xfrm>
            <a:off x="749520" y="4331160"/>
            <a:ext cx="5615280" cy="507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830" strike="noStrike" u="none">
                <a:solidFill>
                  <a:srgbClr val="1f2328"/>
                </a:solidFill>
                <a:effectLst/>
                <a:uFillTx/>
                <a:latin typeface=".SFNS-Regular_wdth_opsz25B333_GRAD_wght2580000"/>
                <a:ea typeface=".SFNS-Regular_wdth_opsz25B333_GRAD_wght2580000"/>
              </a:rPr>
              <a:t>Know your rights (ACLU.org)</a:t>
            </a:r>
            <a:endParaRPr b="0" lang="en-U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749520" y="5086440"/>
            <a:ext cx="873972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0969da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https://www.aclu.org/sites/default/files/field_toolkit_file/kyr_english_3.pdf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" name=""/>
          <p:cNvSpPr/>
          <p:nvPr/>
        </p:nvSpPr>
        <p:spPr>
          <a:xfrm>
            <a:off x="752400" y="1828440"/>
            <a:ext cx="66960" cy="2076840"/>
          </a:xfrm>
          <a:custGeom>
            <a:avLst/>
            <a:gdLst/>
            <a:ahLst/>
            <a:rect l="0" t="0" r="r" b="b"/>
            <a:pathLst>
              <a:path w="186" h="5769">
                <a:moveTo>
                  <a:pt x="0" y="0"/>
                </a:moveTo>
                <a:lnTo>
                  <a:pt x="186" y="0"/>
                </a:lnTo>
                <a:lnTo>
                  <a:pt x="186" y="5769"/>
                </a:lnTo>
                <a:lnTo>
                  <a:pt x="0" y="576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" name=""/>
          <p:cNvSpPr txBox="1"/>
          <p:nvPr/>
        </p:nvSpPr>
        <p:spPr>
          <a:xfrm>
            <a:off x="749520" y="956160"/>
            <a:ext cx="5673600" cy="623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3480" strike="noStrike" u="none">
                <a:solidFill>
                  <a:srgbClr val="224466"/>
                </a:solidFill>
                <a:effectLst/>
                <a:uFillTx/>
                <a:latin typeface=".SFNS-Regular_wdth_opsz2E6666_GRAD_wght2580000"/>
                <a:ea typeface=".SFNS-Regular_wdth_opsz2E6666_GRAD_wght2580000"/>
              </a:rPr>
              <a:t>The Fourth Amendment</a:t>
            </a:r>
            <a:endParaRPr b="0" lang="en-U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" name=""/>
          <p:cNvSpPr txBox="1"/>
          <p:nvPr/>
        </p:nvSpPr>
        <p:spPr>
          <a:xfrm>
            <a:off x="1092600" y="1838160"/>
            <a:ext cx="993708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59636e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The right of the people to be secure in their persons, houses, papers, and effects,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" name=""/>
          <p:cNvSpPr txBox="1"/>
          <p:nvPr/>
        </p:nvSpPr>
        <p:spPr>
          <a:xfrm>
            <a:off x="1092600" y="2257560"/>
            <a:ext cx="1025928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59636e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against unreasonable searches and seizures, shall not be violated, and no Warrants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" name=""/>
          <p:cNvSpPr txBox="1"/>
          <p:nvPr/>
        </p:nvSpPr>
        <p:spPr>
          <a:xfrm>
            <a:off x="1092600" y="2666880"/>
            <a:ext cx="920124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59636e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shall issue, but upon probable cause, supported by Oath or affirmation, and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" name=""/>
          <p:cNvSpPr txBox="1"/>
          <p:nvPr/>
        </p:nvSpPr>
        <p:spPr>
          <a:xfrm>
            <a:off x="1092600" y="3085920"/>
            <a:ext cx="972252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59636e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particularly describing the place to be searched, and the persons or things to be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1092600" y="3495600"/>
            <a:ext cx="87480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59636e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seized.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4" name=""/>
          <p:cNvSpPr txBox="1"/>
          <p:nvPr/>
        </p:nvSpPr>
        <p:spPr>
          <a:xfrm>
            <a:off x="749520" y="4067280"/>
            <a:ext cx="1027404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Plainly, you have the right to be free from unreasonable searches and seizures. Law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" name=""/>
          <p:cNvSpPr txBox="1"/>
          <p:nvPr/>
        </p:nvSpPr>
        <p:spPr>
          <a:xfrm>
            <a:off x="749520" y="4476600"/>
            <a:ext cx="975240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enforcement has limited authority to search you, your home, or your belongings.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"/>
          <p:cNvSpPr txBox="1"/>
          <p:nvPr/>
        </p:nvSpPr>
        <p:spPr>
          <a:xfrm>
            <a:off x="749520" y="5048280"/>
            <a:ext cx="973728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Source: </a:t>
            </a:r>
            <a:r>
              <a:rPr b="0" lang="en-US" sz="2170" strike="noStrike" u="none">
                <a:solidFill>
                  <a:srgbClr val="0969da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https://constitutioncenter.org/the-constitution/amendments/amendment-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"/>
          <p:cNvSpPr txBox="1"/>
          <p:nvPr/>
        </p:nvSpPr>
        <p:spPr>
          <a:xfrm>
            <a:off x="749520" y="5457960"/>
            <a:ext cx="256140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0969da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iv/interpretations/121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LibreOffice/25.2.0.3$MacOSX_AARCH64 LibreOffice_project/e1cf4a87eb02d755bce1a01209907ea5ddc8f069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