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theme+xml" PartName="/ppt/theme/them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sldIdLst>
    <p:sldId id="256" r:id="rId4"/>
    <p:sldId id="257" r:id="rId5"/>
    <p:sldId id="258" r:id="rId6"/>
  </p:sldIdLst>
  <p:sldSz cy="6858000" cx="9144000"/>
  <p:notesSz cx="6858000" cy="9144000"/>
  <p:defaultTextStyle>
    <a:defPPr lvl="0">
      <a:defRPr lang="he-IL"/>
    </a:defPPr>
    <a:lvl1pPr defTabSz="914400" eaLnBrk="1" hangingPunct="1" latinLnBrk="0" lvl="0" marL="0" rtl="1" algn="r">
      <a:defRPr kern="1200" sz="1800">
        <a:solidFill>
          <a:schemeClr val="tx1"/>
        </a:solidFill>
        <a:latin typeface="+mn-lt"/>
        <a:ea typeface="+mn-ea"/>
        <a:cs typeface="+mn-cs"/>
      </a:defRPr>
    </a:lvl1pPr>
    <a:lvl2pPr defTabSz="914400" eaLnBrk="1" hangingPunct="1" latinLnBrk="0" lvl="1" marL="457200" rtl="1" algn="r">
      <a:defRPr kern="1200" sz="1800">
        <a:solidFill>
          <a:schemeClr val="tx1"/>
        </a:solidFill>
        <a:latin typeface="+mn-lt"/>
        <a:ea typeface="+mn-ea"/>
        <a:cs typeface="+mn-cs"/>
      </a:defRPr>
    </a:lvl2pPr>
    <a:lvl3pPr defTabSz="914400" eaLnBrk="1" hangingPunct="1" latinLnBrk="0" lvl="2" marL="914400" rtl="1" algn="r">
      <a:defRPr kern="1200" sz="1800">
        <a:solidFill>
          <a:schemeClr val="tx1"/>
        </a:solidFill>
        <a:latin typeface="+mn-lt"/>
        <a:ea typeface="+mn-ea"/>
        <a:cs typeface="+mn-cs"/>
      </a:defRPr>
    </a:lvl3pPr>
    <a:lvl4pPr defTabSz="914400" eaLnBrk="1" hangingPunct="1" latinLnBrk="0" lvl="3" marL="1371600" rtl="1" algn="r">
      <a:defRPr kern="1200" sz="1800">
        <a:solidFill>
          <a:schemeClr val="tx1"/>
        </a:solidFill>
        <a:latin typeface="+mn-lt"/>
        <a:ea typeface="+mn-ea"/>
        <a:cs typeface="+mn-cs"/>
      </a:defRPr>
    </a:lvl4pPr>
    <a:lvl5pPr defTabSz="914400" eaLnBrk="1" hangingPunct="1" latinLnBrk="0" lvl="4" marL="1828800" rtl="1" algn="r">
      <a:defRPr kern="1200" sz="1800">
        <a:solidFill>
          <a:schemeClr val="tx1"/>
        </a:solidFill>
        <a:latin typeface="+mn-lt"/>
        <a:ea typeface="+mn-ea"/>
        <a:cs typeface="+mn-cs"/>
      </a:defRPr>
    </a:lvl5pPr>
    <a:lvl6pPr defTabSz="914400" eaLnBrk="1" hangingPunct="1" latinLnBrk="0" lvl="5" marL="2286000" rtl="1" algn="r">
      <a:defRPr kern="1200" sz="1800">
        <a:solidFill>
          <a:schemeClr val="tx1"/>
        </a:solidFill>
        <a:latin typeface="+mn-lt"/>
        <a:ea typeface="+mn-ea"/>
        <a:cs typeface="+mn-cs"/>
      </a:defRPr>
    </a:lvl6pPr>
    <a:lvl7pPr defTabSz="914400" eaLnBrk="1" hangingPunct="1" latinLnBrk="0" lvl="6" marL="2743200" rtl="1" algn="r">
      <a:defRPr kern="1200" sz="1800">
        <a:solidFill>
          <a:schemeClr val="tx1"/>
        </a:solidFill>
        <a:latin typeface="+mn-lt"/>
        <a:ea typeface="+mn-ea"/>
        <a:cs typeface="+mn-cs"/>
      </a:defRPr>
    </a:lvl7pPr>
    <a:lvl8pPr defTabSz="914400" eaLnBrk="1" hangingPunct="1" latinLnBrk="0" lvl="7" marL="3200400" rtl="1" algn="r">
      <a:defRPr kern="1200" sz="1800">
        <a:solidFill>
          <a:schemeClr val="tx1"/>
        </a:solidFill>
        <a:latin typeface="+mn-lt"/>
        <a:ea typeface="+mn-ea"/>
        <a:cs typeface="+mn-cs"/>
      </a:defRPr>
    </a:lvl8pPr>
    <a:lvl9pPr defTabSz="914400" eaLnBrk="1" hangingPunct="1" latinLnBrk="0" lvl="8" marL="3657600" rtl="1" algn="r">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presProps" Target="presProps1.xml"/><Relationship Id="rId5" Type="http://schemas.openxmlformats.org/officeDocument/2006/relationships/slide" Target="slides/slide2.xml"/><Relationship Id="rId6" Type="http://schemas.openxmlformats.org/officeDocument/2006/relationships/slide" Target="slides/slide3.xml"/><Relationship Id="rId4" Type="http://schemas.openxmlformats.org/officeDocument/2006/relationships/slide" Target="slides/slide1.xml"/><Relationship Id="rId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195135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219582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388582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21460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288543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61302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155368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152603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283157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90704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7803704-A89A-4948-82D4-E2763F6D83E4}" type="datetimeFigureOut">
              <a:rPr lang="he-IL" smtClean="0"/>
              <a:t>י"ב/חשון/תשע"ז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1C20A98-446A-4772-B600-EB18993B7570}" type="slidenum">
              <a:rPr lang="he-IL" smtClean="0"/>
              <a:t>‹#›</a:t>
            </a:fld>
            <a:endParaRPr lang="he-IL"/>
          </a:p>
        </p:txBody>
      </p:sp>
    </p:spTree>
    <p:extLst>
      <p:ext uri="{BB962C8B-B14F-4D97-AF65-F5344CB8AC3E}">
        <p14:creationId xmlns:p14="http://schemas.microsoft.com/office/powerpoint/2010/main" val="84198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7803704-A89A-4948-82D4-E2763F6D83E4}" type="datetimeFigureOut">
              <a:rPr lang="he-IL" smtClean="0"/>
              <a:t>י"ב/חשון/תשע"ז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1C20A98-446A-4772-B600-EB18993B7570}" type="slidenum">
              <a:rPr lang="he-IL" smtClean="0"/>
              <a:t>‹#›</a:t>
            </a:fld>
            <a:endParaRPr lang="he-IL"/>
          </a:p>
        </p:txBody>
      </p:sp>
    </p:spTree>
    <p:extLst>
      <p:ext uri="{BB962C8B-B14F-4D97-AF65-F5344CB8AC3E}">
        <p14:creationId xmlns:p14="http://schemas.microsoft.com/office/powerpoint/2010/main" val="1353596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83568" y="620688"/>
            <a:ext cx="7772400" cy="1152129"/>
          </a:xfrm>
        </p:spPr>
        <p:txBody>
          <a:bodyPr>
            <a:normAutofit fontScale="90000"/>
          </a:bodyPr>
          <a:lstStyle/>
          <a:p>
            <a:r>
              <a:rPr lang="he-IL" sz="4000" b="1" u="sng" dirty="0" smtClean="0">
                <a:solidFill>
                  <a:srgbClr val="FF0000"/>
                </a:solidFill>
              </a:rPr>
              <a:t>סיפור העלייה של סבא שלי</a:t>
            </a:r>
            <a:r>
              <a:rPr lang="he-IL" sz="2400" b="1" u="sng" dirty="0" smtClean="0">
                <a:solidFill>
                  <a:srgbClr val="FF0000"/>
                </a:solidFill>
              </a:rPr>
              <a:t/>
            </a:r>
            <a:br>
              <a:rPr lang="he-IL" sz="2400" b="1" u="sng" dirty="0" smtClean="0">
                <a:solidFill>
                  <a:srgbClr val="FF0000"/>
                </a:solidFill>
              </a:rPr>
            </a:br>
            <a:r>
              <a:rPr lang="he-IL" sz="2400" b="1" u="sng" dirty="0">
                <a:solidFill>
                  <a:srgbClr val="FF0000"/>
                </a:solidFill>
              </a:rPr>
              <a:t/>
            </a:r>
            <a:br>
              <a:rPr lang="he-IL" sz="2400" b="1" u="sng" dirty="0">
                <a:solidFill>
                  <a:srgbClr val="FF0000"/>
                </a:solidFill>
              </a:rPr>
            </a:br>
            <a:r>
              <a:rPr lang="he-IL" sz="2400" dirty="0" smtClean="0"/>
              <a:t>תאריך: 16\11\15</a:t>
            </a:r>
            <a:br>
              <a:rPr lang="he-IL" sz="2400" dirty="0" smtClean="0"/>
            </a:br>
            <a:endParaRPr lang="he-IL" sz="2400" b="1" u="sng" dirty="0">
              <a:solidFill>
                <a:srgbClr val="FF0000"/>
              </a:solidFill>
            </a:endParaRPr>
          </a:p>
        </p:txBody>
      </p:sp>
      <p:sp>
        <p:nvSpPr>
          <p:cNvPr id="3" name="כותרת משנה 2"/>
          <p:cNvSpPr>
            <a:spLocks noGrp="1"/>
          </p:cNvSpPr>
          <p:nvPr>
            <p:ph type="subTitle" idx="1"/>
          </p:nvPr>
        </p:nvSpPr>
        <p:spPr>
          <a:xfrm>
            <a:off x="1613678" y="1844824"/>
            <a:ext cx="6400800" cy="3804800"/>
          </a:xfrm>
        </p:spPr>
        <p:txBody>
          <a:bodyPr>
            <a:normAutofit/>
          </a:bodyPr>
          <a:lstStyle/>
          <a:p>
            <a:pPr algn="r"/>
            <a:r>
              <a:rPr lang="he-IL" sz="2000" u="sng" dirty="0" smtClean="0">
                <a:solidFill>
                  <a:schemeClr val="tx1"/>
                </a:solidFill>
              </a:rPr>
              <a:t>שם:</a:t>
            </a:r>
            <a:r>
              <a:rPr lang="he-IL" sz="2000" dirty="0" smtClean="0">
                <a:solidFill>
                  <a:schemeClr val="tx1"/>
                </a:solidFill>
              </a:rPr>
              <a:t> אלון דוד                   </a:t>
            </a:r>
            <a:r>
              <a:rPr lang="he-IL" sz="2000" u="sng" dirty="0" smtClean="0">
                <a:solidFill>
                  <a:schemeClr val="tx1"/>
                </a:solidFill>
              </a:rPr>
              <a:t>שם </a:t>
            </a:r>
            <a:r>
              <a:rPr lang="he-IL" sz="2000" u="sng" dirty="0" smtClean="0">
                <a:solidFill>
                  <a:schemeClr val="tx1"/>
                </a:solidFill>
              </a:rPr>
              <a:t>סבא שלי:</a:t>
            </a:r>
            <a:r>
              <a:rPr lang="he-IL" sz="2000" dirty="0" smtClean="0">
                <a:solidFill>
                  <a:schemeClr val="tx1"/>
                </a:solidFill>
              </a:rPr>
              <a:t> זלמן </a:t>
            </a:r>
            <a:r>
              <a:rPr lang="he-IL" sz="2000" dirty="0" err="1" smtClean="0">
                <a:solidFill>
                  <a:schemeClr val="tx1"/>
                </a:solidFill>
              </a:rPr>
              <a:t>קרויטורו</a:t>
            </a:r>
            <a:endParaRPr lang="he-IL" sz="2000" dirty="0" smtClean="0">
              <a:solidFill>
                <a:schemeClr val="tx1"/>
              </a:solidFill>
            </a:endParaRPr>
          </a:p>
          <a:p>
            <a:pPr algn="r"/>
            <a:endParaRPr lang="he-IL" sz="2000" u="sng" dirty="0">
              <a:solidFill>
                <a:schemeClr val="tx1"/>
              </a:solidFill>
            </a:endParaRPr>
          </a:p>
          <a:p>
            <a:pPr algn="r"/>
            <a:r>
              <a:rPr lang="he-IL" sz="2000" u="sng" dirty="0" smtClean="0">
                <a:solidFill>
                  <a:schemeClr val="tx1"/>
                </a:solidFill>
              </a:rPr>
              <a:t>כיתה:</a:t>
            </a:r>
            <a:r>
              <a:rPr lang="he-IL" sz="2000" dirty="0" smtClean="0">
                <a:solidFill>
                  <a:schemeClr val="tx1"/>
                </a:solidFill>
              </a:rPr>
              <a:t> ו'2</a:t>
            </a:r>
          </a:p>
          <a:p>
            <a:pPr algn="r"/>
            <a:endParaRPr lang="he-IL" sz="2000" u="sng" dirty="0" smtClean="0">
              <a:solidFill>
                <a:schemeClr val="tx1"/>
              </a:solidFill>
            </a:endParaRPr>
          </a:p>
          <a:p>
            <a:r>
              <a:rPr lang="he-IL" sz="2400" b="1" u="sng" dirty="0" smtClean="0">
                <a:solidFill>
                  <a:srgbClr val="FF0000"/>
                </a:solidFill>
              </a:rPr>
              <a:t>מבוא</a:t>
            </a:r>
          </a:p>
          <a:p>
            <a:pPr algn="r"/>
            <a:r>
              <a:rPr lang="he-IL" sz="2000" dirty="0" smtClean="0">
                <a:solidFill>
                  <a:srgbClr val="FF0000"/>
                </a:solidFill>
              </a:rPr>
              <a:t>   </a:t>
            </a:r>
          </a:p>
          <a:p>
            <a:pPr algn="r"/>
            <a:r>
              <a:rPr lang="he-IL" sz="2000" dirty="0" smtClean="0">
                <a:solidFill>
                  <a:schemeClr val="tx1"/>
                </a:solidFill>
              </a:rPr>
              <a:t>סבא (אבא של </a:t>
            </a:r>
            <a:r>
              <a:rPr lang="he-IL" sz="2000" dirty="0" err="1" smtClean="0">
                <a:solidFill>
                  <a:schemeClr val="tx1"/>
                </a:solidFill>
              </a:rPr>
              <a:t>אמא</a:t>
            </a:r>
            <a:r>
              <a:rPr lang="he-IL" sz="2000" dirty="0" smtClean="0">
                <a:solidFill>
                  <a:schemeClr val="tx1"/>
                </a:solidFill>
              </a:rPr>
              <a:t> שלי) עלה </a:t>
            </a:r>
            <a:r>
              <a:rPr lang="he-IL" sz="2000" dirty="0" smtClean="0">
                <a:solidFill>
                  <a:schemeClr val="tx1"/>
                </a:solidFill>
              </a:rPr>
              <a:t>מרומניה לישראל בשנת 1964 </a:t>
            </a:r>
            <a:r>
              <a:rPr lang="he-IL" sz="2000" dirty="0" smtClean="0">
                <a:solidFill>
                  <a:schemeClr val="tx1"/>
                </a:solidFill>
              </a:rPr>
              <a:t>עם </a:t>
            </a:r>
            <a:r>
              <a:rPr lang="he-IL" sz="2000" dirty="0" err="1" smtClean="0">
                <a:solidFill>
                  <a:schemeClr val="tx1"/>
                </a:solidFill>
              </a:rPr>
              <a:t>אישתו</a:t>
            </a:r>
            <a:r>
              <a:rPr lang="he-IL" sz="2000" dirty="0" smtClean="0">
                <a:solidFill>
                  <a:schemeClr val="tx1"/>
                </a:solidFill>
              </a:rPr>
              <a:t> </a:t>
            </a:r>
            <a:r>
              <a:rPr lang="he-IL" sz="2000" dirty="0" err="1" smtClean="0">
                <a:solidFill>
                  <a:schemeClr val="tx1"/>
                </a:solidFill>
              </a:rPr>
              <a:t>אסתריקה</a:t>
            </a:r>
            <a:r>
              <a:rPr lang="he-IL" sz="2000" dirty="0" smtClean="0">
                <a:solidFill>
                  <a:schemeClr val="tx1"/>
                </a:solidFill>
              </a:rPr>
              <a:t> (סבתא שלי</a:t>
            </a:r>
            <a:r>
              <a:rPr lang="he-IL" sz="2000" dirty="0" smtClean="0">
                <a:solidFill>
                  <a:schemeClr val="tx1"/>
                </a:solidFill>
              </a:rPr>
              <a:t>) אחרי הרבה שנים שלא קיבלו אישור עליה. הם </a:t>
            </a:r>
            <a:r>
              <a:rPr lang="he-IL" sz="2000" dirty="0" smtClean="0">
                <a:solidFill>
                  <a:schemeClr val="tx1"/>
                </a:solidFill>
              </a:rPr>
              <a:t>חוו יופי של דרך עד </a:t>
            </a:r>
            <a:r>
              <a:rPr lang="he-IL" sz="2000" dirty="0" smtClean="0">
                <a:solidFill>
                  <a:schemeClr val="tx1"/>
                </a:solidFill>
              </a:rPr>
              <a:t>שהגיעו לישראל</a:t>
            </a:r>
            <a:r>
              <a:rPr lang="he-IL" sz="2000" dirty="0" smtClean="0">
                <a:solidFill>
                  <a:schemeClr val="tx1"/>
                </a:solidFill>
              </a:rPr>
              <a:t>.</a:t>
            </a:r>
            <a:endParaRPr lang="he-IL" sz="2000" dirty="0">
              <a:solidFill>
                <a:schemeClr val="tx1"/>
              </a:solidFill>
            </a:endParaRPr>
          </a:p>
        </p:txBody>
      </p:sp>
    </p:spTree>
    <p:extLst>
      <p:ext uri="{BB962C8B-B14F-4D97-AF65-F5344CB8AC3E}">
        <p14:creationId xmlns:p14="http://schemas.microsoft.com/office/powerpoint/2010/main" val="37703002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9" name="Shape 1029"/>
        <p:cNvGrpSpPr/>
        <p:nvPr/>
      </p:nvGrpSpPr>
      <p:grpSpPr>
        <a:xfrm>
          <a:off x="0" y="0"/>
          <a:ext cx="0" cy="0"/>
          <a:chOff x="0" y="0"/>
          <a:chExt cx="0" cy="0"/>
        </a:xfrm>
      </p:grpSpPr>
      <p:sp>
        <p:nvSpPr>
          <p:cNvPr id="1030" name="Shape 1030"/>
          <p:cNvSpPr txBox="1"/>
          <p:nvPr>
            <p:ph type="title"/>
          </p:nvPr>
        </p:nvSpPr>
        <p:spPr>
          <a:xfrm>
            <a:off x="457200" y="274638"/>
            <a:ext cx="8229600" cy="1143000"/>
          </a:xfrm>
          <a:prstGeom prst="rect">
            <a:avLst/>
          </a:prstGeom>
          <a:noFill/>
          <a:ln>
            <a:noFill/>
          </a:ln>
        </p:spPr>
        <p:txBody>
          <a:bodyPr anchorCtr="0" anchor="ctr" bIns="45700" lIns="91425" rIns="91425" tIns="45700">
            <a:normAutofit/>
          </a:bodyPr>
          <a:lstStyle/>
          <a:p>
            <a:pPr indent="0" lvl="0" marL="0" rtl="0" algn="ctr">
              <a:spcBef>
                <a:spcPts val="0"/>
              </a:spcBef>
              <a:buClr>
                <a:srgbClr val="FF0000"/>
              </a:buClr>
              <a:buSzPct val="25000"/>
              <a:buFont typeface="Calibri"/>
              <a:buNone/>
            </a:pPr>
            <a:r>
              <a:rPr b="1" lang="iw-IL" sz="2400" u="sng">
                <a:solidFill>
                  <a:srgbClr val="FF0000"/>
                </a:solidFill>
              </a:rPr>
              <a:t>סיפור העלייה של סבא שלי</a:t>
            </a:r>
          </a:p>
        </p:txBody>
      </p:sp>
      <p:sp>
        <p:nvSpPr>
          <p:cNvPr id="1031" name="Shape 1031"/>
          <p:cNvSpPr txBox="1"/>
          <p:nvPr>
            <p:ph idx="1" type="body"/>
          </p:nvPr>
        </p:nvSpPr>
        <p:spPr>
          <a:xfrm>
            <a:off x="457199" y="1310595"/>
            <a:ext cx="8229600" cy="4526100"/>
          </a:xfrm>
          <a:prstGeom prst="rect">
            <a:avLst/>
          </a:prstGeom>
          <a:noFill/>
          <a:ln>
            <a:noFill/>
          </a:ln>
        </p:spPr>
        <p:txBody>
          <a:bodyPr anchorCtr="0" anchor="t" bIns="45700" lIns="91425" rIns="91425" tIns="45700">
            <a:normAutofit/>
          </a:bodyPr>
          <a:lstStyle/>
          <a:p>
            <a:pPr indent="-342900" lvl="0" marL="342900" rtl="0" algn="l">
              <a:lnSpc>
                <a:spcPct val="80000"/>
              </a:lnSpc>
              <a:spcBef>
                <a:spcPts val="0"/>
              </a:spcBef>
              <a:spcAft>
                <a:spcPts val="0"/>
              </a:spcAft>
              <a:buClr>
                <a:schemeClr val="dk1"/>
              </a:buClr>
              <a:buSzPct val="100000"/>
            </a:pPr>
            <a:r>
              <a:rPr lang="iw-IL" sz="2000"/>
              <a:t>נולדתי ב-1939 בעיירה קטנה שנקראה: פרומושיקה. ב-1941 כל היהודים גורשו מביתם לעיר המחוז בוטושני.</a:t>
            </a:r>
          </a:p>
          <a:p>
            <a:pPr indent="-342900" lvl="0" marL="342900" rtl="0" algn="l">
              <a:lnSpc>
                <a:spcPct val="80000"/>
              </a:lnSpc>
              <a:spcBef>
                <a:spcPts val="400"/>
              </a:spcBef>
              <a:spcAft>
                <a:spcPts val="0"/>
              </a:spcAft>
              <a:buClr>
                <a:schemeClr val="dk1"/>
              </a:buClr>
              <a:buSzPct val="100000"/>
            </a:pPr>
            <a:r>
              <a:rPr lang="iw-IL" sz="2000"/>
              <a:t>הזמנים היו קשים מאוד אבא שלי ז"ל נלקח למחנה עבודה ואנחנו סבלנו מרעב, קור ורדיפות.</a:t>
            </a:r>
          </a:p>
          <a:p>
            <a:pPr indent="-342900" lvl="0" marL="342900" rtl="0" algn="l">
              <a:lnSpc>
                <a:spcPct val="80000"/>
              </a:lnSpc>
              <a:spcBef>
                <a:spcPts val="400"/>
              </a:spcBef>
              <a:spcAft>
                <a:spcPts val="0"/>
              </a:spcAft>
              <a:buClr>
                <a:schemeClr val="dk1"/>
              </a:buClr>
              <a:buSzPct val="100000"/>
            </a:pPr>
            <a:r>
              <a:rPr lang="iw-IL" sz="2000"/>
              <a:t>בית הספר היסודי למדתי בבית ספר של הקהילה היהודית בבוטושני. בוטושני הייתה עיר  בה גרו הרבה יהודים וחיי התרבות היו עשירים. היו לי הרבה חברים והתאהבתי בבחורה יפה וחכמה, אסתריקה, שאותה נשאתי לאישה בשנת 1963.</a:t>
            </a:r>
          </a:p>
          <a:p>
            <a:pPr indent="-342900" lvl="0" marL="342900" rtl="0" algn="l">
              <a:lnSpc>
                <a:spcPct val="80000"/>
              </a:lnSpc>
              <a:spcBef>
                <a:spcPts val="400"/>
              </a:spcBef>
              <a:spcAft>
                <a:spcPts val="0"/>
              </a:spcAft>
              <a:buClr>
                <a:schemeClr val="dk1"/>
              </a:buClr>
              <a:buSzPct val="100000"/>
            </a:pPr>
            <a:r>
              <a:rPr lang="iw-IL" sz="2000"/>
              <a:t>בשנת 1964 עלינו ארצה. מסלול העלייה היה מעניין מאוד. טסנו מבוקרשט, עיר הבירה של רומניה, לוינה, עיר הבירה של אוסטריה. שם התארחנו במחנה עולים של הסוכנות היהודית. זו הייתה נסיעתנו הראשונה מחוץ לרומניה. שהינו בווינה כשבועיים ונהנינו מאוד מביקור בעיר. אחרי שבועיים בווינה נסענו ברכבת לנפולי שבאיטליה. הנסיעה היתה מאוד מרגשת. חצינו את הרי האלפים דרך אזור טירול שבגבול בין אוסטריה לאיטליה.</a:t>
            </a:r>
          </a:p>
          <a:p>
            <a:pPr indent="-342900" lvl="0" marL="342900" rtl="0" algn="l">
              <a:lnSpc>
                <a:spcPct val="80000"/>
              </a:lnSpc>
              <a:spcBef>
                <a:spcPts val="400"/>
              </a:spcBef>
              <a:spcAft>
                <a:spcPts val="0"/>
              </a:spcAft>
              <a:buClr>
                <a:schemeClr val="dk1"/>
              </a:buClr>
              <a:buSzPct val="100000"/>
            </a:pPr>
            <a:r>
              <a:rPr lang="iw-IL" sz="2000"/>
              <a:t>היות וזה היה לקראת החורף התחיל לרדת שלג, והכול היה נראה כמו בסרטים.</a:t>
            </a:r>
          </a:p>
          <a:p>
            <a:pPr indent="-342900" lvl="0" marL="342900" rtl="0" algn="l">
              <a:lnSpc>
                <a:spcPct val="80000"/>
              </a:lnSpc>
              <a:spcBef>
                <a:spcPts val="400"/>
              </a:spcBef>
              <a:spcAft>
                <a:spcPts val="0"/>
              </a:spcAft>
              <a:buClr>
                <a:schemeClr val="dk1"/>
              </a:buClr>
              <a:buSzPct val="100000"/>
            </a:pPr>
            <a:r>
              <a:rPr lang="iw-IL" sz="2000"/>
              <a:t>מנפולי הגענו באוניה לנמל חיפה. זה היה מרגש מאוד להגיע לארץ ישראל.</a:t>
            </a:r>
          </a:p>
          <a:p>
            <a:pPr indent="-342900" lvl="0" marL="342900" rtl="0" algn="l">
              <a:lnSpc>
                <a:spcPct val="80000"/>
              </a:lnSpc>
              <a:spcBef>
                <a:spcPts val="400"/>
              </a:spcBef>
              <a:buClr>
                <a:schemeClr val="dk1"/>
              </a:buClr>
              <a:buSzPct val="100000"/>
              <a:buNone/>
            </a:pPr>
            <a:r>
              <a:t/>
            </a:r>
            <a:endParaRPr sz="2000"/>
          </a:p>
        </p:txBody>
      </p:sp>
    </p:spTree>
  </p:cSld>
  <p:clrMapOvr>
    <a:masterClrMapping/>
  </p:clrMapOvr>
  <mc:AlternateContent>
    <mc:Choice Requires="p14">
      <p:transition spd="slow">
        <p14:honeycomb/>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תוצאת תמונה עבור טירת דרקול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 y="-7156"/>
            <a:ext cx="9135253" cy="6846865"/>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a:xfrm>
            <a:off x="539552" y="-42280"/>
            <a:ext cx="8229600" cy="1143000"/>
          </a:xfrm>
        </p:spPr>
        <p:txBody>
          <a:bodyPr>
            <a:normAutofit/>
          </a:bodyPr>
          <a:lstStyle/>
          <a:p>
            <a:r>
              <a:rPr lang="he-IL" b="1" u="sng" dirty="0" smtClean="0">
                <a:solidFill>
                  <a:srgbClr val="FF0000"/>
                </a:solidFill>
              </a:rPr>
              <a:t>תמונות</a:t>
            </a:r>
            <a:r>
              <a:rPr lang="en-US" b="1" u="sng" dirty="0" smtClean="0">
                <a:solidFill>
                  <a:srgbClr val="FF0000"/>
                </a:solidFill>
              </a:rPr>
              <a:t> </a:t>
            </a:r>
            <a:r>
              <a:rPr lang="he-IL" b="1" u="sng" dirty="0">
                <a:solidFill>
                  <a:srgbClr val="FF0000"/>
                </a:solidFill>
              </a:rPr>
              <a:t> </a:t>
            </a:r>
            <a:r>
              <a:rPr lang="he-IL" b="1" u="sng" dirty="0" smtClean="0">
                <a:solidFill>
                  <a:srgbClr val="FF0000"/>
                </a:solidFill>
              </a:rPr>
              <a:t>מטיול שורשים ברומניה</a:t>
            </a:r>
            <a:endParaRPr lang="he-IL" b="1" u="sng" dirty="0">
              <a:solidFill>
                <a:srgbClr val="FF0000"/>
              </a:solidFill>
            </a:endParaRPr>
          </a:p>
        </p:txBody>
      </p:sp>
      <p:pic>
        <p:nvPicPr>
          <p:cNvPr id="1027" name="Picture 3" descr="C:\Users\Frida\Pictures\תמונות רומניה 2\IMAG069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147037"/>
            <a:ext cx="3024336" cy="55446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תוצאת תמונה עבור ארמון המלך בבוקרש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929986"/>
            <a:ext cx="3207033" cy="177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8200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