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58" r:id="rId4"/>
    <p:sldId id="257" r:id="rId5"/>
    <p:sldId id="259" r:id="rId6"/>
    <p:sldId id="263" r:id="rId7"/>
    <p:sldId id="260" r:id="rId8"/>
    <p:sldId id="261" r:id="rId9"/>
    <p:sldId id="264" r:id="rId10"/>
    <p:sldId id="269" r:id="rId11"/>
    <p:sldId id="270" r:id="rId12"/>
    <p:sldId id="262" r:id="rId13"/>
    <p:sldId id="271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0" autoAdjust="0"/>
    <p:restoredTop sz="86321" autoAdjust="0"/>
  </p:normalViewPr>
  <p:slideViewPr>
    <p:cSldViewPr snapToGrid="0">
      <p:cViewPr varScale="1">
        <p:scale>
          <a:sx n="79" d="100"/>
          <a:sy n="79" d="100"/>
        </p:scale>
        <p:origin x="739" y="6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D01E2-1F47-474C-B77F-D47D3235D39E}" type="datetimeFigureOut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EA3E2-F496-4A81-932E-A215EA15CD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64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annylin/Machine-Learning/blob/master/Bike_Sharing_Demand.ipyn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EA3E2-F496-4A81-932E-A215EA15CDC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725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n_estimators</a:t>
            </a:r>
            <a:r>
              <a:rPr lang="zh-TW" altLang="en-US" dirty="0"/>
              <a:t>  </a:t>
            </a:r>
            <a:r>
              <a:rPr lang="en-US" altLang="zh-TW" dirty="0"/>
              <a:t>: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 stages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數量。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EA3E2-F496-4A81-932E-A215EA15CDC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60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分數計算是用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Mean Squared Logarithmic Error (RMSLE)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，均方根對數誤差。 </a:t>
            </a:r>
            <a:endParaRPr lang="en-US" altLang="zh-TW" dirty="0"/>
          </a:p>
          <a:p>
            <a:r>
              <a:rPr lang="zh-TW" altLang="en-US" dirty="0"/>
              <a:t>排名大概 </a:t>
            </a:r>
            <a:r>
              <a:rPr lang="en-US" altLang="zh-TW" dirty="0"/>
              <a:t>12%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Code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3"/>
              </a:rPr>
              <a:t>https://github.com/dannydannylin/Machine-Learning/blob/master/Bike_Sharing_Demand.ipynb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EA3E2-F496-4A81-932E-A215EA15CDC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27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訓練資料。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EA3E2-F496-4A81-932E-A215EA15CDC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72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測試資料</a:t>
            </a:r>
            <a:endParaRPr lang="en-US" altLang="zh-TW" dirty="0"/>
          </a:p>
          <a:p>
            <a:r>
              <a:rPr lang="zh-TW" altLang="en-US" dirty="0"/>
              <a:t>沒有 </a:t>
            </a:r>
            <a:r>
              <a:rPr lang="en-US" altLang="zh-TW" dirty="0"/>
              <a:t>casual </a:t>
            </a:r>
            <a:r>
              <a:rPr lang="zh-TW" altLang="en-US" dirty="0"/>
              <a:t>和 </a:t>
            </a:r>
            <a:r>
              <a:rPr lang="en-US" altLang="zh-TW" dirty="0"/>
              <a:t>registered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EA3E2-F496-4A81-932E-A215EA15CDC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37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Train </a:t>
            </a:r>
            <a:r>
              <a:rPr lang="zh-TW" altLang="en-US" dirty="0"/>
              <a:t>和 </a:t>
            </a:r>
            <a:r>
              <a:rPr lang="en-US" altLang="zh-TW" dirty="0"/>
              <a:t>test </a:t>
            </a:r>
            <a:r>
              <a:rPr lang="zh-TW" altLang="en-US" dirty="0"/>
              <a:t>都沒有缺失值。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EA3E2-F496-4A81-932E-A215EA15CDC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156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最後的欄位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中的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為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為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為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977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相差非常大，以常態分佈來說：只有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的資料在三個標準差外，因判斷可能有異常值。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EA3E2-F496-4A81-932E-A215EA15CDC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797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 </a:t>
            </a:r>
            <a:r>
              <a:rPr lang="en-US" altLang="zh-TW" dirty="0"/>
              <a:t>4</a:t>
            </a:r>
            <a:r>
              <a:rPr lang="zh-TW" altLang="en-US" dirty="0"/>
              <a:t> 張分布圖是對 </a:t>
            </a:r>
            <a:r>
              <a:rPr lang="en-US" altLang="zh-TW" dirty="0"/>
              <a:t>count </a:t>
            </a:r>
            <a:r>
              <a:rPr lang="zh-TW" altLang="en-US" dirty="0"/>
              <a:t>相關係數比較大的 </a:t>
            </a:r>
            <a:r>
              <a:rPr lang="en-US" altLang="zh-TW" dirty="0"/>
              <a:t>feature</a:t>
            </a:r>
            <a:r>
              <a:rPr lang="zh-TW" altLang="en-US" dirty="0"/>
              <a:t>，大致還算是符合常態分布。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EA3E2-F496-4A81-932E-A215EA15CDC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554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左圖是 </a:t>
            </a:r>
            <a:r>
              <a:rPr lang="en-US" altLang="zh-TW" dirty="0"/>
              <a:t>count </a:t>
            </a:r>
            <a:r>
              <a:rPr lang="zh-TW" altLang="en-US" dirty="0"/>
              <a:t>的分布圖，較不符合常態分布。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右圖是經過對數處理後，較符合常態分布。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EA3E2-F496-4A81-932E-A215EA15CDC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573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 </a:t>
            </a:r>
            <a:r>
              <a:rPr lang="en-US" altLang="zh-TW" dirty="0"/>
              <a:t>windspeed </a:t>
            </a:r>
            <a:r>
              <a:rPr lang="zh-TW" altLang="en-US" dirty="0"/>
              <a:t>的分布圖，明顯看到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中間有一個很大的起伏，且 </a:t>
            </a:r>
            <a:r>
              <a:rPr lang="en-US" altLang="zh-TW" dirty="0"/>
              <a:t>0</a:t>
            </a:r>
            <a:r>
              <a:rPr lang="zh-TW" altLang="en-US" dirty="0"/>
              <a:t> 的數量特別多，所以推估可能是 </a:t>
            </a:r>
            <a:r>
              <a:rPr lang="en-US" altLang="zh-TW" dirty="0"/>
              <a:t>:</a:t>
            </a:r>
            <a:r>
              <a:rPr lang="zh-TW" altLang="en-US" dirty="0"/>
              <a:t> 風速太小量不到或是只要是風速為空值都被資料提供方補上 </a:t>
            </a:r>
            <a:r>
              <a:rPr lang="en-US" altLang="zh-TW" dirty="0"/>
              <a:t>0</a:t>
            </a:r>
            <a:r>
              <a:rPr lang="zh-TW" altLang="en-US" dirty="0"/>
              <a:t>，因此將風速不為 </a:t>
            </a:r>
            <a:r>
              <a:rPr lang="en-US" altLang="zh-TW" dirty="0"/>
              <a:t>0</a:t>
            </a:r>
            <a:r>
              <a:rPr lang="zh-TW" altLang="en-US" dirty="0"/>
              <a:t> 的資料，用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建模來預測風速為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可能的數值。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右圖為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完的結果。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EA3E2-F496-4A81-932E-A215EA15CDC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636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各個 </a:t>
            </a:r>
            <a:r>
              <a:rPr lang="en-US" altLang="zh-TW" dirty="0"/>
              <a:t>feature </a:t>
            </a:r>
            <a:r>
              <a:rPr lang="zh-TW" altLang="en-US" dirty="0"/>
              <a:t>對 </a:t>
            </a:r>
            <a:r>
              <a:rPr lang="en-US" altLang="zh-TW" dirty="0"/>
              <a:t>count </a:t>
            </a:r>
            <a:r>
              <a:rPr lang="zh-TW" altLang="en-US" dirty="0"/>
              <a:t>的相關係數，這裡移除 </a:t>
            </a:r>
            <a:r>
              <a:rPr lang="en-US" altLang="zh-TW" dirty="0"/>
              <a:t>holiday</a:t>
            </a:r>
            <a:r>
              <a:rPr lang="zh-TW" altLang="en-US" dirty="0"/>
              <a:t>、</a:t>
            </a:r>
            <a:r>
              <a:rPr lang="en-US" altLang="zh-TW" dirty="0"/>
              <a:t>day</a:t>
            </a:r>
            <a:r>
              <a:rPr lang="zh-TW" altLang="en-US" dirty="0"/>
              <a:t>，</a:t>
            </a:r>
            <a:r>
              <a:rPr lang="en-US" altLang="zh-TW" dirty="0"/>
              <a:t>2</a:t>
            </a:r>
            <a:r>
              <a:rPr lang="zh-TW" altLang="en-US" dirty="0"/>
              <a:t> 個 </a:t>
            </a:r>
            <a:r>
              <a:rPr lang="en-US" altLang="zh-TW" dirty="0"/>
              <a:t>features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主要是多嘗試各種 </a:t>
            </a:r>
            <a:r>
              <a:rPr lang="en-US" altLang="zh-TW" dirty="0"/>
              <a:t>feature </a:t>
            </a:r>
            <a:r>
              <a:rPr lang="zh-TW" altLang="en-US" dirty="0"/>
              <a:t>移除掉後的結果。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EA3E2-F496-4A81-932E-A215EA15CDC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95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9B2E-9163-401F-B11D-7C7698162EB0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74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A61-8E9E-40A6-A48C-828927C51FE1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84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8E1D-0D02-4451-9F03-EB2F7A19F0D4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02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9B2E-9163-401F-B11D-7C7698162EB0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89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59B-5841-47B4-BB98-9AE1F3E6BB69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65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EEE4-80E8-4E39-9B98-D460BA688AFE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521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4448-093C-46CE-BE3A-2CD5BFF38F94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694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8B02-FDA0-4D57-A045-3B98D5B55C02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99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E144-7144-4F46-843F-F0472B7E8A02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46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8C88-5C46-4447-8D43-FA9857BEAE76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291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25C-3EAD-49D2-9A14-C6EC363E4FD5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70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B59B-5841-47B4-BB98-9AE1F3E6BB69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725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0591-FF2D-448D-A005-AB82F7893636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394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A61-8E9E-40A6-A48C-828927C51FE1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738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8E1D-0D02-4451-9F03-EB2F7A19F0D4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1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EEE4-80E8-4E39-9B98-D460BA688AFE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27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4448-093C-46CE-BE3A-2CD5BFF38F94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7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8B02-FDA0-4D57-A045-3B98D5B55C02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8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E144-7144-4F46-843F-F0472B7E8A02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6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8C88-5C46-4447-8D43-FA9857BEAE76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35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25C-3EAD-49D2-9A14-C6EC363E4FD5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6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0591-FF2D-448D-A005-AB82F7893636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65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682627-6008-4B97-8D9A-F0BAB98D3F58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53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682627-6008-4B97-8D9A-F0BAB98D3F58}" type="datetime1">
              <a:rPr lang="zh-TW" altLang="en-US" smtClean="0"/>
              <a:t>2019/6/25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558D-C202-46F3-B5BA-3E3B6DBF9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74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annylin/Machine-Learning/blob/master/Bike_Sharing_Demand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3DC74-FE1F-4BCD-B893-451C2D168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Final Project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Bike Sharing Demand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3FC736-CFE8-4672-B29B-4304BDA45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資訊碩一 </a:t>
            </a:r>
            <a:r>
              <a:rPr lang="en-US" altLang="zh-TW" dirty="0"/>
              <a:t>107598016 </a:t>
            </a:r>
            <a:r>
              <a:rPr lang="zh-TW" altLang="en-US" dirty="0"/>
              <a:t>林宣佑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2019/06/26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370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CD8BB-CDFD-45D2-8B9E-BD5AA027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  <a:r>
              <a:rPr lang="en-US" altLang="zh-TW" dirty="0"/>
              <a:t>(5)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58D6B3C-D6F2-427B-91ED-F129482AE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6" y="1911520"/>
            <a:ext cx="5590004" cy="390273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FFBEF9-C889-48FC-92F2-66BCA6BC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B6E7F1A-382B-49C3-9457-D5DFF4BE0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439" y="1831894"/>
            <a:ext cx="5766284" cy="3953174"/>
          </a:xfrm>
          <a:prstGeom prst="rect">
            <a:avLst/>
          </a:prstGeom>
        </p:spPr>
      </p:pic>
      <p:sp>
        <p:nvSpPr>
          <p:cNvPr id="9" name="箭號: 燕尾形向右 8">
            <a:extLst>
              <a:ext uri="{FF2B5EF4-FFF2-40B4-BE49-F238E27FC236}">
                <a16:creationId xmlns:a16="http://schemas.microsoft.com/office/drawing/2014/main" id="{63F255F3-C0EC-455E-99F6-078693E156AA}"/>
              </a:ext>
            </a:extLst>
          </p:cNvPr>
          <p:cNvSpPr/>
          <p:nvPr/>
        </p:nvSpPr>
        <p:spPr>
          <a:xfrm>
            <a:off x="5817140" y="3677054"/>
            <a:ext cx="515567" cy="330742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5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D4E55-AB1B-40FA-BF38-7D48343F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  <a:r>
              <a:rPr lang="en-US" altLang="zh-TW" dirty="0"/>
              <a:t>(6)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44D85F-E48F-4418-80BC-07BD41FB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83F736DF-5553-45BA-8B45-B70021DE5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5" y="2140085"/>
            <a:ext cx="12005427" cy="3453319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7628FE0-2AE2-4056-A3C3-06619DE814E6}"/>
              </a:ext>
            </a:extLst>
          </p:cNvPr>
          <p:cNvSpPr/>
          <p:nvPr/>
        </p:nvSpPr>
        <p:spPr>
          <a:xfrm>
            <a:off x="943583" y="5087566"/>
            <a:ext cx="622570" cy="612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4BFE6C0-0C82-40B1-82E6-AFC85CDC16E2}"/>
              </a:ext>
            </a:extLst>
          </p:cNvPr>
          <p:cNvSpPr/>
          <p:nvPr/>
        </p:nvSpPr>
        <p:spPr>
          <a:xfrm>
            <a:off x="6893669" y="5110263"/>
            <a:ext cx="622570" cy="612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7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4E1D4-2AB2-4A4F-9C0E-D7714D75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83182B-8461-419D-93EC-F3D8858E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GradientBoostingRegressor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en-US" altLang="zh-TW" dirty="0" err="1"/>
              <a:t>n_estimators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5000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alpha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0.01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B258E8-47A8-4DC9-95A4-86C129A7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09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CFC1E6-607B-4643-98B0-032D049C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2A2668-4B81-43E6-A0A9-9F15B5B3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" name="圖片 2">
            <a:hlinkClick r:id="rId3"/>
            <a:extLst>
              <a:ext uri="{FF2B5EF4-FFF2-40B4-BE49-F238E27FC236}">
                <a16:creationId xmlns:a16="http://schemas.microsoft.com/office/drawing/2014/main" id="{BE9AEE82-9327-40E3-A9CB-210405DAF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73321"/>
            <a:ext cx="12192000" cy="11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6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FD1C8-779C-4974-A88A-C1584DEC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7F15F2-F57A-42BD-968A-D5BEA3E6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AC3014-A891-4DD0-ACEB-5CA8348C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F6BAC0-B7F7-43FA-B0A2-979EC6CF9C84}"/>
              </a:ext>
            </a:extLst>
          </p:cNvPr>
          <p:cNvSpPr/>
          <p:nvPr/>
        </p:nvSpPr>
        <p:spPr>
          <a:xfrm>
            <a:off x="3275005" y="2967335"/>
            <a:ext cx="5641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for listening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86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9D4CC-F9A7-4932-B2A2-A88410DB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D45105-368C-4642-869D-25BC9327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  <a:endParaRPr lang="en-US" altLang="zh-TW" dirty="0"/>
          </a:p>
          <a:p>
            <a:r>
              <a:rPr lang="zh-TW" altLang="en-US" dirty="0"/>
              <a:t>資料前處理</a:t>
            </a:r>
            <a:endParaRPr lang="en-US" altLang="zh-TW" dirty="0"/>
          </a:p>
          <a:p>
            <a:r>
              <a:rPr lang="zh-TW" altLang="en-US" dirty="0"/>
              <a:t>結果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221DA4-FFE6-4EA9-80BE-AA8DE29A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85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041F5-AD26-4B74-9DE9-0C81F6A7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96A6A1-9293-49D1-85BB-51DBD6DB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此為 </a:t>
            </a:r>
            <a:r>
              <a:rPr lang="en-US" altLang="zh-TW" dirty="0"/>
              <a:t>Kaggle</a:t>
            </a:r>
            <a:r>
              <a:rPr lang="zh-TW" altLang="en-US" dirty="0"/>
              <a:t> </a:t>
            </a:r>
            <a:r>
              <a:rPr lang="en-US" altLang="zh-TW" dirty="0"/>
              <a:t>Competition </a:t>
            </a:r>
            <a:r>
              <a:rPr lang="zh-TW" altLang="en-US" dirty="0"/>
              <a:t>上的問題。</a:t>
            </a:r>
            <a:endParaRPr lang="en-US" altLang="zh-TW" dirty="0"/>
          </a:p>
          <a:p>
            <a:r>
              <a:rPr lang="zh-TW" altLang="en-US" dirty="0"/>
              <a:t>資料為各種不同情況</a:t>
            </a:r>
            <a:r>
              <a:rPr lang="en-US" altLang="zh-TW" dirty="0"/>
              <a:t>(</a:t>
            </a:r>
            <a:r>
              <a:rPr lang="zh-TW" altLang="en-US" dirty="0"/>
              <a:t>時間、季節、溫度、體感溫度等</a:t>
            </a:r>
            <a:r>
              <a:rPr lang="en-US" altLang="zh-TW" dirty="0"/>
              <a:t>)</a:t>
            </a:r>
            <a:r>
              <a:rPr lang="zh-TW" altLang="en-US" dirty="0"/>
              <a:t>，單車租借的數量。</a:t>
            </a:r>
            <a:endParaRPr lang="en-US" altLang="zh-TW" dirty="0"/>
          </a:p>
          <a:p>
            <a:r>
              <a:rPr lang="zh-TW" altLang="en-US" dirty="0"/>
              <a:t>訓練資料為 </a:t>
            </a:r>
            <a:r>
              <a:rPr lang="en-US" altLang="zh-TW" dirty="0"/>
              <a:t>2011,</a:t>
            </a:r>
            <a:r>
              <a:rPr lang="zh-TW" altLang="en-US" dirty="0"/>
              <a:t> </a:t>
            </a:r>
            <a:r>
              <a:rPr lang="en-US" altLang="zh-TW" dirty="0"/>
              <a:t>2012</a:t>
            </a:r>
            <a:r>
              <a:rPr lang="zh-TW" altLang="en-US" dirty="0"/>
              <a:t> 中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12</a:t>
            </a:r>
            <a:r>
              <a:rPr lang="zh-TW" altLang="en-US" dirty="0"/>
              <a:t> 月的當中的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19</a:t>
            </a:r>
            <a:r>
              <a:rPr lang="zh-TW" altLang="en-US" dirty="0"/>
              <a:t> 日歷史租借資料，用這些來預測 </a:t>
            </a:r>
            <a:r>
              <a:rPr lang="en-US" altLang="zh-TW" dirty="0"/>
              <a:t>20</a:t>
            </a:r>
            <a:r>
              <a:rPr lang="zh-TW" altLang="en-US" dirty="0"/>
              <a:t> 日到月底，每小時的租借數量。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28F1E5-FE43-494D-AA79-9D99FED8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5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36372-289F-4257-8FCA-D8380A91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B24ECF-ECAC-42A3-ADDB-E90756D19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4171" y="1848167"/>
            <a:ext cx="9003657" cy="435133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AAF272-47CE-4E61-B4C2-6B29A240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C0583B-D22A-48D9-9B92-1EB0A5D3102D}"/>
              </a:ext>
            </a:extLst>
          </p:cNvPr>
          <p:cNvSpPr/>
          <p:nvPr/>
        </p:nvSpPr>
        <p:spPr>
          <a:xfrm>
            <a:off x="2966936" y="2120630"/>
            <a:ext cx="5515583" cy="214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03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BC240-623A-4382-8789-2B3C3E2D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797FAC-795E-4E76-AB47-CC6B0DA9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26AAE3-4917-45C1-BC22-E200AB3C9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27" y="1867535"/>
            <a:ext cx="96774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1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00D3D-3816-4A5C-B50B-F6D6EFD4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5C303BD-3FF6-476B-BC2F-32F84C0CDC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查看 </a:t>
            </a:r>
            <a:r>
              <a:rPr lang="en-US" altLang="zh-TW" dirty="0"/>
              <a:t>test</a:t>
            </a:r>
            <a:r>
              <a:rPr lang="zh-TW" altLang="en-US" dirty="0"/>
              <a:t> 有無空值。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CFCAD5-8844-4E4B-8EFA-241D339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9B2C2D1E-E010-4DD8-8B79-9F3C33F717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查看 </a:t>
            </a:r>
            <a:r>
              <a:rPr lang="en-US" altLang="zh-TW" dirty="0"/>
              <a:t>train</a:t>
            </a:r>
            <a:r>
              <a:rPr lang="zh-TW" altLang="en-US" dirty="0"/>
              <a:t> 有無空值。</a:t>
            </a:r>
          </a:p>
          <a:p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835FDCE-21AC-4335-813B-8AD66A2F3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68" y="2370137"/>
            <a:ext cx="3473012" cy="435133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3F7AB3F-A42F-4BC1-93B2-B8FA98B62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002" y="2370137"/>
            <a:ext cx="3792474" cy="420489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9D9863D-F35E-43A8-B96A-64488DD692E5}"/>
              </a:ext>
            </a:extLst>
          </p:cNvPr>
          <p:cNvSpPr/>
          <p:nvPr/>
        </p:nvSpPr>
        <p:spPr>
          <a:xfrm>
            <a:off x="2636667" y="4038062"/>
            <a:ext cx="692459" cy="2096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1725DB-2C92-41DF-97B8-A496D5534395}"/>
              </a:ext>
            </a:extLst>
          </p:cNvPr>
          <p:cNvSpPr/>
          <p:nvPr/>
        </p:nvSpPr>
        <p:spPr>
          <a:xfrm>
            <a:off x="8302110" y="3701988"/>
            <a:ext cx="726480" cy="2308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06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8A532-D88C-4CC8-AF79-AF6C0ACE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9A6C96-8718-499E-ADB5-A62F23A0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3679C06-E8FC-4198-B80D-19DFEA12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判斷異常值。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0E8F8D4-3BC6-4B17-B674-B09CFE3D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51" y="2974975"/>
            <a:ext cx="11934825" cy="33813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01E0501-AFD0-46A9-9894-9488AE96136E}"/>
              </a:ext>
            </a:extLst>
          </p:cNvPr>
          <p:cNvSpPr/>
          <p:nvPr/>
        </p:nvSpPr>
        <p:spPr>
          <a:xfrm>
            <a:off x="11206265" y="3686782"/>
            <a:ext cx="924128" cy="2611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7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A2969-57A6-4E4C-A036-67E23A2D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EE0592-77DF-47F3-A6B5-93C9E9CC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C982B5C6-C76E-45CB-9480-07CFD5539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417" y="513123"/>
            <a:ext cx="7218248" cy="6038535"/>
          </a:xfrm>
        </p:spPr>
      </p:pic>
    </p:spTree>
    <p:extLst>
      <p:ext uri="{BB962C8B-B14F-4D97-AF65-F5344CB8AC3E}">
        <p14:creationId xmlns:p14="http://schemas.microsoft.com/office/powerpoint/2010/main" val="111415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DDFE0-8017-45A5-8DFE-A2712079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A3F81F-B09E-40B5-988D-A515AEF5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8D-C202-46F3-B5BA-3E3B6DBF9562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AC7E47-5B3D-4A1D-99AE-8AA05E18A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3" y="2294652"/>
            <a:ext cx="5098474" cy="349534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B027A28-7013-492A-A5FC-2377E9161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94" y="2178277"/>
            <a:ext cx="5098473" cy="3559564"/>
          </a:xfrm>
          <a:prstGeom prst="rect">
            <a:avLst/>
          </a:prstGeom>
        </p:spPr>
      </p:pic>
      <p:sp>
        <p:nvSpPr>
          <p:cNvPr id="9" name="箭號: 燕尾形向右 8">
            <a:extLst>
              <a:ext uri="{FF2B5EF4-FFF2-40B4-BE49-F238E27FC236}">
                <a16:creationId xmlns:a16="http://schemas.microsoft.com/office/drawing/2014/main" id="{AC0341BB-FE2F-42B9-AE94-941A06EEE62D}"/>
              </a:ext>
            </a:extLst>
          </p:cNvPr>
          <p:cNvSpPr/>
          <p:nvPr/>
        </p:nvSpPr>
        <p:spPr>
          <a:xfrm>
            <a:off x="5826868" y="3754877"/>
            <a:ext cx="593387" cy="340468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95258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1520</TotalTime>
  <Words>475</Words>
  <Application>Microsoft Office PowerPoint</Application>
  <PresentationFormat>寬螢幕</PresentationFormat>
  <Paragraphs>71</Paragraphs>
  <Slides>14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 2</vt:lpstr>
      <vt:lpstr>HDOfficeLightV0</vt:lpstr>
      <vt:lpstr>1_HDOfficeLightV0</vt:lpstr>
      <vt:lpstr>Final Project :  Bike Sharing Demand</vt:lpstr>
      <vt:lpstr>Outline</vt:lpstr>
      <vt:lpstr>問題描述(1)</vt:lpstr>
      <vt:lpstr>問題描述(2)</vt:lpstr>
      <vt:lpstr>問題描述(3)</vt:lpstr>
      <vt:lpstr>資料前處理(1)</vt:lpstr>
      <vt:lpstr>資料前處理(2)</vt:lpstr>
      <vt:lpstr>資料前處理(3)</vt:lpstr>
      <vt:lpstr>資料前處理(4)</vt:lpstr>
      <vt:lpstr>資料前處理(5)</vt:lpstr>
      <vt:lpstr>資料前處理(6)</vt:lpstr>
      <vt:lpstr>建模</vt:lpstr>
      <vt:lpstr>結果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宣佑 林</dc:creator>
  <cp:lastModifiedBy>宣佑 林</cp:lastModifiedBy>
  <cp:revision>143</cp:revision>
  <dcterms:created xsi:type="dcterms:W3CDTF">2019-06-04T06:53:17Z</dcterms:created>
  <dcterms:modified xsi:type="dcterms:W3CDTF">2019-06-25T13:49:18Z</dcterms:modified>
</cp:coreProperties>
</file>