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handoutMasterIdLst>
    <p:handoutMasterId r:id="rId30"/>
  </p:handoutMasterIdLst>
  <p:sldIdLst>
    <p:sldId id="256" r:id="rId5"/>
    <p:sldId id="257" r:id="rId6"/>
    <p:sldId id="258" r:id="rId7"/>
    <p:sldId id="262" r:id="rId8"/>
    <p:sldId id="263" r:id="rId9"/>
    <p:sldId id="259" r:id="rId10"/>
    <p:sldId id="277" r:id="rId11"/>
    <p:sldId id="260" r:id="rId12"/>
    <p:sldId id="261" r:id="rId13"/>
    <p:sldId id="278" r:id="rId14"/>
    <p:sldId id="265" r:id="rId15"/>
    <p:sldId id="264" r:id="rId16"/>
    <p:sldId id="276" r:id="rId17"/>
    <p:sldId id="279" r:id="rId18"/>
    <p:sldId id="266" r:id="rId19"/>
    <p:sldId id="267" r:id="rId20"/>
    <p:sldId id="269" r:id="rId21"/>
    <p:sldId id="270" r:id="rId22"/>
    <p:sldId id="271" r:id="rId23"/>
    <p:sldId id="268" r:id="rId24"/>
    <p:sldId id="272" r:id="rId25"/>
    <p:sldId id="273" r:id="rId26"/>
    <p:sldId id="274" r:id="rId27"/>
    <p:sldId id="275" r:id="rId28"/>
    <p:sldId id="280" r:id="rId29"/>
  </p:sldIdLst>
  <p:sldSz cx="12192000" cy="6858000"/>
  <p:notesSz cx="6797675" cy="9926638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4892E-C993-4FA9-9CC9-479F89E63ECD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548DB-08CD-4AD4-93C5-51D84FC9C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9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3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5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8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6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70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51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BAD9-31A3-4CDB-A26B-89ED9F247C8C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198CF-C983-43AA-AEFB-BC63E21CD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5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ACF7004 and ACF7003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18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D2F9-AD99-2E3D-3D38-09780798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to the industry (1200 </a:t>
            </a:r>
            <a:r>
              <a:rPr lang="en-GB" dirty="0" err="1"/>
              <a:t>wds</a:t>
            </a:r>
            <a:r>
              <a:rPr lang="en-GB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19BE-AA72-B6BE-9205-ABB1B244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Overview/critical evaluation of key factors affecting the UK residential construction sector 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1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.     Background to UK house construction sector (100 </a:t>
            </a:r>
            <a:r>
              <a:rPr lang="en-GB" sz="2700" i="0" u="none" strike="noStrike" kern="12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wds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?)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2.     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Five forces analysis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2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a.   Competition within the industry (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2.b.  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Supplier power …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0070C0"/>
                </a:solidFill>
                <a:latin typeface="Calibri" panose="020F0502020204030204" pitchFamily="34" charset="0"/>
              </a:rPr>
              <a:t>3</a:t>
            </a: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.     Planning regulations …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i="0" u="none" strike="noStrike" kern="12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6.     Summary (what are most important external factors)</a:t>
            </a:r>
            <a:endParaRPr lang="en-GB" sz="270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56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03A2-655C-D863-EC02-C6759165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Each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4BFD-B1E4-3F86-505B-4D8F7C00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V. short background- 100 </a:t>
            </a:r>
            <a:r>
              <a:rPr lang="en-GB" dirty="0" err="1">
                <a:solidFill>
                  <a:srgbClr val="0070C0"/>
                </a:solidFill>
              </a:rPr>
              <a:t>wds</a:t>
            </a:r>
            <a:r>
              <a:rPr lang="en-GB" dirty="0">
                <a:solidFill>
                  <a:srgbClr val="0070C0"/>
                </a:solidFill>
              </a:rPr>
              <a:t> (how large, how old, how much money, other data, any comments)</a:t>
            </a:r>
          </a:p>
        </p:txBody>
      </p:sp>
    </p:spTree>
    <p:extLst>
      <p:ext uri="{BB962C8B-B14F-4D97-AF65-F5344CB8AC3E}">
        <p14:creationId xmlns:p14="http://schemas.microsoft.com/office/powerpoint/2010/main" val="373664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16D1-B19E-BCFE-3BA6-BD00F93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F452-8998-88A3-76CB-F96D344F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2019722" cy="4968875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Group by type (e.g. liquidity ratios/efficiency ratios/gearing ratios/profitability ratios)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a) Sentences (rewritten </a:t>
            </a:r>
            <a:r>
              <a:rPr lang="en-GB" b="1" dirty="0">
                <a:solidFill>
                  <a:srgbClr val="0070C0"/>
                </a:solidFill>
              </a:rPr>
              <a:t>text book</a:t>
            </a:r>
            <a:r>
              <a:rPr lang="en-GB" dirty="0">
                <a:solidFill>
                  <a:srgbClr val="0070C0"/>
                </a:solidFill>
              </a:rPr>
              <a:t>) – what does the ratio/thing show, any STR/WE of using it,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For each of the ratios 10 ratios- (500 </a:t>
            </a:r>
            <a:r>
              <a:rPr lang="en-GB" dirty="0" err="1">
                <a:solidFill>
                  <a:srgbClr val="0070C0"/>
                </a:solidFill>
              </a:rPr>
              <a:t>wds</a:t>
            </a:r>
            <a:r>
              <a:rPr lang="en-GB" dirty="0">
                <a:solidFill>
                  <a:srgbClr val="0070C0"/>
                </a:solidFill>
              </a:rPr>
              <a:t>/ratio)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b) What the data is- (short table/graph- ) for each ratio- horizontal/vertical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bi) Summary of how they compare with each other,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bii</a:t>
            </a:r>
            <a:r>
              <a:rPr lang="en-GB" dirty="0">
                <a:solidFill>
                  <a:srgbClr val="0070C0"/>
                </a:solidFill>
              </a:rPr>
              <a:t>) Why is the data what it is – using information from FT/annual report etc.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biii</a:t>
            </a:r>
            <a:r>
              <a:rPr lang="en-GB" dirty="0">
                <a:solidFill>
                  <a:srgbClr val="0070C0"/>
                </a:solidFill>
              </a:rPr>
              <a:t>) What this implies – in terms of comparison</a:t>
            </a:r>
            <a:endParaRPr lang="en-GB" sz="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c) Compare external factors from section 1 – what do they imply? (short)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d) Group summary      (?)       (Short)</a:t>
            </a:r>
          </a:p>
        </p:txBody>
      </p:sp>
    </p:spTree>
    <p:extLst>
      <p:ext uri="{BB962C8B-B14F-4D97-AF65-F5344CB8AC3E}">
        <p14:creationId xmlns:p14="http://schemas.microsoft.com/office/powerpoint/2010/main" val="137102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D8AD-9ACF-4D29-7AAE-77B2B85F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Corporate governance (1200 </a:t>
            </a:r>
            <a:r>
              <a:rPr lang="en-GB" dirty="0" err="1"/>
              <a:t>wds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AAC8-38AE-1D3C-6BC1-9F10E473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Evaluation of your chosen company’s adoption of the UK Corporate Governance Code </a:t>
            </a:r>
          </a:p>
          <a:p>
            <a:pPr marL="514350" indent="-514350"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Why does it matter (very short-50 </a:t>
            </a:r>
            <a:r>
              <a:rPr lang="en-GB" dirty="0" err="1">
                <a:solidFill>
                  <a:srgbClr val="0070C0"/>
                </a:solidFill>
              </a:rPr>
              <a:t>wd</a:t>
            </a:r>
            <a:r>
              <a:rPr lang="en-GB" dirty="0">
                <a:solidFill>
                  <a:srgbClr val="0070C0"/>
                </a:solidFill>
              </a:rPr>
              <a:t> summary?)- meta-analysis that shows that  adhering to CG code in </a:t>
            </a:r>
            <a:r>
              <a:rPr lang="en-GB" dirty="0" err="1">
                <a:solidFill>
                  <a:srgbClr val="0070C0"/>
                </a:solidFill>
              </a:rPr>
              <a:t>Uk</a:t>
            </a:r>
            <a:r>
              <a:rPr lang="en-GB" dirty="0">
                <a:solidFill>
                  <a:srgbClr val="0070C0"/>
                </a:solidFill>
              </a:rPr>
              <a:t> is profitable, sustainable etc Not shown in the ratios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2) Base on the 2018 code – five categories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2a) renumeration (what do they not do, does it matter? What do they do, how well does this fit? 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2b) audit risk and internal control etc ….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3) Overall summary – do they fit with the UKCG code.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52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CA6C-70D3-B14B-90D9-4F021AE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 Summary – 200-250 </a:t>
            </a:r>
            <a:r>
              <a:rPr lang="en-GB" dirty="0" err="1"/>
              <a:t>wds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C6A5-3E82-4C4D-846F-2E40A3C7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Most important bits from each 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Which company is stronger (?)</a:t>
            </a:r>
          </a:p>
        </p:txBody>
      </p:sp>
    </p:spTree>
    <p:extLst>
      <p:ext uri="{BB962C8B-B14F-4D97-AF65-F5344CB8AC3E}">
        <p14:creationId xmlns:p14="http://schemas.microsoft.com/office/powerpoint/2010/main" val="4009444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BB6A-CA31-D908-2C31-E45A310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ACF7003 -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45CF-B126-6EA3-845D-2186E250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 on forward premiums and forex market efficiency (1,500 words ± 20% approximately) </a:t>
            </a:r>
          </a:p>
          <a:p>
            <a:pPr algn="just" rtl="0" fontAlgn="base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 covered interest rate parity (CIRP) tell us about exchange rate determination? Discuss and reflect on the rationale of CIRP. 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the research on forward premiums and forex market efficiency – theoretical perspectives and empirical evidence. </a:t>
            </a:r>
          </a:p>
          <a:p>
            <a:pPr algn="just" rtl="0" fontAlgn="base">
              <a:buFont typeface="+mj-lt"/>
              <a:buAutoNum type="arabicPeriod" startAt="3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 and summarise your opinion as to what extent the forex market is efficient based on the above review.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26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FCE7-D2F2-BA81-1693-9D6A8391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TAPS – Topic, Action,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321-5FC2-E1F5-EC86-CE7C03D4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 on forward premiums and forex market efficiency (1,500 words ± 20% approximately) </a:t>
            </a:r>
          </a:p>
          <a:p>
            <a:pPr algn="just" rtl="0" fontAlgn="base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 covered interest rate parity (CIRP) tell us about exchange rate determination? Discuss and reflect on the rationale of CIRP. 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the research on forward premiums and forex market efficiency – theoretical perspectives and empirical evidence. </a:t>
            </a:r>
          </a:p>
          <a:p>
            <a:pPr algn="just" rtl="0" fontAlgn="base">
              <a:buFont typeface="+mj-lt"/>
              <a:buAutoNum type="arabicPeriod" startAt="3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 and summarise your opinion as to what extent the forex market is efficient based on the above review.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161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E8E4-8BF4-F57C-6995-7541A0F9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Topic- what are the nouns?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DDEE-252D-82B4-56FF-E8612291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 on forward premiums and forex market efficiency (1,500 words ± 20% approximately) </a:t>
            </a:r>
          </a:p>
          <a:p>
            <a:pPr algn="just" rtl="0" fontAlgn="base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covered interest rate parity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(CIRP) tell us about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exchange rate determination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? Discuss and reflect on the rationale of CIRP. 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the research on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forward premiums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forex market efficiency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– theoretical perspectives and empirical evidence. </a:t>
            </a:r>
          </a:p>
          <a:p>
            <a:pPr algn="just" rtl="0" fontAlgn="base">
              <a:buFont typeface="+mj-lt"/>
              <a:buAutoNum type="arabicPeriod" startAt="3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 and summarise your opinion as to what extent the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forex market is efficient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based on the above review.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03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133-6C93-2FF5-47A9-E8D3F63A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Actions- what are the verbs?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F43B-2AF1-E2CD-6AF0-94897B8E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 on forward premiums and forex market efficiency (1,500 words ± 20% approximately) </a:t>
            </a:r>
          </a:p>
          <a:p>
            <a:pPr algn="just" rtl="0" fontAlgn="base">
              <a:buFont typeface="+mj-lt"/>
              <a:buAutoNum type="arabicPeriod"/>
            </a:pP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covered interest rate parity (CIRP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 tell us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about exchange rate determination?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Discuss and reflect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on the rationale of CIRP. 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research on forward premiums and forex market efficiency – theoretical perspectives and empirical evidence. </a:t>
            </a:r>
          </a:p>
          <a:p>
            <a:pPr algn="just" rtl="0" fontAlgn="base">
              <a:buFont typeface="+mj-lt"/>
              <a:buAutoNum type="arabicPeriod" startAt="3"/>
            </a:pP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summarise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your opinion as to what extent the forex market is efficient based on the above review.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46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AC75-87BC-A887-0989-AB7FE29D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– what are the limits? (50 </a:t>
            </a:r>
            <a:r>
              <a:rPr lang="en-GB" dirty="0" err="1"/>
              <a:t>mks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574D-98B2-55C5-4E25-630570A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Essay on forward premiums and forex market efficiency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(1,500 words ± 20% approximately) (12-18 00)</a:t>
            </a:r>
          </a:p>
          <a:p>
            <a:pPr algn="just" rtl="0" fontAlgn="base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 covered interest rate parity (CIRP) tell us about exchange rate determination? Discuss and reflect on the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rationale of CIRP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GB" b="0" i="0" dirty="0">
                <a:effectLst/>
                <a:latin typeface="Arial" panose="020B0604020202020204" pitchFamily="34" charset="0"/>
              </a:rPr>
              <a:t>(600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wds</a:t>
            </a:r>
            <a:r>
              <a:rPr lang="en-GB" b="0" i="0" dirty="0">
                <a:effectLst/>
                <a:latin typeface="Arial" panose="020B0604020202020204" pitchFamily="34" charset="0"/>
              </a:rPr>
              <a:t>? )</a:t>
            </a:r>
          </a:p>
          <a:p>
            <a:pPr algn="just" rtl="0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the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on forward premiums and forex market efficiency –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theoretical perspectives and empirical evidence. </a:t>
            </a:r>
            <a:r>
              <a:rPr lang="en-GB" i="0" dirty="0">
                <a:effectLst/>
                <a:latin typeface="Arial" panose="020B0604020202020204" pitchFamily="34" charset="0"/>
              </a:rPr>
              <a:t>(600 </a:t>
            </a:r>
            <a:r>
              <a:rPr lang="en-GB" i="0" dirty="0" err="1">
                <a:effectLst/>
                <a:latin typeface="Arial" panose="020B0604020202020204" pitchFamily="34" charset="0"/>
              </a:rPr>
              <a:t>wds</a:t>
            </a:r>
            <a:r>
              <a:rPr lang="en-GB" i="0" dirty="0">
                <a:effectLst/>
                <a:latin typeface="Arial" panose="020B0604020202020204" pitchFamily="34" charset="0"/>
              </a:rPr>
              <a:t>? )</a:t>
            </a:r>
          </a:p>
          <a:p>
            <a:pPr algn="just" rtl="0" fontAlgn="base">
              <a:buFont typeface="+mj-lt"/>
              <a:buAutoNum type="arabicPeriod" startAt="3"/>
            </a:pP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 and summarise your opinion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 to what extent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forex market is efficient based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on the above review. </a:t>
            </a:r>
            <a:r>
              <a:rPr lang="en-GB" i="0" dirty="0">
                <a:effectLst/>
                <a:latin typeface="Arial" panose="020B0604020202020204" pitchFamily="34" charset="0"/>
              </a:rPr>
              <a:t>(300 </a:t>
            </a:r>
            <a:r>
              <a:rPr lang="en-GB" i="0" dirty="0" err="1">
                <a:effectLst/>
                <a:latin typeface="Arial" panose="020B0604020202020204" pitchFamily="34" charset="0"/>
              </a:rPr>
              <a:t>wds</a:t>
            </a:r>
            <a:r>
              <a:rPr lang="en-GB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7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A2F9-6EFC-FC60-9202-9DFBBA5D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Marking Criteria Weight Allocation (7004)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2704-2000-70D2-694D-BA6D4EDC6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825625"/>
            <a:ext cx="120462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Overview/critical evaluation of key factors affecting the Construction sector=  15% </a:t>
            </a:r>
          </a:p>
          <a:p>
            <a:pPr marL="0" indent="0">
              <a:buNone/>
            </a:pPr>
            <a:endParaRPr lang="en-GB" sz="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and interpretation of the two companies= 40%</a:t>
            </a:r>
          </a:p>
          <a:p>
            <a:pPr marL="0" indent="0">
              <a:buNone/>
            </a:pPr>
            <a:endParaRPr lang="en-GB" sz="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Horizontal and Vertical analysis of the two companies= 20% </a:t>
            </a:r>
          </a:p>
          <a:p>
            <a:pPr marL="0" indent="0">
              <a:buNone/>
            </a:pPr>
            <a:endParaRPr lang="en-GB" sz="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Evaluation of your chosen company’s adoption of the UK Corporate Governance Code=  15%</a:t>
            </a:r>
          </a:p>
          <a:p>
            <a:pPr marL="0" indent="0">
              <a:buNone/>
            </a:pPr>
            <a:endParaRPr lang="en-GB" sz="8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References &amp; Presentation including structure &amp; grammar= 10% </a:t>
            </a:r>
          </a:p>
        </p:txBody>
      </p:sp>
    </p:spTree>
    <p:extLst>
      <p:ext uri="{BB962C8B-B14F-4D97-AF65-F5344CB8AC3E}">
        <p14:creationId xmlns:p14="http://schemas.microsoft.com/office/powerpoint/2010/main" val="283178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9D39-A448-5A9F-EDD3-9CF74E64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6790-42D0-3920-9DC3-C59A21C7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CIRP/Foreign exchange – Textbook for initial information- what is it, what does it do, how does it work, major STR/WE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</a:rPr>
              <a:t>Web of science -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covered interest rate parity  and the added term (should have ) Foreign exchange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</a:rPr>
              <a:t>EBSCO BSC-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covered interest rate parity * (forex market OR foreign exchange market)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</a:rPr>
              <a:t>***reference list as you go through***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308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E365-485E-39AC-5D62-67F2EE2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Order, part one:20 </a:t>
            </a:r>
            <a:r>
              <a:rPr lang="en-GB" dirty="0" err="1"/>
              <a:t>mks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E8E5-3FD9-4929-5B17-03A6D2ED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What does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covered interest rate parity (CIRP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 tell us 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about exchange rate determination?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Discuss and reflect</a:t>
            </a:r>
            <a:r>
              <a:rPr lang="en-GB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on the rationale of CIRP. </a:t>
            </a:r>
            <a:r>
              <a:rPr lang="en-GB" b="0" i="0" dirty="0">
                <a:effectLst/>
                <a:latin typeface="Arial" panose="020B0604020202020204" pitchFamily="34" charset="0"/>
              </a:rPr>
              <a:t>(600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wds</a:t>
            </a:r>
            <a:r>
              <a:rPr lang="en-GB" b="0" i="0" dirty="0">
                <a:effectLst/>
                <a:latin typeface="Arial" panose="020B0604020202020204" pitchFamily="34" charset="0"/>
              </a:rPr>
              <a:t>?)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What is CIRP – how is it involved in ERD- what are the conditions etc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Discuss and reflect- what are the strengths and weaknesses of using CIRP, what are the alternatives, how effective are the alternatives, how realistic are the conditions, what does it imply etc</a:t>
            </a:r>
          </a:p>
        </p:txBody>
      </p:sp>
    </p:spTree>
    <p:extLst>
      <p:ext uri="{BB962C8B-B14F-4D97-AF65-F5344CB8AC3E}">
        <p14:creationId xmlns:p14="http://schemas.microsoft.com/office/powerpoint/2010/main" val="42600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7B50-F53C-2E33-14EF-0A26FB49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part (20mks?)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4721-589E-49D5-EAF9-D3D2A36D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Critically review the research on forward premiums and forex market efficiency – theoretical perspectives and empirical evidence. </a:t>
            </a:r>
          </a:p>
          <a:p>
            <a:pPr marL="0" indent="0">
              <a:buNone/>
            </a:pPr>
            <a:endParaRPr lang="en-GB" sz="120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</a:rPr>
              <a:t>Theoretical perspectives – what should people do – how logical is it, conflict and criticism (300 </a:t>
            </a:r>
            <a:r>
              <a:rPr lang="en-GB" dirty="0" err="1">
                <a:latin typeface="Arial" panose="020B0604020202020204" pitchFamily="34" charset="0"/>
              </a:rPr>
              <a:t>wds</a:t>
            </a:r>
            <a:r>
              <a:rPr lang="en-GB" dirty="0">
                <a:latin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2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Arial" panose="020B0604020202020204" pitchFamily="34" charset="0"/>
              </a:rPr>
              <a:t>Empirical perspectives – what has happened? what is the evidence? how generalisable/reliable/replicable is the evidence? does it fit with the TP (300 </a:t>
            </a:r>
            <a:r>
              <a:rPr lang="en-GB" dirty="0" err="1">
                <a:latin typeface="Arial" panose="020B0604020202020204" pitchFamily="34" charset="0"/>
              </a:rPr>
              <a:t>wds</a:t>
            </a:r>
            <a:r>
              <a:rPr lang="en-GB" dirty="0">
                <a:latin typeface="Arial" panose="020B0604020202020204" pitchFamily="34" charset="0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50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4719-F5DC-F377-AC3F-AAC5B3C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part (10mks?)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A1BB-4974-AA82-4453-FCDB2D4D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Elaborate and summarise your opinion as to what extent the forex market is efficient </a:t>
            </a:r>
            <a:r>
              <a:rPr lang="en-GB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based on the above review. </a:t>
            </a:r>
            <a:r>
              <a:rPr lang="en-GB" i="0" dirty="0">
                <a:effectLst/>
                <a:latin typeface="Arial" panose="020B0604020202020204" pitchFamily="34" charset="0"/>
              </a:rPr>
              <a:t>(300 </a:t>
            </a:r>
            <a:r>
              <a:rPr lang="en-GB" i="0" dirty="0" err="1">
                <a:effectLst/>
                <a:latin typeface="Arial" panose="020B0604020202020204" pitchFamily="34" charset="0"/>
              </a:rPr>
              <a:t>wds</a:t>
            </a:r>
            <a:r>
              <a:rPr lang="en-GB" i="0" dirty="0">
                <a:effectLst/>
                <a:latin typeface="Arial" panose="020B0604020202020204" pitchFamily="34" charset="0"/>
              </a:rPr>
              <a:t>)</a:t>
            </a:r>
          </a:p>
          <a:p>
            <a:endParaRPr lang="en-GB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Summarise – It is weakly efficient (?!) because …</a:t>
            </a:r>
          </a:p>
          <a:p>
            <a:r>
              <a:rPr lang="en-GB" dirty="0">
                <a:latin typeface="Arial" panose="020B0604020202020204" pitchFamily="34" charset="0"/>
              </a:rPr>
              <a:t>Elaborate – weaknesses, strengths, 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01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070-A7B2-B86B-BB43-B1B29EE4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>
            <a:normAutofit/>
          </a:bodyPr>
          <a:lstStyle/>
          <a:p>
            <a:r>
              <a:rPr lang="en-GB" b="1" dirty="0"/>
              <a:t>Time frame (guessed ~ 43 hrs)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260E7E-FF5F-314D-C196-F74216038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164171"/>
              </p:ext>
            </p:extLst>
          </p:nvPr>
        </p:nvGraphicFramePr>
        <p:xfrm>
          <a:off x="838197" y="1382147"/>
          <a:ext cx="105155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0">
                  <a:extLst>
                    <a:ext uri="{9D8B030D-6E8A-4147-A177-3AD203B41FA5}">
                      <a16:colId xmlns:a16="http://schemas.microsoft.com/office/drawing/2014/main" val="1364351244"/>
                    </a:ext>
                  </a:extLst>
                </a:gridCol>
                <a:gridCol w="1736035">
                  <a:extLst>
                    <a:ext uri="{9D8B030D-6E8A-4147-A177-3AD203B41FA5}">
                      <a16:colId xmlns:a16="http://schemas.microsoft.com/office/drawing/2014/main" val="3133896036"/>
                    </a:ext>
                  </a:extLst>
                </a:gridCol>
                <a:gridCol w="1692962">
                  <a:extLst>
                    <a:ext uri="{9D8B030D-6E8A-4147-A177-3AD203B41FA5}">
                      <a16:colId xmlns:a16="http://schemas.microsoft.com/office/drawing/2014/main" val="5393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Time 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Initial reading- understand question, mark scheme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5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Find information- (as group?)- textbook, </a:t>
                      </a:r>
                      <a:r>
                        <a:rPr lang="en-GB" sz="2400" dirty="0" err="1"/>
                        <a:t>WoS</a:t>
                      </a:r>
                      <a:r>
                        <a:rPr lang="en-GB" sz="2400" dirty="0"/>
                        <a:t>, BSC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Start reference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0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one – 600 </a:t>
                      </a:r>
                      <a:r>
                        <a:rPr lang="en-GB" sz="2400" dirty="0" err="1"/>
                        <a:t>wds</a:t>
                      </a:r>
                      <a:r>
                        <a:rPr lang="en-GB" sz="2400" dirty="0"/>
                        <a:t>- version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two- - 600 </a:t>
                      </a:r>
                      <a:r>
                        <a:rPr lang="en-GB" sz="2400" dirty="0" err="1"/>
                        <a:t>wds</a:t>
                      </a:r>
                      <a:r>
                        <a:rPr lang="en-GB" sz="2400" dirty="0"/>
                        <a:t> – version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10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Part three – 600 </a:t>
                      </a:r>
                      <a:r>
                        <a:rPr lang="en-GB" sz="2400" dirty="0" err="1"/>
                        <a:t>wds</a:t>
                      </a:r>
                      <a:r>
                        <a:rPr lang="en-GB" sz="2400" dirty="0"/>
                        <a:t> – version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80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Compare Essay to mark scheme/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06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Identify gaps, find more information – alter #1,2,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 hrs 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1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Edit and rewrite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4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3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Add  and tidy up ref list,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6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82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393D-AE11-3A29-AB80-66561430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65125"/>
            <a:ext cx="11913704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Other one – management of foreign exchange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1157-BB98-0018-76F1-92C13982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A) Discuss three types of foreign exchange exposure with reference to their relevance to and effect on the performance of multinational corporations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B) Further </a:t>
            </a:r>
            <a:r>
              <a:rPr lang="en-GB" sz="3000" b="1" dirty="0">
                <a:solidFill>
                  <a:srgbClr val="0070C0"/>
                </a:solidFill>
              </a:rPr>
              <a:t>deliberate critically </a:t>
            </a:r>
            <a:r>
              <a:rPr lang="en-GB" sz="3000" dirty="0">
                <a:solidFill>
                  <a:srgbClr val="0070C0"/>
                </a:solidFill>
              </a:rPr>
              <a:t>on how multinational </a:t>
            </a:r>
            <a:r>
              <a:rPr lang="en-GB" sz="3000">
                <a:solidFill>
                  <a:srgbClr val="0070C0"/>
                </a:solidFill>
              </a:rPr>
              <a:t>corporations may </a:t>
            </a:r>
            <a:r>
              <a:rPr lang="en-GB" sz="3000" dirty="0">
                <a:solidFill>
                  <a:srgbClr val="0070C0"/>
                </a:solidFill>
              </a:rPr>
              <a:t>manage the three types of foreign exchange exposure.</a:t>
            </a:r>
          </a:p>
        </p:txBody>
      </p:sp>
    </p:spTree>
    <p:extLst>
      <p:ext uri="{BB962C8B-B14F-4D97-AF65-F5344CB8AC3E}">
        <p14:creationId xmlns:p14="http://schemas.microsoft.com/office/powerpoint/2010/main" val="6238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4F7A-EB60-9604-C5C3-DAE8973B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7000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8A47-F1A5-77C8-204F-BF55CC51A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91586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Executive summary (200 </a:t>
            </a:r>
            <a:r>
              <a:rPr lang="en-GB" sz="2900" dirty="0" err="1">
                <a:solidFill>
                  <a:srgbClr val="0070C0"/>
                </a:solidFill>
              </a:rPr>
              <a:t>wds</a:t>
            </a:r>
            <a:r>
              <a:rPr lang="en-GB" sz="2900" dirty="0">
                <a:solidFill>
                  <a:srgbClr val="0070C0"/>
                </a:solidFill>
              </a:rPr>
              <a:t>, WRITE LAST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Table of contents (list of contents, list of tables and figures)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Terms of reference (one –two sentences)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Overview/critical evaluation of key factors affecting the Construction sector (1200 </a:t>
            </a:r>
            <a:r>
              <a:rPr lang="en-GB" sz="2900" dirty="0" err="1">
                <a:solidFill>
                  <a:srgbClr val="0070C0"/>
                </a:solidFill>
              </a:rPr>
              <a:t>wds</a:t>
            </a:r>
            <a:r>
              <a:rPr lang="en-GB" sz="2900" dirty="0">
                <a:solidFill>
                  <a:srgbClr val="0070C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Analysis and interpretation of the two companies (2800 </a:t>
            </a:r>
            <a:r>
              <a:rPr lang="en-GB" sz="2900" dirty="0" err="1">
                <a:solidFill>
                  <a:srgbClr val="0070C0"/>
                </a:solidFill>
              </a:rPr>
              <a:t>wds</a:t>
            </a:r>
            <a:r>
              <a:rPr lang="en-GB" sz="2900" dirty="0">
                <a:solidFill>
                  <a:srgbClr val="0070C0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Horizontal and Vertical analysis of the two companies (1800 </a:t>
            </a:r>
            <a:r>
              <a:rPr lang="en-GB" sz="2900" dirty="0" err="1">
                <a:solidFill>
                  <a:srgbClr val="0070C0"/>
                </a:solidFill>
              </a:rPr>
              <a:t>wds</a:t>
            </a:r>
            <a:r>
              <a:rPr lang="en-GB" sz="2900" dirty="0">
                <a:solidFill>
                  <a:srgbClr val="0070C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Evaluation of your chosen company’s adoption of the UK Corporate Governance Code (1200 </a:t>
            </a:r>
            <a:r>
              <a:rPr lang="en-GB" sz="2900" dirty="0" err="1">
                <a:solidFill>
                  <a:srgbClr val="0070C0"/>
                </a:solidFill>
              </a:rPr>
              <a:t>wds</a:t>
            </a:r>
            <a:r>
              <a:rPr lang="en-GB" sz="2900" dirty="0">
                <a:solidFill>
                  <a:srgbClr val="0070C0"/>
                </a:solidFill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Reference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900" dirty="0">
                <a:solidFill>
                  <a:srgbClr val="0070C0"/>
                </a:solidFill>
              </a:rPr>
              <a:t>Appendices (CARE!)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44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2AE8-88B4-CD27-E2CD-A059AD4E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65125"/>
            <a:ext cx="11741426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Organising </a:t>
            </a:r>
            <a:r>
              <a:rPr lang="en-GB" dirty="0" err="1"/>
              <a:t>ToC</a:t>
            </a:r>
            <a:r>
              <a:rPr lang="en-GB" dirty="0"/>
              <a:t> - Open up a three column table in Word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D8801-5144-E297-2AA5-A59F08BC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460062"/>
              </p:ext>
            </p:extLst>
          </p:nvPr>
        </p:nvGraphicFramePr>
        <p:xfrm>
          <a:off x="397564" y="1289509"/>
          <a:ext cx="11304106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52">
                  <a:extLst>
                    <a:ext uri="{9D8B030D-6E8A-4147-A177-3AD203B41FA5}">
                      <a16:colId xmlns:a16="http://schemas.microsoft.com/office/drawing/2014/main" val="3322235376"/>
                    </a:ext>
                  </a:extLst>
                </a:gridCol>
                <a:gridCol w="8699336">
                  <a:extLst>
                    <a:ext uri="{9D8B030D-6E8A-4147-A177-3AD203B41FA5}">
                      <a16:colId xmlns:a16="http://schemas.microsoft.com/office/drawing/2014/main" val="1683038605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2341782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1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Abstract/Ex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9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900" b="1" dirty="0" err="1">
                          <a:solidFill>
                            <a:schemeClr val="tx1"/>
                          </a:solidFill>
                        </a:rPr>
                        <a:t>ToC</a:t>
                      </a:r>
                      <a:endParaRPr lang="en-GB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 err="1">
                          <a:solidFill>
                            <a:schemeClr val="tx1"/>
                          </a:solidFill>
                        </a:rPr>
                        <a:t>ToC</a:t>
                      </a:r>
                      <a:endParaRPr lang="en-GB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List of figures and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List of figures and 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900" b="1" dirty="0" err="1">
                          <a:solidFill>
                            <a:schemeClr val="tx1"/>
                          </a:solidFill>
                        </a:rPr>
                        <a:t>ToR</a:t>
                      </a:r>
                      <a:endParaRPr lang="en-GB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 err="1">
                          <a:solidFill>
                            <a:schemeClr val="tx1"/>
                          </a:solidFill>
                        </a:rPr>
                        <a:t>ToR</a:t>
                      </a:r>
                      <a:endParaRPr lang="en-GB" sz="1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3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Overview/critical evaluation of key factors affecting the house construction sector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Background to UK house construction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Five forces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5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Competition within the 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6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1bii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Supplier power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1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Planning regulations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Summary (what are most important external factors)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b="1" dirty="0">
                          <a:solidFill>
                            <a:schemeClr val="tx1"/>
                          </a:solidFill>
                        </a:rPr>
                        <a:t>Analysis and interpretation of the two companies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4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2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FC62-0821-2772-1457-45167B4F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1162-CB43-6B6D-D9DC-8F543E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When labelling your figures and graphs-</a:t>
            </a:r>
          </a:p>
          <a:p>
            <a:r>
              <a:rPr lang="en-GB" dirty="0">
                <a:solidFill>
                  <a:srgbClr val="0070C0"/>
                </a:solidFill>
              </a:rPr>
              <a:t>Do not label them with numbers- instead label them with names (I use women’s names, old fashioned and different first letters)</a:t>
            </a:r>
          </a:p>
          <a:p>
            <a:r>
              <a:rPr lang="en-GB" dirty="0">
                <a:solidFill>
                  <a:srgbClr val="0070C0"/>
                </a:solidFill>
              </a:rPr>
              <a:t>This means that you can order them in any way that you want, and can change the order- </a:t>
            </a:r>
          </a:p>
          <a:p>
            <a:r>
              <a:rPr lang="en-GB" dirty="0">
                <a:solidFill>
                  <a:srgbClr val="0070C0"/>
                </a:solidFill>
              </a:rPr>
              <a:t>At the end, you search and replace –so Ctrl F Angeline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 graph 2</a:t>
            </a:r>
          </a:p>
          <a:p>
            <a:endParaRPr lang="en-GB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Easier than renumbering as you go,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E793-932C-446B-1E2C-F187E2B1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ACF 7004 Appendices (Quote)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3612-2E54-BBBB-C0B9-F29D80F5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Appendices may be only used to provide some additional information that is not core to the report per se and not feasible to include them in-text due to e.g., including unnecessarily large amount of data/detail. For example, if you have 4 pages of data you could include them in an appendix, but you should provide a succinct summary of this data in-text if they are relevant in addressing an assessment criterion. 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070C0"/>
                </a:solidFill>
              </a:rPr>
              <a:t>So please be really careful with the use of appendices, and my personal advice is to avoid using them if you are not confident in using them efficiently.</a:t>
            </a:r>
          </a:p>
        </p:txBody>
      </p:sp>
    </p:spTree>
    <p:extLst>
      <p:ext uri="{BB962C8B-B14F-4D97-AF65-F5344CB8AC3E}">
        <p14:creationId xmlns:p14="http://schemas.microsoft.com/office/powerpoint/2010/main" val="722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0D41-057B-1178-D54B-D7D5F880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Terms of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69D7-73C4-23A6-E16B-16F29928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Why are you writing the report?</a:t>
            </a:r>
          </a:p>
          <a:p>
            <a:r>
              <a:rPr lang="en-GB" dirty="0">
                <a:solidFill>
                  <a:srgbClr val="0070C0"/>
                </a:solidFill>
              </a:rPr>
              <a:t>This report is a comparative analysis between …. And … , including ….., ….. It then considers the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6B12-0857-39AC-7EED-21D96118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– information and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7704-2CD6-C349-30D4-8D5FCAB5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929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400" dirty="0"/>
              <a:t>1) Information- for </a:t>
            </a:r>
            <a:r>
              <a:rPr lang="en-GB" sz="3400" dirty="0">
                <a:solidFill>
                  <a:srgbClr val="0070C0"/>
                </a:solidFill>
              </a:rPr>
              <a:t>Overview/critical evaluation of key factors affecting the Construction sector  </a:t>
            </a:r>
            <a:r>
              <a:rPr lang="en-GB" sz="3400" dirty="0">
                <a:solidFill>
                  <a:srgbClr val="0070C0"/>
                </a:solidFill>
                <a:sym typeface="Wingdings" panose="05000000000000000000" pitchFamily="2" charset="2"/>
              </a:rPr>
              <a:t> EBSCO BSC, House of Commons Library, ft com (etc)</a:t>
            </a:r>
            <a:endParaRPr lang="en-GB" sz="3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400" dirty="0"/>
              <a:t>2) Data for </a:t>
            </a:r>
            <a:r>
              <a:rPr lang="en-GB" sz="3400" dirty="0">
                <a:solidFill>
                  <a:srgbClr val="0070C0"/>
                </a:solidFill>
              </a:rPr>
              <a:t>Horizontal and Vertical &amp; analysis of the two companies </a:t>
            </a:r>
            <a:r>
              <a:rPr lang="en-GB" sz="3400" dirty="0">
                <a:solidFill>
                  <a:srgbClr val="0070C0"/>
                </a:solidFill>
                <a:sym typeface="Wingdings" panose="05000000000000000000" pitchFamily="2" charset="2"/>
              </a:rPr>
              <a:t>BBG, ft.com, Annual reports (etc)</a:t>
            </a:r>
            <a:endParaRPr lang="en-GB" sz="3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400" dirty="0"/>
              <a:t>3) Information for </a:t>
            </a:r>
            <a:r>
              <a:rPr lang="en-GB" sz="3400" dirty="0">
                <a:solidFill>
                  <a:srgbClr val="0070C0"/>
                </a:solidFill>
              </a:rPr>
              <a:t>Evaluation of your chosen company’s adoption of the UK Corporate Governance Code </a:t>
            </a:r>
            <a:r>
              <a:rPr lang="en-GB" sz="3400" dirty="0">
                <a:solidFill>
                  <a:srgbClr val="0070C0"/>
                </a:solidFill>
                <a:sym typeface="Wingdings" panose="05000000000000000000" pitchFamily="2" charset="2"/>
              </a:rPr>
              <a:t>Annual report, UK Corp gov, EBSCO BSC</a:t>
            </a:r>
          </a:p>
          <a:p>
            <a:pPr marL="0" indent="0">
              <a:buNone/>
            </a:pPr>
            <a:r>
              <a:rPr lang="en-GB" sz="3400" dirty="0">
                <a:sym typeface="Wingdings" panose="05000000000000000000" pitchFamily="2" charset="2"/>
              </a:rPr>
              <a:t>4) How to do it </a:t>
            </a:r>
            <a:r>
              <a:rPr lang="en-GB" sz="3400" dirty="0">
                <a:solidFill>
                  <a:srgbClr val="0070C0"/>
                </a:solidFill>
                <a:sym typeface="Wingdings" panose="05000000000000000000" pitchFamily="2" charset="2"/>
              </a:rPr>
              <a:t> Lecture notes and textbook</a:t>
            </a:r>
          </a:p>
          <a:p>
            <a:endParaRPr lang="en-GB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0070C0"/>
                </a:solidFill>
                <a:sym typeface="Wingdings" panose="05000000000000000000" pitchFamily="2" charset="2"/>
              </a:rPr>
              <a:t>***Reference list as you go- easier to manage- One drive***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09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D8A8-0176-D60B-6C56-5251E122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 looking –EBSCOBSC/google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CB36-12E0-2F5C-C0B9-EED1A6F2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Search terms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Construction industry</a:t>
            </a:r>
          </a:p>
          <a:p>
            <a:r>
              <a:rPr lang="en-GB" dirty="0">
                <a:solidFill>
                  <a:srgbClr val="0070C0"/>
                </a:solidFill>
              </a:rPr>
              <a:t>United kingdom</a:t>
            </a:r>
          </a:p>
          <a:p>
            <a:r>
              <a:rPr lang="en-GB" dirty="0" err="1">
                <a:solidFill>
                  <a:srgbClr val="0070C0"/>
                </a:solidFill>
              </a:rPr>
              <a:t>Marketline</a:t>
            </a:r>
            <a:r>
              <a:rPr lang="en-GB" dirty="0">
                <a:solidFill>
                  <a:srgbClr val="0070C0"/>
                </a:solidFill>
              </a:rPr>
              <a:t> OR housebuilding OR residential (change through!)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Not peer reviewed (are after reports and periodicals)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UK housebuilding </a:t>
            </a:r>
            <a:r>
              <a:rPr lang="en-GB" dirty="0" err="1">
                <a:solidFill>
                  <a:srgbClr val="0070C0"/>
                </a:solidFill>
              </a:rPr>
              <a:t>site:ft.com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4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525E48070BE4BA4B75854915B318E" ma:contentTypeVersion="14" ma:contentTypeDescription="Create a new document." ma:contentTypeScope="" ma:versionID="4df232b459784621d5f9cea5ac980646">
  <xsd:schema xmlns:xsd="http://www.w3.org/2001/XMLSchema" xmlns:xs="http://www.w3.org/2001/XMLSchema" xmlns:p="http://schemas.microsoft.com/office/2006/metadata/properties" xmlns:ns3="647f454f-ae5c-4e5d-bb5c-e394e302e9e3" xmlns:ns4="f154202e-8627-43df-9c54-7695e2d8d30c" targetNamespace="http://schemas.microsoft.com/office/2006/metadata/properties" ma:root="true" ma:fieldsID="e1414dfd20b14ed6f42748cfaafd276c" ns3:_="" ns4:_="">
    <xsd:import namespace="647f454f-ae5c-4e5d-bb5c-e394e302e9e3"/>
    <xsd:import namespace="f154202e-8627-43df-9c54-7695e2d8d3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7f454f-ae5c-4e5d-bb5c-e394e302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4202e-8627-43df-9c54-7695e2d8d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822E0F-63F0-411B-B571-C5ACDEA028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87B8F7-5648-4CCE-8C5B-E7EC8D0CC5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7f454f-ae5c-4e5d-bb5c-e394e302e9e3"/>
    <ds:schemaRef ds:uri="f154202e-8627-43df-9c54-7695e2d8d3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E7274-B7B8-4506-B2FB-DA0C4CEF4B5C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647f454f-ae5c-4e5d-bb5c-e394e302e9e3"/>
    <ds:schemaRef ds:uri="http://schemas.openxmlformats.org/package/2006/metadata/core-properties"/>
    <ds:schemaRef ds:uri="f154202e-8627-43df-9c54-7695e2d8d30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10001</TotalTime>
  <Words>1874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Verdana</vt:lpstr>
      <vt:lpstr>Wingdings</vt:lpstr>
      <vt:lpstr>Calibri Light</vt:lpstr>
      <vt:lpstr>Office Theme</vt:lpstr>
      <vt:lpstr>ACF7004 and ACF7003</vt:lpstr>
      <vt:lpstr>Marking Criteria Weight Allocation (7004)</vt:lpstr>
      <vt:lpstr>7000 words</vt:lpstr>
      <vt:lpstr>Organising ToC - Open up a three column table in Word </vt:lpstr>
      <vt:lpstr>Generic advice</vt:lpstr>
      <vt:lpstr>ACF 7004 Appendices (Quote)</vt:lpstr>
      <vt:lpstr>Terms of reference</vt:lpstr>
      <vt:lpstr>Process – information and data sources</vt:lpstr>
      <vt:lpstr>Detail looking –EBSCOBSC/google search</vt:lpstr>
      <vt:lpstr>Background to the industry (1200 wds) </vt:lpstr>
      <vt:lpstr>Each company?</vt:lpstr>
      <vt:lpstr>Analysis sections</vt:lpstr>
      <vt:lpstr>Corporate governance (1200 wds)</vt:lpstr>
      <vt:lpstr>Exec Summary – 200-250 wds</vt:lpstr>
      <vt:lpstr>ACF7003 - example</vt:lpstr>
      <vt:lpstr>TAPS – Topic, Action, Parameters</vt:lpstr>
      <vt:lpstr>Topic- what are the nouns?</vt:lpstr>
      <vt:lpstr>Actions- what are the verbs?</vt:lpstr>
      <vt:lpstr>Parameters – what are the limits? (50 mks)</vt:lpstr>
      <vt:lpstr>Information sources</vt:lpstr>
      <vt:lpstr>Order, part one:20 mks?</vt:lpstr>
      <vt:lpstr>Second part (20mks?)</vt:lpstr>
      <vt:lpstr>Third part (10mks?)</vt:lpstr>
      <vt:lpstr>Time frame (guessed ~ 43 hrs)</vt:lpstr>
      <vt:lpstr>Other one – management of foreign exchange exposure</vt:lpstr>
    </vt:vector>
  </TitlesOfParts>
  <Company>Plymouth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ethics, STO003</dc:title>
  <dc:creator>Paul Harrington</dc:creator>
  <cp:lastModifiedBy>Paul Harrington</cp:lastModifiedBy>
  <cp:revision>61</cp:revision>
  <cp:lastPrinted>2020-03-17T11:22:20Z</cp:lastPrinted>
  <dcterms:created xsi:type="dcterms:W3CDTF">2020-02-12T11:25:36Z</dcterms:created>
  <dcterms:modified xsi:type="dcterms:W3CDTF">2024-03-14T13:11:31Z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0x010100A39525E48070BE4BA4B75854915B318E</vt:lpwstr>
  </property>
</Properties>
</file>