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8" r:id="rId4"/>
    <p:sldId id="261" r:id="rId5"/>
    <p:sldId id="262" r:id="rId6"/>
    <p:sldId id="257"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436"/>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2161-4D14-114B-8485-E0DB46031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E55A72-C63F-6B4C-8C2E-8E0B83FFB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50119E-22F3-6745-9927-A4F93B63B873}"/>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7FC0A924-52D0-494A-A77C-872E56E29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8BD66-0750-F248-B0A3-4C83FAC3885A}"/>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1683183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AA03-8307-7740-9E9F-707F4DF6A3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91D630-0C47-5840-A37F-8D1338CFFA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CB457-8B74-3641-9A36-63E14862C756}"/>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C237AAC9-16C1-9D4F-939C-76FFBB412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CF70F-A3B1-DA44-9D20-DC129A9531B2}"/>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631586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2A69A1-B635-4C4C-AD23-7C6B028B74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560979-63E8-9549-8E91-DBE5F3AA56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6C31AC-FB6A-0B43-87CA-D085B627032D}"/>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5E006D9B-45D9-DF44-A8DF-952EFF269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11DC1-64B7-0B4A-8FFD-7F5D603EA48C}"/>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301352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3762-BBE4-9144-B9B5-2A59D9B54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E1156C-DE29-D94A-ADDC-16721B16D3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69FA9-D4CB-3648-8B71-25CA7DC09C88}"/>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228CEFC3-899D-3B44-B5A4-009C31544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73BD4-85E1-A74D-A969-E52083AC9ACE}"/>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349945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1AAE-9F52-0C48-B518-7D5E16F5F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EDFBAA-2B26-A144-8E51-5F3EE840ED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DEDD42-BF85-BF4E-AF00-916A6ED8B2E6}"/>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0EA72C69-CFF1-3148-98E6-019C47BC6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CA8B29-1CE9-144D-A3EB-1B9900C40F51}"/>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41785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BBA0-8149-904F-BBD5-82D04A94FC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7C3627-B65F-C944-B7FC-1B02A7E637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604402-7AEB-A542-A1C3-B5241A8EC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F88A81-D99F-324F-AD7C-6B628E55D008}"/>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6" name="Footer Placeholder 5">
            <a:extLst>
              <a:ext uri="{FF2B5EF4-FFF2-40B4-BE49-F238E27FC236}">
                <a16:creationId xmlns:a16="http://schemas.microsoft.com/office/drawing/2014/main" id="{4D4CCAE9-9A7D-1347-AC51-B96D91F12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CB94E9-226F-A94B-977B-EA61463A774A}"/>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7787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1D95-FBE6-8346-B246-8641FC260B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A88D9D-A8D2-6A41-B245-A8B06EF83A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1801B7-0E11-C84F-B84A-B54DC79466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D247BD-F50C-AE48-944F-BC7C82220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FE3A9-6011-D74D-9CD0-88F1C490B5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AD4F7E-05BE-6D41-B586-0D07D80F62E2}"/>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8" name="Footer Placeholder 7">
            <a:extLst>
              <a:ext uri="{FF2B5EF4-FFF2-40B4-BE49-F238E27FC236}">
                <a16:creationId xmlns:a16="http://schemas.microsoft.com/office/drawing/2014/main" id="{0AADDA93-73AB-244E-9524-D49989758A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9F561F-BB05-EA49-AA0A-DFF7C73ACC47}"/>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312938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9133-89B3-174F-B3A7-FB76937C3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7CE24C-392F-924D-BE22-35CD75B8A8A0}"/>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4" name="Footer Placeholder 3">
            <a:extLst>
              <a:ext uri="{FF2B5EF4-FFF2-40B4-BE49-F238E27FC236}">
                <a16:creationId xmlns:a16="http://schemas.microsoft.com/office/drawing/2014/main" id="{124E490C-ADF9-3E43-A1DE-A356FE8C8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FCEB77-C3EC-7141-8EEF-42329DA435DF}"/>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170052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E33572-13C2-DE4D-A231-F5090962B552}"/>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3" name="Footer Placeholder 2">
            <a:extLst>
              <a:ext uri="{FF2B5EF4-FFF2-40B4-BE49-F238E27FC236}">
                <a16:creationId xmlns:a16="http://schemas.microsoft.com/office/drawing/2014/main" id="{A3C6FC06-2ACA-D049-A547-FE0F80724D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721A25-55F7-134E-BDF8-090ADA87E09A}"/>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268130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8ED5-3589-E342-B99C-AA13544AC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26A34-B9F5-BE43-A4E5-188EE33ED3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AA8EFB-3183-E545-9EC3-436010BEED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6B4DB-A917-3C48-9F32-C643D86AD249}"/>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6" name="Footer Placeholder 5">
            <a:extLst>
              <a:ext uri="{FF2B5EF4-FFF2-40B4-BE49-F238E27FC236}">
                <a16:creationId xmlns:a16="http://schemas.microsoft.com/office/drawing/2014/main" id="{07882EB1-CE33-634A-95CD-BB7BF9BC3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4426B-2A90-3847-81C5-FB6DB1228FBD}"/>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503923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FDFBF-9FC1-374D-9008-9B8AE2282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9468A6-982B-C74A-AD56-97A9DC587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94529-B3C4-FA49-B084-65147CF666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5E8F9-45A2-C44D-BBCD-5EA97816A5B3}"/>
              </a:ext>
            </a:extLst>
          </p:cNvPr>
          <p:cNvSpPr>
            <a:spLocks noGrp="1"/>
          </p:cNvSpPr>
          <p:nvPr>
            <p:ph type="dt" sz="half" idx="10"/>
          </p:nvPr>
        </p:nvSpPr>
        <p:spPr/>
        <p:txBody>
          <a:bodyPr/>
          <a:lstStyle/>
          <a:p>
            <a:fld id="{0E8F1C7D-37BC-5C4A-8BCE-D43878B2024C}" type="datetimeFigureOut">
              <a:rPr lang="en-US" smtClean="0"/>
              <a:t>1/25/22</a:t>
            </a:fld>
            <a:endParaRPr lang="en-US"/>
          </a:p>
        </p:txBody>
      </p:sp>
      <p:sp>
        <p:nvSpPr>
          <p:cNvPr id="6" name="Footer Placeholder 5">
            <a:extLst>
              <a:ext uri="{FF2B5EF4-FFF2-40B4-BE49-F238E27FC236}">
                <a16:creationId xmlns:a16="http://schemas.microsoft.com/office/drawing/2014/main" id="{2B08D123-99F5-1040-963F-528172F4D2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693A2-617C-454D-928C-A79CFAB4DA54}"/>
              </a:ext>
            </a:extLst>
          </p:cNvPr>
          <p:cNvSpPr>
            <a:spLocks noGrp="1"/>
          </p:cNvSpPr>
          <p:nvPr>
            <p:ph type="sldNum" sz="quarter" idx="12"/>
          </p:nvPr>
        </p:nvSpPr>
        <p:spPr/>
        <p:txBody>
          <a:bodyPr/>
          <a:lstStyle/>
          <a:p>
            <a:fld id="{2FF02129-5522-0E4C-9268-81345896C7BB}" type="slidenum">
              <a:rPr lang="en-US" smtClean="0"/>
              <a:t>‹#›</a:t>
            </a:fld>
            <a:endParaRPr lang="en-US"/>
          </a:p>
        </p:txBody>
      </p:sp>
    </p:spTree>
    <p:extLst>
      <p:ext uri="{BB962C8B-B14F-4D97-AF65-F5344CB8AC3E}">
        <p14:creationId xmlns:p14="http://schemas.microsoft.com/office/powerpoint/2010/main" val="128731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2814-94EA-234A-BF5B-854F98D26C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961227-F39C-814E-A9D2-AE0A17345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114941-67FB-3444-85E8-9BE5D61DC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8F1C7D-37BC-5C4A-8BCE-D43878B2024C}" type="datetimeFigureOut">
              <a:rPr lang="en-US" smtClean="0"/>
              <a:t>1/25/22</a:t>
            </a:fld>
            <a:endParaRPr lang="en-US"/>
          </a:p>
        </p:txBody>
      </p:sp>
      <p:sp>
        <p:nvSpPr>
          <p:cNvPr id="5" name="Footer Placeholder 4">
            <a:extLst>
              <a:ext uri="{FF2B5EF4-FFF2-40B4-BE49-F238E27FC236}">
                <a16:creationId xmlns:a16="http://schemas.microsoft.com/office/drawing/2014/main" id="{CD2B7C9D-C1BC-0141-86AE-D41D2937E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43898D-5B35-D541-B43A-756312930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02129-5522-0E4C-9268-81345896C7BB}" type="slidenum">
              <a:rPr lang="en-US" smtClean="0"/>
              <a:t>‹#›</a:t>
            </a:fld>
            <a:endParaRPr lang="en-US"/>
          </a:p>
        </p:txBody>
      </p:sp>
    </p:spTree>
    <p:extLst>
      <p:ext uri="{BB962C8B-B14F-4D97-AF65-F5344CB8AC3E}">
        <p14:creationId xmlns:p14="http://schemas.microsoft.com/office/powerpoint/2010/main" val="1467182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96AFA-E3DB-784D-99F2-44F4B06A4593}"/>
              </a:ext>
            </a:extLst>
          </p:cNvPr>
          <p:cNvSpPr>
            <a:spLocks noGrp="1"/>
          </p:cNvSpPr>
          <p:nvPr>
            <p:ph type="ctrTitle"/>
          </p:nvPr>
        </p:nvSpPr>
        <p:spPr/>
        <p:txBody>
          <a:bodyPr/>
          <a:lstStyle/>
          <a:p>
            <a:r>
              <a:rPr lang="en-US" dirty="0"/>
              <a:t>IoT: an Overview</a:t>
            </a:r>
          </a:p>
        </p:txBody>
      </p:sp>
      <p:sp>
        <p:nvSpPr>
          <p:cNvPr id="3" name="Subtitle 2">
            <a:extLst>
              <a:ext uri="{FF2B5EF4-FFF2-40B4-BE49-F238E27FC236}">
                <a16:creationId xmlns:a16="http://schemas.microsoft.com/office/drawing/2014/main" id="{8D89C332-5D75-FF4A-A1B5-B4B96C70DB34}"/>
              </a:ext>
            </a:extLst>
          </p:cNvPr>
          <p:cNvSpPr>
            <a:spLocks noGrp="1"/>
          </p:cNvSpPr>
          <p:nvPr>
            <p:ph type="subTitle" idx="1"/>
          </p:nvPr>
        </p:nvSpPr>
        <p:spPr/>
        <p:txBody>
          <a:bodyPr/>
          <a:lstStyle/>
          <a:p>
            <a:r>
              <a:rPr lang="en-US" dirty="0"/>
              <a:t>Class discussion</a:t>
            </a:r>
          </a:p>
        </p:txBody>
      </p:sp>
    </p:spTree>
    <p:extLst>
      <p:ext uri="{BB962C8B-B14F-4D97-AF65-F5344CB8AC3E}">
        <p14:creationId xmlns:p14="http://schemas.microsoft.com/office/powerpoint/2010/main" val="313181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Data, Analytics</a:t>
            </a:r>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p:txBody>
          <a:bodyPr>
            <a:normAutofit fontScale="92500"/>
          </a:bodyPr>
          <a:lstStyle/>
          <a:p>
            <a:pPr marL="0" indent="0">
              <a:buNone/>
            </a:pPr>
            <a:r>
              <a:rPr lang="en-US" dirty="0"/>
              <a:t>As more development is happening in AI, cognitive science, deep learning, computer vision. Don't you think with the help of IOT that the computer will overtake humans in the coming years? If yes, how do we overcome this?</a:t>
            </a:r>
          </a:p>
          <a:p>
            <a:pPr marL="0" indent="0">
              <a:buNone/>
            </a:pPr>
            <a:br>
              <a:rPr lang="en-US" dirty="0"/>
            </a:br>
            <a:r>
              <a:rPr lang="en-US" dirty="0"/>
              <a:t>As machines are increasing and data is growing rapidly, Do IOT simplifies data analysis and management.</a:t>
            </a:r>
          </a:p>
          <a:p>
            <a:pPr marL="0" indent="0">
              <a:buNone/>
            </a:pPr>
            <a:endParaRPr lang="en-US" dirty="0"/>
          </a:p>
          <a:p>
            <a:pPr marL="0" indent="0">
              <a:buNone/>
            </a:pPr>
            <a:r>
              <a:rPr lang="en-US" dirty="0"/>
              <a:t>What are data silos and how are they different from warehouses?</a:t>
            </a:r>
          </a:p>
          <a:p>
            <a:pPr marL="0" indent="0">
              <a:buNone/>
            </a:pPr>
            <a:br>
              <a:rPr lang="en-US" dirty="0"/>
            </a:br>
            <a:endParaRPr lang="en-US" dirty="0"/>
          </a:p>
        </p:txBody>
      </p:sp>
    </p:spTree>
    <p:extLst>
      <p:ext uri="{BB962C8B-B14F-4D97-AF65-F5344CB8AC3E}">
        <p14:creationId xmlns:p14="http://schemas.microsoft.com/office/powerpoint/2010/main" val="220462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F4F0-7084-6D48-A3E4-5C8C2C914EF0}"/>
              </a:ext>
            </a:extLst>
          </p:cNvPr>
          <p:cNvSpPr>
            <a:spLocks noGrp="1"/>
          </p:cNvSpPr>
          <p:nvPr>
            <p:ph type="title"/>
          </p:nvPr>
        </p:nvSpPr>
        <p:spPr/>
        <p:txBody>
          <a:bodyPr/>
          <a:lstStyle/>
          <a:p>
            <a:r>
              <a:rPr lang="en-US" dirty="0"/>
              <a:t>Discussion questions: Security</a:t>
            </a:r>
          </a:p>
        </p:txBody>
      </p:sp>
      <p:sp>
        <p:nvSpPr>
          <p:cNvPr id="3" name="Content Placeholder 2">
            <a:extLst>
              <a:ext uri="{FF2B5EF4-FFF2-40B4-BE49-F238E27FC236}">
                <a16:creationId xmlns:a16="http://schemas.microsoft.com/office/drawing/2014/main" id="{0F3DF479-C6E1-0A4A-8C55-F3455C4AE8A7}"/>
              </a:ext>
            </a:extLst>
          </p:cNvPr>
          <p:cNvSpPr>
            <a:spLocks noGrp="1"/>
          </p:cNvSpPr>
          <p:nvPr>
            <p:ph idx="1"/>
          </p:nvPr>
        </p:nvSpPr>
        <p:spPr>
          <a:xfrm>
            <a:off x="838200" y="1825625"/>
            <a:ext cx="11353800" cy="4351338"/>
          </a:xfrm>
        </p:spPr>
        <p:txBody>
          <a:bodyPr>
            <a:normAutofit fontScale="40000" lnSpcReduction="20000"/>
          </a:bodyPr>
          <a:lstStyle/>
          <a:p>
            <a:pPr marL="0" indent="0">
              <a:buNone/>
            </a:pPr>
            <a:r>
              <a:rPr lang="en-US" dirty="0"/>
              <a:t>The book did not detail the security or dangers of having everything connected to a network in the section on intelligent cities. For example, cyber warfare between</a:t>
            </a:r>
            <a:br>
              <a:rPr lang="en-US" dirty="0"/>
            </a:br>
            <a:r>
              <a:rPr lang="en-US" dirty="0"/>
              <a:t>countries is on the rise, and if an enemy country was to gain access to your network and shut everything down.</a:t>
            </a:r>
          </a:p>
          <a:p>
            <a:pPr marL="0" indent="0">
              <a:buNone/>
            </a:pPr>
            <a:r>
              <a:rPr lang="en-US" dirty="0"/>
              <a:t>Why do we need global IP access to all sections of the IoT network? Is this a less resilient architecture than using gateways to aggregate data from local devices and send that </a:t>
            </a:r>
            <a:br>
              <a:rPr lang="en-US" dirty="0"/>
            </a:br>
            <a:r>
              <a:rPr lang="en-US" dirty="0"/>
              <a:t>data to the cloud?</a:t>
            </a:r>
          </a:p>
          <a:p>
            <a:pPr marL="0" indent="0">
              <a:buNone/>
            </a:pPr>
            <a:r>
              <a:rPr lang="en-US" dirty="0"/>
              <a:t>Can blockchain be used as the solution for enabling automatic trust negotiation based on a chain of trust policies?</a:t>
            </a:r>
          </a:p>
          <a:p>
            <a:pPr marL="0" indent="0">
              <a:buNone/>
            </a:pPr>
            <a:r>
              <a:rPr lang="en-US" dirty="0"/>
              <a:t>Today’s computing power is phenomenal, so what chances does a poor sensor stand against being hacked? How can it be prevented to send erroneous data or malicious </a:t>
            </a:r>
            <a:r>
              <a:rPr lang="en-US" dirty="0" err="1"/>
              <a:t>sdata</a:t>
            </a:r>
            <a:r>
              <a:rPr lang="en-US" dirty="0"/>
              <a:t> through the network?</a:t>
            </a:r>
          </a:p>
          <a:p>
            <a:pPr marL="0" indent="0">
              <a:buNone/>
            </a:pPr>
            <a:r>
              <a:rPr lang="en-US" dirty="0"/>
              <a:t>Security: In future scenarios where IoT data breaches happen, how can we design protocols for dealing with the incident so that we minimize the impact to the users, and prevent having to disable or replace the breached IoT device?</a:t>
            </a:r>
          </a:p>
          <a:p>
            <a:pPr marL="0" indent="0">
              <a:buNone/>
            </a:pPr>
            <a:endParaRPr lang="en-US" dirty="0"/>
          </a:p>
          <a:p>
            <a:pPr marL="0" indent="0">
              <a:buNone/>
            </a:pPr>
            <a:r>
              <a:rPr lang="en-US" dirty="0"/>
              <a:t>Electronic Waste: One negative impact of IoT is having to replace the devices when the devices themselves are functioning well but the communication or AI components are broken or incompatible with other devices or the cloud. This would potentially be a large source of electronic waste. How can we design IoT devices or create IoT communication protocols so that we can avoid having to replace entire devices in these scenarios?</a:t>
            </a:r>
            <a:br>
              <a:rPr lang="en-US" dirty="0"/>
            </a:br>
            <a:endParaRPr lang="en-US" dirty="0"/>
          </a:p>
          <a:p>
            <a:pPr marL="0" indent="0">
              <a:buNone/>
            </a:pPr>
            <a:r>
              <a:rPr lang="en-US" dirty="0"/>
              <a:t>How thoroughly test the possible security, privacy and legal impacts of IoT systems</a:t>
            </a:r>
            <a:br>
              <a:rPr lang="en-US" dirty="0"/>
            </a:br>
            <a:r>
              <a:rPr lang="en-US" dirty="0"/>
              <a:t>before putting the idea to production? Would network simulations be a good tool for this and would it provide realistic implications?</a:t>
            </a:r>
          </a:p>
          <a:p>
            <a:pPr marL="0" indent="0">
              <a:buNone/>
            </a:pPr>
            <a:endParaRPr lang="en-US" dirty="0"/>
          </a:p>
          <a:p>
            <a:pPr marL="0" indent="0">
              <a:buNone/>
            </a:pPr>
            <a:r>
              <a:rPr lang="en-US" dirty="0"/>
              <a:t>What solutions could be put in place to mitigate a potential IoT disaster? What if part of</a:t>
            </a:r>
            <a:br>
              <a:rPr lang="en-US" dirty="0"/>
            </a:br>
            <a:r>
              <a:rPr lang="en-US" dirty="0"/>
              <a:t>the IoT ecosystem is compromised? Should we think of a “recovery” plan? Is there any?</a:t>
            </a:r>
          </a:p>
          <a:p>
            <a:pPr marL="0" indent="0">
              <a:buNone/>
            </a:pPr>
            <a:endParaRPr lang="en-US" dirty="0"/>
          </a:p>
          <a:p>
            <a:pPr marL="0" indent="0">
              <a:buNone/>
            </a:pPr>
            <a:r>
              <a:rPr lang="en-US" dirty="0"/>
              <a:t>In the section on device-to-device communication, the paper only briefly touches on security by stating that such devices usually have built-in security and trust. Still, it does not go into a bit of detail about the security. For example, what sort of security is it? How does, for example, most smart locks know the signal they are receiving is from the correct user? Does it use a hash?</a:t>
            </a:r>
          </a:p>
        </p:txBody>
      </p:sp>
    </p:spTree>
    <p:extLst>
      <p:ext uri="{BB962C8B-B14F-4D97-AF65-F5344CB8AC3E}">
        <p14:creationId xmlns:p14="http://schemas.microsoft.com/office/powerpoint/2010/main" val="338611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Privacy</a:t>
            </a:r>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a:xfrm>
            <a:off x="838199" y="1825625"/>
            <a:ext cx="11536017" cy="4351338"/>
          </a:xfrm>
        </p:spPr>
        <p:txBody>
          <a:bodyPr>
            <a:normAutofit fontScale="55000" lnSpcReduction="20000"/>
          </a:bodyPr>
          <a:lstStyle/>
          <a:p>
            <a:pPr marL="0" indent="0">
              <a:buNone/>
            </a:pPr>
            <a:r>
              <a:rPr lang="en-US" dirty="0"/>
              <a:t>In the "Privacy Considerations" chapter, the authors ask how they can protect data that appears to be non-personal but becomes personal at some point in the future. A question that flows in my mind is: can we identify how data in an IoT device becomes personal from non-personal automatically? Can we scan different IoT systems and see how many break these rules? Can we find these automatically?</a:t>
            </a:r>
          </a:p>
          <a:p>
            <a:pPr marL="0" indent="0">
              <a:buNone/>
            </a:pPr>
            <a:br>
              <a:rPr lang="en-US" dirty="0"/>
            </a:br>
            <a:r>
              <a:rPr lang="en-US" dirty="0"/>
              <a:t>What should be the incentive for applications and library vendors to include privacy in their IoT solution design? What are the technical options currently under study?</a:t>
            </a:r>
            <a:br>
              <a:rPr lang="en-US" dirty="0"/>
            </a:br>
            <a:endParaRPr lang="en-US" dirty="0"/>
          </a:p>
          <a:p>
            <a:pPr marL="0" indent="0">
              <a:buNone/>
            </a:pPr>
            <a:r>
              <a:rPr lang="en-US" dirty="0"/>
              <a:t>Still on the topic of privacy, who should have ownership over the data? Is it those who capture it through sensors or surveillance? Does the data belong to those who aggregate information and connect the dots? Or the data should be, by default, private to those concerned: individuals or assets belonging to individuals or businesses? (E.g. data about my eating or fitness habits are my own unless I decide to give them away for analysis).</a:t>
            </a:r>
          </a:p>
          <a:p>
            <a:pPr marL="0" indent="0">
              <a:buNone/>
            </a:pPr>
            <a:endParaRPr lang="en-US" dirty="0"/>
          </a:p>
          <a:p>
            <a:pPr marL="0" indent="0">
              <a:buNone/>
            </a:pPr>
            <a:r>
              <a:rPr lang="en-US" dirty="0"/>
              <a:t>One of the most important factor that companies would bet on IoT is an avenue for </a:t>
            </a:r>
            <a:br>
              <a:rPr lang="en-US" dirty="0"/>
            </a:br>
            <a:r>
              <a:rPr lang="en-US" dirty="0"/>
              <a:t>advertising. I was wondering how fairly would companies collect the data (which is </a:t>
            </a:r>
            <a:br>
              <a:rPr lang="en-US" dirty="0"/>
            </a:br>
            <a:r>
              <a:rPr lang="en-US" dirty="0"/>
              <a:t>mentioned in the paper) and will they be sold to third parties? It becomes a major privacy </a:t>
            </a:r>
            <a:br>
              <a:rPr lang="en-US" dirty="0"/>
            </a:br>
            <a:r>
              <a:rPr lang="en-US" dirty="0"/>
              <a:t>issue if sensitive data like health and financial information are shared. I believe there </a:t>
            </a:r>
            <a:br>
              <a:rPr lang="en-US" dirty="0"/>
            </a:br>
            <a:r>
              <a:rPr lang="en-US" dirty="0"/>
              <a:t>should be a strong understanding on what can be collected and how can be used. Selling </a:t>
            </a:r>
            <a:br>
              <a:rPr lang="en-US" dirty="0"/>
            </a:br>
            <a:r>
              <a:rPr lang="en-US" dirty="0"/>
              <a:t>it to third parties at the first place is definitely not a good idea for people and their </a:t>
            </a:r>
            <a:br>
              <a:rPr lang="en-US" dirty="0"/>
            </a:br>
            <a:r>
              <a:rPr lang="en-US" dirty="0"/>
              <a:t>privacy. </a:t>
            </a:r>
          </a:p>
        </p:txBody>
      </p:sp>
    </p:spTree>
    <p:extLst>
      <p:ext uri="{BB962C8B-B14F-4D97-AF65-F5344CB8AC3E}">
        <p14:creationId xmlns:p14="http://schemas.microsoft.com/office/powerpoint/2010/main" val="14905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Regulatory</a:t>
            </a:r>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p:txBody>
          <a:bodyPr>
            <a:normAutofit fontScale="77500" lnSpcReduction="20000"/>
          </a:bodyPr>
          <a:lstStyle/>
          <a:p>
            <a:pPr marL="0" indent="0">
              <a:buNone/>
            </a:pPr>
            <a:r>
              <a:rPr lang="en-US" dirty="0"/>
              <a:t>Was there a formal study of the most used IoT systems and their issues? Are the problems still the same? Did the EU or USA impose restrictions when manufacturing these devices? Do we have a general entity to impose such rules worldwide? (Like for example the </a:t>
            </a:r>
            <a:br>
              <a:rPr lang="en-US" dirty="0"/>
            </a:br>
            <a:r>
              <a:rPr lang="en-US" dirty="0"/>
              <a:t>WHO in health)?</a:t>
            </a:r>
          </a:p>
          <a:p>
            <a:pPr marL="0" indent="0">
              <a:buNone/>
            </a:pPr>
            <a:endParaRPr lang="en-US" dirty="0"/>
          </a:p>
          <a:p>
            <a:pPr marL="0" indent="0">
              <a:buNone/>
            </a:pPr>
            <a:r>
              <a:rPr lang="en-US" dirty="0"/>
              <a:t>The paper mentions that organizations have emerged to assess, develop or harmonize standards and protocols related to IoT, like long-standing organizations such as IEEE, ITU, ITF, as new ones as ZigBee, Alliance, </a:t>
            </a:r>
            <a:r>
              <a:rPr lang="en-US" dirty="0" err="1"/>
              <a:t>AllSeenAlliance</a:t>
            </a:r>
            <a:r>
              <a:rPr lang="en-US" dirty="0"/>
              <a:t>. What did these organizations propose? What were the outcomes?</a:t>
            </a:r>
          </a:p>
          <a:p>
            <a:pPr marL="0" indent="0">
              <a:buNone/>
            </a:pPr>
            <a:br>
              <a:rPr lang="en-US" dirty="0"/>
            </a:br>
            <a:r>
              <a:rPr lang="en-US" dirty="0"/>
              <a:t>What if an IoT system is too unfair or too unjust? How can we scrutinize it? Are</a:t>
            </a:r>
            <a:br>
              <a:rPr lang="en-US" dirty="0"/>
            </a:br>
            <a:r>
              <a:rPr lang="en-US" dirty="0"/>
              <a:t>evaluative parameters (in terms of fairness, correctness) part of the IoT solutions that</a:t>
            </a:r>
            <a:br>
              <a:rPr lang="en-US" dirty="0"/>
            </a:br>
            <a:r>
              <a:rPr lang="en-US" dirty="0"/>
              <a:t>are currently being designed and offered?</a:t>
            </a:r>
          </a:p>
          <a:p>
            <a:pPr marL="0" indent="0">
              <a:buNone/>
            </a:pPr>
            <a:br>
              <a:rPr lang="en-US" dirty="0"/>
            </a:br>
            <a:endParaRPr lang="en-US" dirty="0"/>
          </a:p>
        </p:txBody>
      </p:sp>
    </p:spTree>
    <p:extLst>
      <p:ext uri="{BB962C8B-B14F-4D97-AF65-F5344CB8AC3E}">
        <p14:creationId xmlns:p14="http://schemas.microsoft.com/office/powerpoint/2010/main" val="112677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3E137-0509-214B-A5CA-0965460DF4F9}"/>
              </a:ext>
            </a:extLst>
          </p:cNvPr>
          <p:cNvSpPr>
            <a:spLocks noGrp="1"/>
          </p:cNvSpPr>
          <p:nvPr>
            <p:ph type="title"/>
          </p:nvPr>
        </p:nvSpPr>
        <p:spPr/>
        <p:txBody>
          <a:bodyPr/>
          <a:lstStyle/>
          <a:p>
            <a:r>
              <a:rPr lang="en-US" dirty="0"/>
              <a:t>Discussion Questions: </a:t>
            </a:r>
            <a:r>
              <a:rPr lang="en-US" dirty="0" err="1"/>
              <a:t>Misc</a:t>
            </a:r>
            <a:endParaRPr lang="en-US" dirty="0"/>
          </a:p>
        </p:txBody>
      </p:sp>
      <p:sp>
        <p:nvSpPr>
          <p:cNvPr id="3" name="Content Placeholder 2">
            <a:extLst>
              <a:ext uri="{FF2B5EF4-FFF2-40B4-BE49-F238E27FC236}">
                <a16:creationId xmlns:a16="http://schemas.microsoft.com/office/drawing/2014/main" id="{B23000F5-B220-5B40-AFB9-1F023BEE3A6E}"/>
              </a:ext>
            </a:extLst>
          </p:cNvPr>
          <p:cNvSpPr>
            <a:spLocks noGrp="1"/>
          </p:cNvSpPr>
          <p:nvPr>
            <p:ph idx="1"/>
          </p:nvPr>
        </p:nvSpPr>
        <p:spPr/>
        <p:txBody>
          <a:bodyPr>
            <a:normAutofit fontScale="47500" lnSpcReduction="20000"/>
          </a:bodyPr>
          <a:lstStyle/>
          <a:p>
            <a:pPr marL="0" indent="0">
              <a:buNone/>
            </a:pPr>
            <a:r>
              <a:rPr lang="en-US" b="1" dirty="0"/>
              <a:t>Why is the IoT still in the development phase whereas many technologies are rapidly improving?</a:t>
            </a:r>
          </a:p>
          <a:p>
            <a:pPr marL="0" indent="0">
              <a:buNone/>
            </a:pPr>
            <a:r>
              <a:rPr lang="en-US" dirty="0"/>
              <a:t>What increased level of efficiency is worth the production cost of these IoT systems and can this be calculated to ensure certain projects are not done if such an equation is deemed to be a decent representation of this?</a:t>
            </a:r>
          </a:p>
          <a:p>
            <a:pPr marL="0" indent="0">
              <a:buNone/>
            </a:pPr>
            <a:r>
              <a:rPr lang="en-US" dirty="0"/>
              <a:t>Should there be a unified network protocol for IoT connections, or different types of protocols based on types of connections and amount of traffic?</a:t>
            </a:r>
          </a:p>
          <a:p>
            <a:pPr marL="0" indent="0">
              <a:buNone/>
            </a:pPr>
            <a:r>
              <a:rPr lang="en-US" dirty="0"/>
              <a:t>The author has classified the needs of the IoT industry from different aspects based on  different users. This is a European perspective. It would be interesting to know if there is a </a:t>
            </a:r>
            <a:br>
              <a:rPr lang="en-US" dirty="0"/>
            </a:br>
            <a:r>
              <a:rPr lang="en-US" dirty="0"/>
              <a:t>worldwide convention regarding these needs. Are they the same for Australians or people from  the American continent? </a:t>
            </a:r>
          </a:p>
          <a:p>
            <a:pPr marL="0" indent="0">
              <a:buNone/>
            </a:pPr>
            <a:r>
              <a:rPr lang="en-US" dirty="0"/>
              <a:t>Consumer changes: the expectations for consumers will need to change to truly  implement an IoT society, as in whether consumers will need to be more involved in the upkeep of these systems to ensure the proper maintenance of such a system? </a:t>
            </a:r>
            <a:br>
              <a:rPr lang="en-US" dirty="0"/>
            </a:br>
            <a:endParaRPr lang="en-US" dirty="0"/>
          </a:p>
          <a:p>
            <a:pPr marL="0" indent="0">
              <a:buNone/>
            </a:pPr>
            <a:r>
              <a:rPr lang="en-US" dirty="0"/>
              <a:t>Communication: Which communication method is being implemented the most? Device to device, device to cloud, device to gateway, or backend data sharing model?</a:t>
            </a:r>
          </a:p>
          <a:p>
            <a:pPr marL="0" indent="0">
              <a:buNone/>
            </a:pPr>
            <a:r>
              <a:rPr lang="en-US" dirty="0"/>
              <a:t>I had a hard time understanding device-to-gateway model. Can you explain this model in </a:t>
            </a:r>
            <a:br>
              <a:rPr lang="en-US" dirty="0"/>
            </a:br>
            <a:r>
              <a:rPr lang="en-US" dirty="0"/>
              <a:t>simple terms? Also, the graphic used contained </a:t>
            </a:r>
            <a:r>
              <a:rPr lang="en-US" dirty="0" err="1"/>
              <a:t>WiFi</a:t>
            </a:r>
            <a:r>
              <a:rPr lang="en-US" dirty="0"/>
              <a:t> as layer 1 protocol. In this case, </a:t>
            </a:r>
            <a:br>
              <a:rPr lang="en-US" dirty="0"/>
            </a:br>
            <a:r>
              <a:rPr lang="en-US" dirty="0"/>
              <a:t>how is this model different from device-to-device model? </a:t>
            </a:r>
          </a:p>
          <a:p>
            <a:pPr marL="0" indent="0">
              <a:buNone/>
            </a:pPr>
            <a:br>
              <a:rPr lang="en-US" dirty="0"/>
            </a:br>
            <a:r>
              <a:rPr lang="en-US" dirty="0"/>
              <a:t>Interoperability: How are companies navigating the issue of interoperability of devices with other companies? Are there standards that are being developed to ensure communication between different devices operate properly?</a:t>
            </a:r>
          </a:p>
          <a:p>
            <a:pPr marL="0" indent="0">
              <a:buNone/>
            </a:pPr>
            <a:endParaRPr lang="en-US" dirty="0"/>
          </a:p>
          <a:p>
            <a:pPr marL="0" indent="0">
              <a:buNone/>
            </a:pPr>
            <a:r>
              <a:rPr lang="en-US" dirty="0"/>
              <a:t>Energy: This book does not mention intermittent IoT devices meaning devices that do not require power or battery to operate mainly rely on their environments for strength. It would be nice to discuss where that is headed, its current benefits, drawbacks, and how they work.</a:t>
            </a:r>
          </a:p>
          <a:p>
            <a:pPr marL="0" indent="0">
              <a:buNone/>
            </a:pPr>
            <a:endParaRPr lang="en-US" dirty="0"/>
          </a:p>
        </p:txBody>
      </p:sp>
    </p:spTree>
    <p:extLst>
      <p:ext uri="{BB962C8B-B14F-4D97-AF65-F5344CB8AC3E}">
        <p14:creationId xmlns:p14="http://schemas.microsoft.com/office/powerpoint/2010/main" val="4047413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8D62-2761-1948-B842-FB85159BB959}"/>
              </a:ext>
            </a:extLst>
          </p:cNvPr>
          <p:cNvSpPr>
            <a:spLocks noGrp="1"/>
          </p:cNvSpPr>
          <p:nvPr>
            <p:ph type="title"/>
          </p:nvPr>
        </p:nvSpPr>
        <p:spPr/>
        <p:txBody>
          <a:bodyPr/>
          <a:lstStyle/>
          <a:p>
            <a:r>
              <a:rPr lang="en-US" dirty="0"/>
              <a:t>Discussion questions: </a:t>
            </a:r>
            <a:r>
              <a:rPr lang="en-US" dirty="0" err="1"/>
              <a:t>Misc</a:t>
            </a:r>
            <a:endParaRPr lang="en-US" dirty="0"/>
          </a:p>
        </p:txBody>
      </p:sp>
      <p:sp>
        <p:nvSpPr>
          <p:cNvPr id="3" name="Content Placeholder 2">
            <a:extLst>
              <a:ext uri="{FF2B5EF4-FFF2-40B4-BE49-F238E27FC236}">
                <a16:creationId xmlns:a16="http://schemas.microsoft.com/office/drawing/2014/main" id="{54689FC2-FF5B-A741-9752-1C34BFB541A0}"/>
              </a:ext>
            </a:extLst>
          </p:cNvPr>
          <p:cNvSpPr>
            <a:spLocks noGrp="1"/>
          </p:cNvSpPr>
          <p:nvPr>
            <p:ph idx="1"/>
          </p:nvPr>
        </p:nvSpPr>
        <p:spPr/>
        <p:txBody>
          <a:bodyPr>
            <a:normAutofit/>
          </a:bodyPr>
          <a:lstStyle/>
          <a:p>
            <a:pPr marL="0" indent="0">
              <a:buNone/>
            </a:pPr>
            <a:r>
              <a:rPr lang="en-US" dirty="0"/>
              <a:t>What would be the impact on our society, in general, if the questions raised by the paper remain unanswered?</a:t>
            </a:r>
            <a:br>
              <a:rPr lang="en-US" dirty="0"/>
            </a:br>
            <a:endParaRPr lang="en-US" dirty="0"/>
          </a:p>
          <a:p>
            <a:pPr marL="0" indent="0">
              <a:buNone/>
            </a:pPr>
            <a:r>
              <a:rPr lang="en-US" dirty="0"/>
              <a:t>How soon do we need to act upon answering the questions already raised in the paper? How soon do we need to mitigate the problems raised? For example: how soon do we need to implement security measures in such an evolving and emerging IoT world?</a:t>
            </a:r>
            <a:br>
              <a:rPr lang="en-US" dirty="0"/>
            </a:br>
            <a:endParaRPr lang="en-US" dirty="0"/>
          </a:p>
        </p:txBody>
      </p:sp>
    </p:spTree>
    <p:extLst>
      <p:ext uri="{BB962C8B-B14F-4D97-AF65-F5344CB8AC3E}">
        <p14:creationId xmlns:p14="http://schemas.microsoft.com/office/powerpoint/2010/main" val="3111205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3210</TotalTime>
  <Words>1395</Words>
  <Application>Microsoft Macintosh PowerPoint</Application>
  <PresentationFormat>Widescreen</PresentationFormat>
  <Paragraphs>47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IoT: an Overview</vt:lpstr>
      <vt:lpstr>Discussion questions: Data, Analytics</vt:lpstr>
      <vt:lpstr>Discussion questions: Security</vt:lpstr>
      <vt:lpstr>Discussion questions: Privacy</vt:lpstr>
      <vt:lpstr>Discussion questions: Regulatory</vt:lpstr>
      <vt:lpstr>Discussion Questions: Misc</vt:lpstr>
      <vt:lpstr>Discussion questions: Misc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an Overview</dc:title>
  <dc:creator>Danny Dig</dc:creator>
  <cp:lastModifiedBy>Danny Dig</cp:lastModifiedBy>
  <cp:revision>22</cp:revision>
  <dcterms:created xsi:type="dcterms:W3CDTF">2022-01-25T19:14:00Z</dcterms:created>
  <dcterms:modified xsi:type="dcterms:W3CDTF">2022-01-28T00:44:19Z</dcterms:modified>
</cp:coreProperties>
</file>