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5" r:id="rId3"/>
    <p:sldId id="259" r:id="rId4"/>
    <p:sldId id="1606" r:id="rId5"/>
    <p:sldId id="260" r:id="rId6"/>
    <p:sldId id="261" r:id="rId7"/>
    <p:sldId id="262" r:id="rId8"/>
    <p:sldId id="263" r:id="rId9"/>
    <p:sldId id="1603" r:id="rId10"/>
    <p:sldId id="1604" r:id="rId11"/>
    <p:sldId id="1605" r:id="rId12"/>
    <p:sldId id="264" r:id="rId13"/>
  </p:sldIdLst>
  <p:sldSz cx="9144000" cy="6858000" type="screen4x3"/>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530"/>
    <p:restoredTop sz="71224"/>
  </p:normalViewPr>
  <p:slideViewPr>
    <p:cSldViewPr snapToGrid="0" snapToObjects="1">
      <p:cViewPr varScale="1">
        <p:scale>
          <a:sx n="89" d="100"/>
          <a:sy n="89" d="100"/>
        </p:scale>
        <p:origin x="648"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FA19E-153A-8340-8B68-6FC17B436777}" type="datetimeFigureOut">
              <a:rPr lang="en-US" smtClean="0"/>
              <a:t>8/28/25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67B3F-31D7-7549-AC7C-BBAE5D8CCEB8}" type="slidenum">
              <a:rPr lang="en-US" smtClean="0"/>
              <a:t>‹#›</a:t>
            </a:fld>
            <a:endParaRPr lang="en-US"/>
          </a:p>
        </p:txBody>
      </p:sp>
    </p:spTree>
    <p:extLst>
      <p:ext uri="{BB962C8B-B14F-4D97-AF65-F5344CB8AC3E}">
        <p14:creationId xmlns:p14="http://schemas.microsoft.com/office/powerpoint/2010/main" val="298910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Start recording and AI Companion.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I am happy to be back home from the Leadership conference in Florida. One of the questions raised was about the usage of </a:t>
            </a:r>
            <a:r>
              <a:rPr lang="en-US" sz="1200" b="0" i="0" u="none" strike="noStrike" kern="1200" dirty="0" err="1">
                <a:solidFill>
                  <a:schemeClr val="tx1"/>
                </a:solidFill>
                <a:effectLst/>
                <a:latin typeface="+mn-lt"/>
                <a:ea typeface="+mn-ea"/>
                <a:cs typeface="+mn-cs"/>
              </a:rPr>
              <a:t>GenAI</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Someone said: </a:t>
            </a:r>
            <a:r>
              <a:rPr lang="en-US" sz="1200" b="0" i="0" u="none" strike="noStrike" kern="1200" dirty="0" err="1">
                <a:solidFill>
                  <a:schemeClr val="tx1"/>
                </a:solidFill>
                <a:effectLst/>
                <a:latin typeface="+mn-lt"/>
                <a:ea typeface="+mn-ea"/>
                <a:cs typeface="+mn-cs"/>
              </a:rPr>
              <a:t>GenAI</a:t>
            </a:r>
            <a:r>
              <a:rPr lang="en-US" sz="1200" b="0" i="0" u="none" strike="noStrike" kern="1200" dirty="0">
                <a:solidFill>
                  <a:schemeClr val="tx1"/>
                </a:solidFill>
                <a:effectLst/>
                <a:latin typeface="+mn-lt"/>
                <a:ea typeface="+mn-ea"/>
                <a:cs typeface="+mn-cs"/>
              </a:rPr>
              <a:t> makes smart people even smarter, and makes lazy people even lazier. I’d like to discuss this among the questions we discuss today. </a:t>
            </a:r>
          </a:p>
          <a:p>
            <a:r>
              <a:rPr lang="en-US" sz="1200" b="0" i="0" u="none" strike="noStrike" kern="1200" dirty="0">
                <a:solidFill>
                  <a:schemeClr val="tx1"/>
                </a:solidFill>
                <a:effectLst/>
                <a:latin typeface="+mn-lt"/>
                <a:ea typeface="+mn-ea"/>
                <a:cs typeface="+mn-cs"/>
              </a:rPr>
              <a:t>We continue the great conversation from last Tuesday. Today I encourage everyone to participate, open your microphone and share your thoughts, ideas because they matter. We have some people like Blake, Evan, Jarek who are already sharing – keep up doing this. I would like others in the class to open their microphone and share – there are no right or wrong questions. I am not grading you on whether you answer correctly to any of these questions, but I am grading you whether you contribute to the class discussions: 10% of your grade is based on your participation in class discussion.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Together, these two surveys complement each other:</a:t>
            </a:r>
          </a:p>
          <a:p>
            <a:r>
              <a:rPr lang="en-US" sz="1200" b="1" i="0" u="none" strike="noStrike" kern="1200" dirty="0">
                <a:solidFill>
                  <a:schemeClr val="tx1"/>
                </a:solidFill>
                <a:effectLst/>
                <a:latin typeface="+mn-lt"/>
                <a:ea typeface="+mn-ea"/>
                <a:cs typeface="+mn-cs"/>
              </a:rPr>
              <a:t>Hou et al. (2024)</a:t>
            </a:r>
            <a:r>
              <a:rPr lang="en-US" sz="1200" b="0" i="0" u="none" strike="noStrike" kern="1200" dirty="0">
                <a:solidFill>
                  <a:schemeClr val="tx1"/>
                </a:solidFill>
                <a:effectLst/>
                <a:latin typeface="+mn-lt"/>
                <a:ea typeface="+mn-ea"/>
                <a:cs typeface="+mn-cs"/>
              </a:rPr>
              <a:t> = systematic mapping of </a:t>
            </a:r>
            <a:r>
              <a:rPr lang="en-US" sz="1200" b="0" i="1" u="none" strike="noStrike" kern="1200" dirty="0">
                <a:solidFill>
                  <a:schemeClr val="tx1"/>
                </a:solidFill>
                <a:effectLst/>
                <a:latin typeface="+mn-lt"/>
                <a:ea typeface="+mn-ea"/>
                <a:cs typeface="+mn-cs"/>
              </a:rPr>
              <a:t>what has been done</a:t>
            </a:r>
            <a:r>
              <a:rPr lang="en-US" sz="1200" b="0" i="0" u="none" strike="noStrike" kern="1200" dirty="0">
                <a:solidFill>
                  <a:schemeClr val="tx1"/>
                </a:solidFill>
                <a:effectLst/>
                <a:latin typeface="+mn-lt"/>
                <a:ea typeface="+mn-ea"/>
                <a:cs typeface="+mn-cs"/>
              </a:rPr>
              <a:t> and research directions.</a:t>
            </a:r>
          </a:p>
          <a:p>
            <a:r>
              <a:rPr lang="en-US" sz="1200" b="1" i="0" u="none" strike="noStrike" kern="1200" dirty="0">
                <a:solidFill>
                  <a:schemeClr val="tx1"/>
                </a:solidFill>
                <a:effectLst/>
                <a:latin typeface="+mn-lt"/>
                <a:ea typeface="+mn-ea"/>
                <a:cs typeface="+mn-cs"/>
              </a:rPr>
              <a:t>Fan et al. (2023)</a:t>
            </a:r>
            <a:r>
              <a:rPr lang="en-US" sz="1200" b="0" i="0" u="none" strike="noStrike" kern="1200" dirty="0">
                <a:solidFill>
                  <a:schemeClr val="tx1"/>
                </a:solidFill>
                <a:effectLst/>
                <a:latin typeface="+mn-lt"/>
                <a:ea typeface="+mn-ea"/>
                <a:cs typeface="+mn-cs"/>
              </a:rPr>
              <a:t> = conceptual survey + </a:t>
            </a:r>
            <a:r>
              <a:rPr lang="en-US" sz="1200" b="0" i="1" u="none" strike="noStrike" kern="1200" dirty="0">
                <a:solidFill>
                  <a:schemeClr val="tx1"/>
                </a:solidFill>
                <a:effectLst/>
                <a:latin typeface="+mn-lt"/>
                <a:ea typeface="+mn-ea"/>
                <a:cs typeface="+mn-cs"/>
              </a:rPr>
              <a:t>open problems</a:t>
            </a:r>
            <a:r>
              <a:rPr lang="en-US" sz="1200" b="0" i="0" u="none" strike="noStrike" kern="1200" dirty="0">
                <a:solidFill>
                  <a:schemeClr val="tx1"/>
                </a:solidFill>
                <a:effectLst/>
                <a:latin typeface="+mn-lt"/>
                <a:ea typeface="+mn-ea"/>
                <a:cs typeface="+mn-cs"/>
              </a:rPr>
              <a:t> and meta-level challenges.</a:t>
            </a:r>
          </a:p>
          <a:p>
            <a:endParaRPr lang="en-US" dirty="0"/>
          </a:p>
        </p:txBody>
      </p:sp>
      <p:sp>
        <p:nvSpPr>
          <p:cNvPr id="4" name="Slide Number Placeholder 3"/>
          <p:cNvSpPr>
            <a:spLocks noGrp="1"/>
          </p:cNvSpPr>
          <p:nvPr>
            <p:ph type="sldNum" sz="quarter" idx="5"/>
          </p:nvPr>
        </p:nvSpPr>
        <p:spPr/>
        <p:txBody>
          <a:bodyPr/>
          <a:lstStyle/>
          <a:p>
            <a:fld id="{7F167B3F-31D7-7549-AC7C-BBAE5D8CCEB8}" type="slidenum">
              <a:rPr lang="en-US" smtClean="0"/>
              <a:t>1</a:t>
            </a:fld>
            <a:endParaRPr lang="en-US"/>
          </a:p>
        </p:txBody>
      </p:sp>
    </p:spTree>
    <p:extLst>
      <p:ext uri="{BB962C8B-B14F-4D97-AF65-F5344CB8AC3E}">
        <p14:creationId xmlns:p14="http://schemas.microsoft.com/office/powerpoint/2010/main" val="2313440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E46D0-6FAF-2555-3C92-0EAB577B93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5B0E46-6892-3760-233C-3E838D9143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164F5F-2A7A-DD86-AA4B-B5FB3B794CAA}"/>
              </a:ext>
            </a:extLst>
          </p:cNvPr>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Framing (2 min)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LLMs sometimes generate </a:t>
            </a:r>
            <a:r>
              <a:rPr lang="en-US" sz="1200" b="0" i="1" u="none" strike="noStrike" kern="1200" dirty="0">
                <a:solidFill>
                  <a:schemeClr val="tx1"/>
                </a:solidFill>
                <a:effectLst/>
                <a:latin typeface="+mn-lt"/>
                <a:ea typeface="+mn-ea"/>
                <a:cs typeface="+mn-cs"/>
              </a:rPr>
              <a:t>plausible but wrong</a:t>
            </a:r>
            <a:r>
              <a:rPr lang="en-US" sz="1200" b="0" i="0" u="none" strike="noStrike" kern="1200" dirty="0">
                <a:solidFill>
                  <a:schemeClr val="tx1"/>
                </a:solidFill>
                <a:effectLst/>
                <a:latin typeface="+mn-lt"/>
                <a:ea typeface="+mn-ea"/>
                <a:cs typeface="+mn-cs"/>
              </a:rPr>
              <a:t> code, design specs, or requirements.</a:t>
            </a:r>
          </a:p>
          <a:p>
            <a:r>
              <a:rPr lang="en-US" sz="1200" b="0" i="0" u="none" strike="noStrike" kern="1200" dirty="0">
                <a:solidFill>
                  <a:schemeClr val="tx1"/>
                </a:solidFill>
                <a:effectLst/>
                <a:latin typeface="+mn-lt"/>
                <a:ea typeface="+mn-ea"/>
                <a:cs typeface="+mn-cs"/>
              </a:rPr>
              <a:t>In SE, hallucinations can be more damaging than in natural language (e.g., a small mistake in security patch code).</a:t>
            </a:r>
          </a:p>
          <a:p>
            <a:r>
              <a:rPr lang="en-US" sz="1200" b="0" i="0" u="none" strike="noStrike" kern="1200" dirty="0">
                <a:solidFill>
                  <a:schemeClr val="tx1"/>
                </a:solidFill>
                <a:effectLst/>
                <a:latin typeface="+mn-lt"/>
                <a:ea typeface="+mn-ea"/>
                <a:cs typeface="+mn-cs"/>
              </a:rPr>
              <a:t>Both Hou et al. (2024) and Fan et al. (2023) highlight hallucinations as a barrier to adoption.</a:t>
            </a:r>
          </a:p>
          <a:p>
            <a:r>
              <a:rPr lang="en-US" sz="1200" b="1" i="0" u="none" strike="noStrike" kern="1200" dirty="0">
                <a:solidFill>
                  <a:schemeClr val="tx1"/>
                </a:solidFill>
                <a:effectLst/>
                <a:latin typeface="+mn-lt"/>
                <a:ea typeface="+mn-ea"/>
                <a:cs typeface="+mn-cs"/>
              </a:rPr>
              <a:t>Discussion Prompts (6–8 min)</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Where do hallucinations matter most?</a:t>
            </a:r>
            <a:endParaRPr lang="en-US" sz="1200" b="0" i="0" u="none" strike="noStrike" kern="1200" dirty="0">
              <a:solidFill>
                <a:schemeClr val="tx1"/>
              </a:solidFill>
              <a:effectLst/>
              <a:latin typeface="+mn-lt"/>
              <a:ea typeface="+mn-ea"/>
              <a:cs typeface="+mn-cs"/>
            </a:endParaRPr>
          </a:p>
          <a:p>
            <a:pPr lvl="1"/>
            <a:r>
              <a:rPr lang="en-US" sz="1200" b="0" i="0" u="none" strike="noStrike" kern="1200" dirty="0">
                <a:solidFill>
                  <a:schemeClr val="tx1"/>
                </a:solidFill>
                <a:effectLst/>
                <a:latin typeface="+mn-lt"/>
                <a:ea typeface="+mn-ea"/>
                <a:cs typeface="+mn-cs"/>
              </a:rPr>
              <a:t>Which SE domains can </a:t>
            </a:r>
            <a:r>
              <a:rPr lang="en-US" sz="1200" b="0" i="1" u="none" strike="noStrike" kern="1200" dirty="0">
                <a:solidFill>
                  <a:schemeClr val="tx1"/>
                </a:solidFill>
                <a:effectLst/>
                <a:latin typeface="+mn-lt"/>
                <a:ea typeface="+mn-ea"/>
                <a:cs typeface="+mn-cs"/>
              </a:rPr>
              <a:t>tolerate</a:t>
            </a:r>
            <a:r>
              <a:rPr lang="en-US" sz="1200" b="0" i="0" u="none" strike="noStrike" kern="1200" dirty="0">
                <a:solidFill>
                  <a:schemeClr val="tx1"/>
                </a:solidFill>
                <a:effectLst/>
                <a:latin typeface="+mn-lt"/>
                <a:ea typeface="+mn-ea"/>
                <a:cs typeface="+mn-cs"/>
              </a:rPr>
              <a:t> some hallucinations (e.g., brainstorming, idea generation)?</a:t>
            </a:r>
          </a:p>
          <a:p>
            <a:pPr lvl="1"/>
            <a:r>
              <a:rPr lang="en-US" sz="1200" b="0" i="0" u="none" strike="noStrike" kern="1200" dirty="0">
                <a:solidFill>
                  <a:schemeClr val="tx1"/>
                </a:solidFill>
                <a:effectLst/>
                <a:latin typeface="+mn-lt"/>
                <a:ea typeface="+mn-ea"/>
                <a:cs typeface="+mn-cs"/>
              </a:rPr>
              <a:t>Which domains require </a:t>
            </a:r>
            <a:r>
              <a:rPr lang="en-US" sz="1200" b="0" i="1" u="none" strike="noStrike" kern="1200" dirty="0">
                <a:solidFill>
                  <a:schemeClr val="tx1"/>
                </a:solidFill>
                <a:effectLst/>
                <a:latin typeface="+mn-lt"/>
                <a:ea typeface="+mn-ea"/>
                <a:cs typeface="+mn-cs"/>
              </a:rPr>
              <a:t>zero tolerance</a:t>
            </a:r>
            <a:r>
              <a:rPr lang="en-US" sz="1200" b="0" i="0" u="none" strike="noStrike" kern="1200" dirty="0">
                <a:solidFill>
                  <a:schemeClr val="tx1"/>
                </a:solidFill>
                <a:effectLst/>
                <a:latin typeface="+mn-lt"/>
                <a:ea typeface="+mn-ea"/>
                <a:cs typeface="+mn-cs"/>
              </a:rPr>
              <a:t> (e.g., security patches, effort estimation)?</a:t>
            </a:r>
          </a:p>
          <a:p>
            <a:endParaRPr lang="en-US" dirty="0"/>
          </a:p>
        </p:txBody>
      </p:sp>
      <p:sp>
        <p:nvSpPr>
          <p:cNvPr id="4" name="Slide Number Placeholder 3">
            <a:extLst>
              <a:ext uri="{FF2B5EF4-FFF2-40B4-BE49-F238E27FC236}">
                <a16:creationId xmlns:a16="http://schemas.microsoft.com/office/drawing/2014/main" id="{199E80FF-9465-EAEC-CFBB-0EEB29021B51}"/>
              </a:ext>
            </a:extLst>
          </p:cNvPr>
          <p:cNvSpPr>
            <a:spLocks noGrp="1"/>
          </p:cNvSpPr>
          <p:nvPr>
            <p:ph type="sldNum" sz="quarter" idx="5"/>
          </p:nvPr>
        </p:nvSpPr>
        <p:spPr/>
        <p:txBody>
          <a:bodyPr/>
          <a:lstStyle/>
          <a:p>
            <a:fld id="{7F167B3F-31D7-7549-AC7C-BBAE5D8CCEB8}" type="slidenum">
              <a:rPr lang="en-US" smtClean="0"/>
              <a:t>11</a:t>
            </a:fld>
            <a:endParaRPr lang="en-US"/>
          </a:p>
        </p:txBody>
      </p:sp>
    </p:spTree>
    <p:extLst>
      <p:ext uri="{BB962C8B-B14F-4D97-AF65-F5344CB8AC3E}">
        <p14:creationId xmlns:p14="http://schemas.microsoft.com/office/powerpoint/2010/main" val="2253459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Step 1 – Assign domains (1 min):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Divide the class into 3–4 groups, each focusing on </a:t>
            </a:r>
            <a:r>
              <a:rPr lang="en-US" sz="1200" b="0" i="1" u="none" strike="noStrike" kern="1200" dirty="0">
                <a:solidFill>
                  <a:schemeClr val="tx1"/>
                </a:solidFill>
                <a:effectLst/>
                <a:latin typeface="+mn-lt"/>
                <a:ea typeface="+mn-ea"/>
                <a:cs typeface="+mn-cs"/>
              </a:rPr>
              <a:t>one</a:t>
            </a:r>
            <a:r>
              <a:rPr lang="en-US" sz="1200" b="0" i="0" u="none" strike="noStrike" kern="1200" dirty="0">
                <a:solidFill>
                  <a:schemeClr val="tx1"/>
                </a:solidFill>
                <a:effectLst/>
                <a:latin typeface="+mn-lt"/>
                <a:ea typeface="+mn-ea"/>
                <a:cs typeface="+mn-cs"/>
              </a:rPr>
              <a:t> underexplored SE activity:</a:t>
            </a:r>
          </a:p>
          <a:p>
            <a:r>
              <a:rPr lang="en-US" sz="1200" b="1" i="0" u="none" strike="noStrike" kern="1200" dirty="0">
                <a:solidFill>
                  <a:schemeClr val="tx1"/>
                </a:solidFill>
                <a:effectLst/>
                <a:latin typeface="+mn-lt"/>
                <a:ea typeface="+mn-ea"/>
                <a:cs typeface="+mn-cs"/>
              </a:rPr>
              <a:t>Requirements engineering</a:t>
            </a:r>
            <a:r>
              <a:rPr lang="en-US" sz="1200" b="0" i="0" u="none" strike="noStrike" kern="1200" dirty="0">
                <a:solidFill>
                  <a:schemeClr val="tx1"/>
                </a:solidFill>
                <a:effectLst/>
                <a:latin typeface="+mn-lt"/>
                <a:ea typeface="+mn-ea"/>
                <a:cs typeface="+mn-cs"/>
              </a:rPr>
              <a:t> (e.g., ambiguity detection, traceability)</a:t>
            </a:r>
          </a:p>
          <a:p>
            <a:r>
              <a:rPr lang="en-US" sz="1200" b="1" i="0" u="none" strike="noStrike" kern="1200" dirty="0">
                <a:solidFill>
                  <a:schemeClr val="tx1"/>
                </a:solidFill>
                <a:effectLst/>
                <a:latin typeface="+mn-lt"/>
                <a:ea typeface="+mn-ea"/>
                <a:cs typeface="+mn-cs"/>
              </a:rPr>
              <a:t>Software design</a:t>
            </a:r>
            <a:r>
              <a:rPr lang="en-US" sz="1200" b="0" i="0" u="none" strike="noStrike" kern="1200" dirty="0">
                <a:solidFill>
                  <a:schemeClr val="tx1"/>
                </a:solidFill>
                <a:effectLst/>
                <a:latin typeface="+mn-lt"/>
                <a:ea typeface="+mn-ea"/>
                <a:cs typeface="+mn-cs"/>
              </a:rPr>
              <a:t> (e.g., rapid prototyping, specification synthesis)</a:t>
            </a:r>
          </a:p>
          <a:p>
            <a:r>
              <a:rPr lang="en-US" sz="1200" b="1" i="0" u="none" strike="noStrike" kern="1200" dirty="0">
                <a:solidFill>
                  <a:schemeClr val="tx1"/>
                </a:solidFill>
                <a:effectLst/>
                <a:latin typeface="+mn-lt"/>
                <a:ea typeface="+mn-ea"/>
                <a:cs typeface="+mn-cs"/>
              </a:rPr>
              <a:t>Refactoring / Maintenance</a:t>
            </a:r>
            <a:r>
              <a:rPr lang="en-US" sz="1200" b="0" i="0" u="none" strike="noStrike" kern="1200" dirty="0">
                <a:solidFill>
                  <a:schemeClr val="tx1"/>
                </a:solidFill>
                <a:effectLst/>
                <a:latin typeface="+mn-lt"/>
                <a:ea typeface="+mn-ea"/>
                <a:cs typeface="+mn-cs"/>
              </a:rPr>
              <a:t> (e.g., rename refactoring, API migration)</a:t>
            </a:r>
          </a:p>
          <a:p>
            <a:r>
              <a:rPr lang="en-US" sz="1200" b="0" i="0" u="none" strike="noStrike" kern="1200" dirty="0">
                <a:solidFill>
                  <a:schemeClr val="tx1"/>
                </a:solidFill>
                <a:effectLst/>
                <a:latin typeface="+mn-lt"/>
                <a:ea typeface="+mn-ea"/>
                <a:cs typeface="+mn-cs"/>
              </a:rPr>
              <a:t>(Optional 4th group) </a:t>
            </a:r>
            <a:r>
              <a:rPr lang="en-US" sz="1200" b="1" i="0" u="none" strike="noStrike" kern="1200" dirty="0">
                <a:solidFill>
                  <a:schemeClr val="tx1"/>
                </a:solidFill>
                <a:effectLst/>
                <a:latin typeface="+mn-lt"/>
                <a:ea typeface="+mn-ea"/>
                <a:cs typeface="+mn-cs"/>
              </a:rPr>
              <a:t>Software management</a:t>
            </a:r>
            <a:r>
              <a:rPr lang="en-US" sz="1200" b="0" i="0" u="none" strike="noStrike" kern="1200" dirty="0">
                <a:solidFill>
                  <a:schemeClr val="tx1"/>
                </a:solidFill>
                <a:effectLst/>
                <a:latin typeface="+mn-lt"/>
                <a:ea typeface="+mn-ea"/>
                <a:cs typeface="+mn-cs"/>
              </a:rPr>
              <a:t> (e.g., effort estimation, tool configuration)</a:t>
            </a:r>
          </a:p>
          <a:p>
            <a:endParaRPr lang="en-US" dirty="0"/>
          </a:p>
          <a:p>
            <a:r>
              <a:rPr lang="en-US" sz="1200" b="1" i="0" u="none" strike="noStrike" kern="1200" dirty="0">
                <a:solidFill>
                  <a:schemeClr val="tx1"/>
                </a:solidFill>
                <a:effectLst/>
                <a:latin typeface="+mn-lt"/>
                <a:ea typeface="+mn-ea"/>
                <a:cs typeface="+mn-cs"/>
              </a:rPr>
              <a:t>Step 2 – Group task (6–7 min):</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Each group answers:</a:t>
            </a:r>
          </a:p>
          <a:p>
            <a:r>
              <a:rPr lang="en-US" sz="1200" b="1" i="0" u="none" strike="noStrike" kern="1200" dirty="0">
                <a:solidFill>
                  <a:schemeClr val="tx1"/>
                </a:solidFill>
                <a:effectLst/>
                <a:latin typeface="+mn-lt"/>
                <a:ea typeface="+mn-ea"/>
                <a:cs typeface="+mn-cs"/>
              </a:rPr>
              <a:t>Task focus:</a:t>
            </a:r>
            <a:r>
              <a:rPr lang="en-US" sz="1200" b="0" i="0" u="none" strike="noStrike" kern="1200" dirty="0">
                <a:solidFill>
                  <a:schemeClr val="tx1"/>
                </a:solidFill>
                <a:effectLst/>
                <a:latin typeface="+mn-lt"/>
                <a:ea typeface="+mn-ea"/>
                <a:cs typeface="+mn-cs"/>
              </a:rPr>
              <a:t> Pick one specific SE task in your domain that could benefit from LLMs.</a:t>
            </a:r>
          </a:p>
          <a:p>
            <a:pPr lvl="1"/>
            <a:r>
              <a:rPr lang="en-US" sz="1200" b="0" i="0" u="none" strike="noStrike" kern="1200" dirty="0">
                <a:solidFill>
                  <a:schemeClr val="tx1"/>
                </a:solidFill>
                <a:effectLst/>
                <a:latin typeface="+mn-lt"/>
                <a:ea typeface="+mn-ea"/>
                <a:cs typeface="+mn-cs"/>
              </a:rPr>
              <a:t>Example: For requirements → </a:t>
            </a:r>
            <a:r>
              <a:rPr lang="en-US" sz="1200" b="0" i="1" u="none" strike="noStrike" kern="1200" dirty="0">
                <a:solidFill>
                  <a:schemeClr val="tx1"/>
                </a:solidFill>
                <a:effectLst/>
                <a:latin typeface="+mn-lt"/>
                <a:ea typeface="+mn-ea"/>
                <a:cs typeface="+mn-cs"/>
              </a:rPr>
              <a:t>detecting ambiguity in natural language requirements</a:t>
            </a:r>
            <a:r>
              <a:rPr lang="en-US" sz="1200" b="0" i="0" u="none" strike="noStrike" kern="1200" dirty="0">
                <a:solidFill>
                  <a:schemeClr val="tx1"/>
                </a:solidFill>
                <a:effectLst/>
                <a:latin typeface="+mn-lt"/>
                <a:ea typeface="+mn-ea"/>
                <a:cs typeface="+mn-cs"/>
              </a:rPr>
              <a:t>.</a:t>
            </a:r>
          </a:p>
          <a:p>
            <a:pPr lvl="1"/>
            <a:r>
              <a:rPr lang="en-US" sz="1200" b="0" i="0" u="none" strike="noStrike" kern="1200" dirty="0">
                <a:solidFill>
                  <a:schemeClr val="tx1"/>
                </a:solidFill>
                <a:effectLst/>
                <a:latin typeface="+mn-lt"/>
                <a:ea typeface="+mn-ea"/>
                <a:cs typeface="+mn-cs"/>
              </a:rPr>
              <a:t>For design → </a:t>
            </a:r>
            <a:r>
              <a:rPr lang="en-US" sz="1200" b="0" i="1" u="none" strike="noStrike" kern="1200" dirty="0">
                <a:solidFill>
                  <a:schemeClr val="tx1"/>
                </a:solidFill>
                <a:effectLst/>
                <a:latin typeface="+mn-lt"/>
                <a:ea typeface="+mn-ea"/>
                <a:cs typeface="+mn-cs"/>
              </a:rPr>
              <a:t>generating candidate UML diagrams from textual specs</a:t>
            </a:r>
            <a:r>
              <a:rPr lang="en-US" sz="1200" b="0" i="0" u="none" strike="noStrike" kern="1200" dirty="0">
                <a:solidFill>
                  <a:schemeClr val="tx1"/>
                </a:solidFill>
                <a:effectLst/>
                <a:latin typeface="+mn-lt"/>
                <a:ea typeface="+mn-ea"/>
                <a:cs typeface="+mn-cs"/>
              </a:rPr>
              <a:t>.</a:t>
            </a:r>
          </a:p>
          <a:p>
            <a:pPr lvl="1"/>
            <a:r>
              <a:rPr lang="en-US" sz="1200" b="0" i="0" u="none" strike="noStrike" kern="1200" dirty="0">
                <a:solidFill>
                  <a:schemeClr val="tx1"/>
                </a:solidFill>
                <a:effectLst/>
                <a:latin typeface="+mn-lt"/>
                <a:ea typeface="+mn-ea"/>
                <a:cs typeface="+mn-cs"/>
              </a:rPr>
              <a:t>For refactoring → </a:t>
            </a:r>
            <a:r>
              <a:rPr lang="en-US" sz="1200" b="0" i="1" u="none" strike="noStrike" kern="1200" dirty="0">
                <a:solidFill>
                  <a:schemeClr val="tx1"/>
                </a:solidFill>
                <a:effectLst/>
                <a:latin typeface="+mn-lt"/>
                <a:ea typeface="+mn-ea"/>
                <a:cs typeface="+mn-cs"/>
              </a:rPr>
              <a:t>suggesting consistent renames across a codebase</a:t>
            </a:r>
            <a:r>
              <a:rPr lang="en-US" sz="1200" b="0" i="0" u="none" strike="noStrike" kern="1200" dirty="0">
                <a:solidFill>
                  <a:schemeClr val="tx1"/>
                </a:solidFill>
                <a:effectLst/>
                <a:latin typeface="+mn-lt"/>
                <a:ea typeface="+mn-ea"/>
                <a:cs typeface="+mn-cs"/>
              </a:rPr>
              <a:t>.</a:t>
            </a:r>
          </a:p>
          <a:p>
            <a:r>
              <a:rPr lang="en-US" sz="1200" b="1" i="0" u="none" strike="noStrike" kern="1200" dirty="0">
                <a:solidFill>
                  <a:schemeClr val="tx1"/>
                </a:solidFill>
                <a:effectLst/>
                <a:latin typeface="+mn-lt"/>
                <a:ea typeface="+mn-ea"/>
                <a:cs typeface="+mn-cs"/>
              </a:rPr>
              <a:t>Evaluation framework:</a:t>
            </a:r>
            <a:r>
              <a:rPr lang="en-US" sz="1200" b="0" i="0" u="none" strike="noStrike" kern="1200" dirty="0">
                <a:solidFill>
                  <a:schemeClr val="tx1"/>
                </a:solidFill>
                <a:effectLst/>
                <a:latin typeface="+mn-lt"/>
                <a:ea typeface="+mn-ea"/>
                <a:cs typeface="+mn-cs"/>
              </a:rPr>
              <a:t> Propose </a:t>
            </a:r>
            <a:r>
              <a:rPr lang="en-US" sz="1200" b="0" i="1" u="none" strike="noStrike" kern="1200" dirty="0">
                <a:solidFill>
                  <a:schemeClr val="tx1"/>
                </a:solidFill>
                <a:effectLst/>
                <a:latin typeface="+mn-lt"/>
                <a:ea typeface="+mn-ea"/>
                <a:cs typeface="+mn-cs"/>
              </a:rPr>
              <a:t>3 evaluation measures</a:t>
            </a:r>
            <a:r>
              <a:rPr lang="en-US" sz="1200" b="0" i="0" u="none" strike="noStrike" kern="1200" dirty="0">
                <a:solidFill>
                  <a:schemeClr val="tx1"/>
                </a:solidFill>
                <a:effectLst/>
                <a:latin typeface="+mn-lt"/>
                <a:ea typeface="+mn-ea"/>
                <a:cs typeface="+mn-cs"/>
              </a:rPr>
              <a:t> that matter for this task.</a:t>
            </a:r>
          </a:p>
          <a:p>
            <a:pPr lvl="1"/>
            <a:r>
              <a:rPr lang="en-US" sz="1200" b="0" i="0" u="none" strike="noStrike" kern="1200" dirty="0">
                <a:solidFill>
                  <a:schemeClr val="tx1"/>
                </a:solidFill>
                <a:effectLst/>
                <a:latin typeface="+mn-lt"/>
                <a:ea typeface="+mn-ea"/>
                <a:cs typeface="+mn-cs"/>
              </a:rPr>
              <a:t>Requirements: precision/recall on ambiguity detection, stakeholder satisfaction in a user study.</a:t>
            </a:r>
          </a:p>
          <a:p>
            <a:pPr lvl="1"/>
            <a:r>
              <a:rPr lang="en-US" sz="1200" b="0" i="0" u="none" strike="noStrike" kern="1200" dirty="0">
                <a:solidFill>
                  <a:schemeClr val="tx1"/>
                </a:solidFill>
                <a:effectLst/>
                <a:latin typeface="+mn-lt"/>
                <a:ea typeface="+mn-ea"/>
                <a:cs typeface="+mn-cs"/>
              </a:rPr>
              <a:t>Design: structural correctness of UML, design coverage, human-judged usability.</a:t>
            </a:r>
          </a:p>
          <a:p>
            <a:pPr lvl="1"/>
            <a:r>
              <a:rPr lang="en-US" sz="1200" b="0" i="0" u="none" strike="noStrike" kern="1200" dirty="0">
                <a:solidFill>
                  <a:schemeClr val="tx1"/>
                </a:solidFill>
                <a:effectLst/>
                <a:latin typeface="+mn-lt"/>
                <a:ea typeface="+mn-ea"/>
                <a:cs typeface="+mn-cs"/>
              </a:rPr>
              <a:t>Refactoring: correctness of semantic preservation, naming consistency, developer adoption.</a:t>
            </a:r>
          </a:p>
          <a:p>
            <a:r>
              <a:rPr lang="en-US" sz="1200" b="1" i="0" u="none" strike="noStrike" kern="1200" dirty="0">
                <a:solidFill>
                  <a:schemeClr val="tx1"/>
                </a:solidFill>
                <a:effectLst/>
                <a:latin typeface="+mn-lt"/>
                <a:ea typeface="+mn-ea"/>
                <a:cs typeface="+mn-cs"/>
              </a:rPr>
              <a:t>Non-determinism:</a:t>
            </a:r>
            <a:r>
              <a:rPr lang="en-US" sz="1200" b="0" i="0" u="none" strike="noStrike" kern="1200" dirty="0">
                <a:solidFill>
                  <a:schemeClr val="tx1"/>
                </a:solidFill>
                <a:effectLst/>
                <a:latin typeface="+mn-lt"/>
                <a:ea typeface="+mn-ea"/>
                <a:cs typeface="+mn-cs"/>
              </a:rPr>
              <a:t> How would you test multiple LLM outputs (reruns, majority voting, human-in-the-loop)?</a:t>
            </a:r>
          </a:p>
          <a:p>
            <a:endParaRPr lang="en-US" dirty="0"/>
          </a:p>
        </p:txBody>
      </p:sp>
      <p:sp>
        <p:nvSpPr>
          <p:cNvPr id="4" name="Slide Number Placeholder 3"/>
          <p:cNvSpPr>
            <a:spLocks noGrp="1"/>
          </p:cNvSpPr>
          <p:nvPr>
            <p:ph type="sldNum" sz="quarter" idx="5"/>
          </p:nvPr>
        </p:nvSpPr>
        <p:spPr/>
        <p:txBody>
          <a:bodyPr/>
          <a:lstStyle/>
          <a:p>
            <a:fld id="{7F167B3F-31D7-7549-AC7C-BBAE5D8CCEB8}" type="slidenum">
              <a:rPr lang="en-US" smtClean="0"/>
              <a:t>12</a:t>
            </a:fld>
            <a:endParaRPr lang="en-US"/>
          </a:p>
        </p:txBody>
      </p:sp>
    </p:spTree>
    <p:extLst>
      <p:ext uri="{BB962C8B-B14F-4D97-AF65-F5344CB8AC3E}">
        <p14:creationId xmlns:p14="http://schemas.microsoft.com/office/powerpoint/2010/main" val="413193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would you choose </a:t>
            </a:r>
            <a:r>
              <a:rPr lang="en-US" i="1" dirty="0"/>
              <a:t>prompt engineering</a:t>
            </a:r>
            <a:r>
              <a:rPr lang="en-US" dirty="0"/>
              <a:t> (few-shot, zero-shot, </a:t>
            </a:r>
            <a:r>
              <a:rPr lang="en-US" dirty="0" err="1"/>
              <a:t>CoT</a:t>
            </a:r>
            <a:r>
              <a:rPr lang="en-US" dirty="0"/>
              <a:t>) vs. </a:t>
            </a:r>
            <a:r>
              <a:rPr lang="en-US" i="1" dirty="0"/>
              <a:t>PEFT methods</a:t>
            </a:r>
            <a:r>
              <a:rPr lang="en-US" dirty="0"/>
              <a:t> (</a:t>
            </a:r>
            <a:r>
              <a:rPr lang="en-US" dirty="0" err="1"/>
              <a:t>LoRA</a:t>
            </a:r>
            <a:r>
              <a:rPr lang="en-US" dirty="0"/>
              <a:t>, adapters, prefix tuning)?</a:t>
            </a:r>
          </a:p>
          <a:p>
            <a:r>
              <a:rPr lang="en-US" b="0" i="0" u="none" strike="noStrike" dirty="0">
                <a:solidFill>
                  <a:schemeClr val="tx1"/>
                </a:solidFill>
                <a:effectLst/>
                <a:latin typeface="+mn-lt"/>
              </a:rPr>
              <a:t>T</a:t>
            </a:r>
            <a:r>
              <a:rPr lang="en-US" b="0" i="0" u="none" strike="noStrike" dirty="0">
                <a:solidFill>
                  <a:srgbClr val="000000"/>
                </a:solidFill>
                <a:effectLst/>
                <a:latin typeface="-webkit-standard"/>
              </a:rPr>
              <a:t>his is at the heart of </a:t>
            </a:r>
            <a:r>
              <a:rPr lang="en-US" b="1" i="0" u="none" strike="noStrike" dirty="0">
                <a:solidFill>
                  <a:srgbClr val="000000"/>
                </a:solidFill>
                <a:effectLst/>
              </a:rPr>
              <a:t>practical </a:t>
            </a:r>
            <a:r>
              <a:rPr lang="en-US" b="1" i="0" u="none" strike="noStrike" dirty="0" err="1">
                <a:solidFill>
                  <a:srgbClr val="000000"/>
                </a:solidFill>
                <a:effectLst/>
              </a:rPr>
              <a:t>GenAI</a:t>
            </a:r>
            <a:r>
              <a:rPr lang="en-US" b="1" i="0" u="none" strike="noStrike" dirty="0">
                <a:solidFill>
                  <a:srgbClr val="000000"/>
                </a:solidFill>
                <a:effectLst/>
              </a:rPr>
              <a:t> for Software Engineering</a:t>
            </a:r>
            <a:r>
              <a:rPr lang="en-US" b="0" i="0" u="none" strike="noStrike" dirty="0">
                <a:solidFill>
                  <a:srgbClr val="000000"/>
                </a:solidFill>
                <a:effectLst/>
                <a:latin typeface="-webkit-standard"/>
              </a:rPr>
              <a:t>: balancing </a:t>
            </a:r>
            <a:r>
              <a:rPr lang="en-US" b="0" i="1" u="none" strike="noStrike" dirty="0">
                <a:solidFill>
                  <a:srgbClr val="000000"/>
                </a:solidFill>
                <a:effectLst/>
              </a:rPr>
              <a:t>prompt-only adaptation</a:t>
            </a:r>
            <a:r>
              <a:rPr lang="en-US" b="0" i="0" u="none" strike="noStrike" dirty="0">
                <a:solidFill>
                  <a:srgbClr val="000000"/>
                </a:solidFill>
                <a:effectLst/>
                <a:latin typeface="-webkit-standard"/>
              </a:rPr>
              <a:t> versus </a:t>
            </a:r>
            <a:r>
              <a:rPr lang="en-US" b="0" i="1" u="none" strike="noStrike" dirty="0">
                <a:solidFill>
                  <a:srgbClr val="000000"/>
                </a:solidFill>
                <a:effectLst/>
              </a:rPr>
              <a:t>parameter-efficient fine-tuning (PEFT)</a:t>
            </a:r>
            <a:r>
              <a:rPr lang="en-US" b="0" i="0" u="none" strike="noStrike" dirty="0">
                <a:solidFill>
                  <a:srgbClr val="000000"/>
                </a:solidFill>
                <a:effectLst/>
                <a:latin typeface="-webkit-standard"/>
              </a:rPr>
              <a:t>.</a:t>
            </a:r>
            <a:endParaRPr lang="en-US" dirty="0"/>
          </a:p>
          <a:p>
            <a:endParaRPr lang="en-US" dirty="0"/>
          </a:p>
          <a:p>
            <a:r>
              <a:rPr lang="en-US" dirty="0"/>
              <a:t>Hybrid pipelines: What’s the most promising way to combine LLMs with </a:t>
            </a:r>
            <a:r>
              <a:rPr lang="en-US" b="1" dirty="0"/>
              <a:t>traditional SE tools</a:t>
            </a:r>
            <a:r>
              <a:rPr lang="en-US" dirty="0"/>
              <a:t> (static analysis, search-based testing, formal methods)?</a:t>
            </a:r>
          </a:p>
          <a:p>
            <a:endParaRPr lang="en-US" dirty="0"/>
          </a:p>
        </p:txBody>
      </p:sp>
      <p:sp>
        <p:nvSpPr>
          <p:cNvPr id="4" name="Slide Number Placeholder 3"/>
          <p:cNvSpPr>
            <a:spLocks noGrp="1"/>
          </p:cNvSpPr>
          <p:nvPr>
            <p:ph type="sldNum" sz="quarter" idx="5"/>
          </p:nvPr>
        </p:nvSpPr>
        <p:spPr/>
        <p:txBody>
          <a:bodyPr/>
          <a:lstStyle/>
          <a:p>
            <a:fld id="{7F167B3F-31D7-7549-AC7C-BBAE5D8CCEB8}" type="slidenum">
              <a:rPr lang="en-US" smtClean="0"/>
              <a:t>3</a:t>
            </a:fld>
            <a:endParaRPr lang="en-US"/>
          </a:p>
        </p:txBody>
      </p:sp>
    </p:spTree>
    <p:extLst>
      <p:ext uri="{BB962C8B-B14F-4D97-AF65-F5344CB8AC3E}">
        <p14:creationId xmlns:p14="http://schemas.microsoft.com/office/powerpoint/2010/main" val="632302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u="none" strike="noStrike" dirty="0">
                <a:solidFill>
                  <a:srgbClr val="000000"/>
                </a:solidFill>
                <a:effectLst/>
              </a:rPr>
              <a:t>Prompt Engineering (Few-shot, Zero-shot, Chain of Thought, </a:t>
            </a:r>
            <a:r>
              <a:rPr lang="en-US" b="1" i="0" u="none" strike="noStrike" dirty="0" err="1">
                <a:solidFill>
                  <a:srgbClr val="000000"/>
                </a:solidFill>
                <a:effectLst/>
              </a:rPr>
              <a:t>ReAct</a:t>
            </a:r>
            <a:r>
              <a:rPr lang="en-US" b="1" i="0" u="none" strike="noStrike" dirty="0">
                <a:solidFill>
                  <a:srgbClr val="000000"/>
                </a:solidFill>
                <a:effectLst/>
              </a:rPr>
              <a:t>, etc.)</a:t>
            </a:r>
          </a:p>
          <a:p>
            <a:pPr algn="l"/>
            <a:r>
              <a:rPr lang="en-US" b="1" i="0" u="none" strike="noStrike" dirty="0">
                <a:solidFill>
                  <a:srgbClr val="000000"/>
                </a:solidFill>
                <a:effectLst/>
              </a:rPr>
              <a:t>What it is:</a:t>
            </a:r>
            <a:br>
              <a:rPr lang="en-US" b="0" i="0" u="none" strike="noStrike" dirty="0">
                <a:solidFill>
                  <a:srgbClr val="000000"/>
                </a:solidFill>
                <a:effectLst/>
              </a:rPr>
            </a:br>
            <a:r>
              <a:rPr lang="en-US" b="0" i="0" u="none" strike="noStrike" dirty="0">
                <a:solidFill>
                  <a:srgbClr val="000000"/>
                </a:solidFill>
                <a:effectLst/>
              </a:rPr>
              <a:t>No weight updates — steer the model behavior by crafting the right input (examples, reasoning steps, system instructions).</a:t>
            </a:r>
          </a:p>
          <a:p>
            <a:pPr algn="l"/>
            <a:r>
              <a:rPr lang="en-US" b="1" i="0" u="none" strike="noStrike" dirty="0">
                <a:solidFill>
                  <a:srgbClr val="000000"/>
                </a:solidFill>
                <a:effectLst/>
              </a:rPr>
              <a:t>Strengths: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Cheap and fast (no training cost).</a:t>
            </a:r>
          </a:p>
          <a:p>
            <a:pPr algn="l">
              <a:buFont typeface="Arial" panose="020B0604020202020204" pitchFamily="34" charset="0"/>
              <a:buChar char="•"/>
            </a:pPr>
            <a:r>
              <a:rPr lang="en-US" b="0" i="0" u="none" strike="noStrike" dirty="0">
                <a:solidFill>
                  <a:srgbClr val="000000"/>
                </a:solidFill>
                <a:effectLst/>
              </a:rPr>
              <a:t>Flexible (same base model → many tasks).</a:t>
            </a:r>
          </a:p>
          <a:p>
            <a:pPr algn="l">
              <a:buFont typeface="Arial" panose="020B0604020202020204" pitchFamily="34" charset="0"/>
              <a:buChar char="•"/>
            </a:pPr>
            <a:r>
              <a:rPr lang="en-US" b="0" i="0" u="none" strike="noStrike" dirty="0">
                <a:solidFill>
                  <a:srgbClr val="000000"/>
                </a:solidFill>
                <a:effectLst/>
              </a:rPr>
              <a:t>Great for </a:t>
            </a:r>
            <a:r>
              <a:rPr lang="en-US" b="1" i="0" u="none" strike="noStrike" dirty="0">
                <a:solidFill>
                  <a:srgbClr val="000000"/>
                </a:solidFill>
                <a:effectLst/>
              </a:rPr>
              <a:t>exploration, prototyping, interactive use</a:t>
            </a:r>
            <a:r>
              <a:rPr lang="en-US" b="0" i="0" u="none" strike="noStrike" dirty="0">
                <a:solidFill>
                  <a:srgbClr val="000000"/>
                </a:solidFill>
                <a:effectLst/>
              </a:rPr>
              <a:t>.</a:t>
            </a:r>
          </a:p>
          <a:p>
            <a:pPr algn="l">
              <a:buFont typeface="Arial" panose="020B0604020202020204" pitchFamily="34" charset="0"/>
              <a:buChar char="•"/>
            </a:pPr>
            <a:r>
              <a:rPr lang="en-US" b="0" i="0" u="none" strike="noStrike" dirty="0">
                <a:solidFill>
                  <a:srgbClr val="000000"/>
                </a:solidFill>
                <a:effectLst/>
              </a:rPr>
              <a:t>Exploits </a:t>
            </a:r>
            <a:r>
              <a:rPr lang="en-US" b="0" i="1" u="none" strike="noStrike" dirty="0">
                <a:solidFill>
                  <a:srgbClr val="000000"/>
                </a:solidFill>
                <a:effectLst/>
              </a:rPr>
              <a:t>emergent in-context learning</a:t>
            </a:r>
            <a:r>
              <a:rPr lang="en-US" b="0" i="0" u="none" strike="noStrike" dirty="0">
                <a:solidFill>
                  <a:srgbClr val="000000"/>
                </a:solidFill>
                <a:effectLst/>
              </a:rPr>
              <a:t> abilities of LLMs.</a:t>
            </a:r>
          </a:p>
          <a:p>
            <a:pPr algn="l"/>
            <a:r>
              <a:rPr lang="en-US" b="1" i="0" u="none" strike="noStrike" dirty="0">
                <a:solidFill>
                  <a:srgbClr val="000000"/>
                </a:solidFill>
                <a:effectLst/>
              </a:rPr>
              <a:t>Weaknesses: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Limited stability, especially on edge cases.</a:t>
            </a:r>
          </a:p>
          <a:p>
            <a:pPr algn="l">
              <a:buFont typeface="Arial" panose="020B0604020202020204" pitchFamily="34" charset="0"/>
              <a:buChar char="•"/>
            </a:pPr>
            <a:r>
              <a:rPr lang="en-US" b="0" i="0" u="none" strike="noStrike" dirty="0">
                <a:solidFill>
                  <a:srgbClr val="000000"/>
                </a:solidFill>
                <a:effectLst/>
              </a:rPr>
              <a:t>May require long prompts (hurts latency, costs).</a:t>
            </a:r>
          </a:p>
          <a:p>
            <a:pPr algn="l">
              <a:buFont typeface="Arial" panose="020B0604020202020204" pitchFamily="34" charset="0"/>
              <a:buChar char="•"/>
            </a:pPr>
            <a:r>
              <a:rPr lang="en-US" b="0" i="0" u="none" strike="noStrike" dirty="0">
                <a:solidFill>
                  <a:srgbClr val="000000"/>
                </a:solidFill>
                <a:effectLst/>
              </a:rPr>
              <a:t>Not always reproducible (non-determinism).</a:t>
            </a:r>
          </a:p>
          <a:p>
            <a:pPr algn="l"/>
            <a:r>
              <a:rPr lang="en-US" b="1" i="0" u="none" strike="noStrike" dirty="0">
                <a:solidFill>
                  <a:srgbClr val="000000"/>
                </a:solidFill>
                <a:effectLst/>
              </a:rPr>
              <a:t>When to choose in SE:</a:t>
            </a:r>
            <a:endParaRPr lang="en-US" b="0" i="0" u="none" strike="noStrike" dirty="0">
              <a:solidFill>
                <a:srgbClr val="000000"/>
              </a:solidFill>
              <a:effectLst/>
            </a:endParaRPr>
          </a:p>
          <a:p>
            <a:pPr algn="l">
              <a:buFont typeface="Arial" panose="020B0604020202020204" pitchFamily="34" charset="0"/>
              <a:buChar char="•"/>
            </a:pPr>
            <a:r>
              <a:rPr lang="en-US" b="1" i="0" u="none" strike="noStrike" dirty="0">
                <a:solidFill>
                  <a:srgbClr val="000000"/>
                </a:solidFill>
                <a:effectLst/>
              </a:rPr>
              <a:t>Ad hoc or exploratory tasks</a:t>
            </a:r>
            <a:r>
              <a:rPr lang="en-US" b="0" i="0" u="none" strike="noStrike" dirty="0">
                <a:solidFill>
                  <a:srgbClr val="000000"/>
                </a:solidFill>
                <a:effectLst/>
              </a:rPr>
              <a:t>: brainstorming requirements, generating design alternatives, architectural sketches.</a:t>
            </a:r>
          </a:p>
          <a:p>
            <a:pPr algn="l">
              <a:buFont typeface="Arial" panose="020B0604020202020204" pitchFamily="34" charset="0"/>
              <a:buChar char="•"/>
            </a:pPr>
            <a:r>
              <a:rPr lang="en-US" b="1" i="0" u="none" strike="noStrike" dirty="0">
                <a:solidFill>
                  <a:srgbClr val="000000"/>
                </a:solidFill>
                <a:effectLst/>
              </a:rPr>
              <a:t>Tasks with varied input formats</a:t>
            </a:r>
            <a:r>
              <a:rPr lang="en-US" b="0" i="0" u="none" strike="noStrike" dirty="0">
                <a:solidFill>
                  <a:srgbClr val="000000"/>
                </a:solidFill>
                <a:effectLst/>
              </a:rPr>
              <a:t>: bug triaging, test case idea generation.</a:t>
            </a:r>
          </a:p>
          <a:p>
            <a:pPr algn="l">
              <a:buFont typeface="Arial" panose="020B0604020202020204" pitchFamily="34" charset="0"/>
              <a:buChar char="•"/>
            </a:pPr>
            <a:r>
              <a:rPr lang="en-US" b="1" i="0" u="none" strike="noStrike" dirty="0">
                <a:solidFill>
                  <a:srgbClr val="000000"/>
                </a:solidFill>
                <a:effectLst/>
              </a:rPr>
              <a:t>Low-resource or one-off scenarios</a:t>
            </a:r>
            <a:r>
              <a:rPr lang="en-US" b="0" i="0" u="none" strike="noStrike" dirty="0">
                <a:solidFill>
                  <a:srgbClr val="000000"/>
                </a:solidFill>
                <a:effectLst/>
              </a:rPr>
              <a:t>: startup project, class demos, early research prototypes.</a:t>
            </a:r>
          </a:p>
          <a:p>
            <a:pPr algn="l">
              <a:buFont typeface="Arial" panose="020B0604020202020204" pitchFamily="34" charset="0"/>
              <a:buChar char="•"/>
            </a:pPr>
            <a:r>
              <a:rPr lang="en-US" b="1" i="0" u="none" strike="noStrike" dirty="0">
                <a:solidFill>
                  <a:srgbClr val="000000"/>
                </a:solidFill>
                <a:effectLst/>
              </a:rPr>
              <a:t>When correctness is “nice-to-have” but not critical</a:t>
            </a:r>
            <a:r>
              <a:rPr lang="en-US" b="0" i="0" u="none" strike="noStrike" dirty="0">
                <a:solidFill>
                  <a:srgbClr val="000000"/>
                </a:solidFill>
                <a:effectLst/>
              </a:rPr>
              <a:t>: documentation generation, initial refactoring suggestions, commit message synthesis.</a:t>
            </a:r>
          </a:p>
          <a:p>
            <a:pPr algn="l"/>
            <a:r>
              <a:rPr lang="en-US" b="1" i="0" u="none" strike="noStrike" dirty="0">
                <a:solidFill>
                  <a:srgbClr val="000000"/>
                </a:solidFill>
                <a:effectLst/>
              </a:rPr>
              <a:t>🔹 PEFT (</a:t>
            </a:r>
            <a:r>
              <a:rPr lang="en-US" b="1" i="0" u="none" strike="noStrike" dirty="0" err="1">
                <a:solidFill>
                  <a:srgbClr val="000000"/>
                </a:solidFill>
                <a:effectLst/>
              </a:rPr>
              <a:t>LoRA</a:t>
            </a:r>
            <a:r>
              <a:rPr lang="en-US" b="1" i="0" u="none" strike="noStrike" dirty="0">
                <a:solidFill>
                  <a:srgbClr val="000000"/>
                </a:solidFill>
                <a:effectLst/>
              </a:rPr>
              <a:t>, Adapters, Prefix Tuning, </a:t>
            </a:r>
            <a:r>
              <a:rPr lang="en-US" b="1" i="0" u="none" strike="noStrike" dirty="0" err="1">
                <a:solidFill>
                  <a:srgbClr val="000000"/>
                </a:solidFill>
                <a:effectLst/>
              </a:rPr>
              <a:t>QLoRA</a:t>
            </a:r>
            <a:r>
              <a:rPr lang="en-US" b="1" i="0" u="none" strike="noStrike" dirty="0">
                <a:solidFill>
                  <a:srgbClr val="000000"/>
                </a:solidFill>
                <a:effectLst/>
              </a:rPr>
              <a:t>, etc.)</a:t>
            </a:r>
          </a:p>
          <a:p>
            <a:pPr algn="l"/>
            <a:r>
              <a:rPr lang="en-US" b="1" i="0" u="none" strike="noStrike" dirty="0">
                <a:solidFill>
                  <a:srgbClr val="000000"/>
                </a:solidFill>
                <a:effectLst/>
              </a:rPr>
              <a:t>What it is:</a:t>
            </a:r>
            <a:br>
              <a:rPr lang="en-US" b="0" i="0" u="none" strike="noStrike" dirty="0">
                <a:solidFill>
                  <a:srgbClr val="000000"/>
                </a:solidFill>
                <a:effectLst/>
              </a:rPr>
            </a:br>
            <a:r>
              <a:rPr lang="en-US" b="0" i="0" u="none" strike="noStrike" dirty="0">
                <a:solidFill>
                  <a:srgbClr val="000000"/>
                </a:solidFill>
                <a:effectLst/>
              </a:rPr>
              <a:t>Train a small set of new parameters while keeping most of the base LLM frozen. Produces a </a:t>
            </a:r>
            <a:r>
              <a:rPr lang="en-US" b="0" i="1" u="none" strike="noStrike" dirty="0">
                <a:solidFill>
                  <a:srgbClr val="000000"/>
                </a:solidFill>
                <a:effectLst/>
              </a:rPr>
              <a:t>specialized variant</a:t>
            </a:r>
            <a:r>
              <a:rPr lang="en-US" b="0" i="0" u="none" strike="noStrike" dirty="0">
                <a:solidFill>
                  <a:srgbClr val="000000"/>
                </a:solidFill>
                <a:effectLst/>
              </a:rPr>
              <a:t> for a given domain/task.</a:t>
            </a:r>
          </a:p>
          <a:p>
            <a:pPr algn="l"/>
            <a:r>
              <a:rPr lang="en-US" b="1" i="0" u="none" strike="noStrike" dirty="0">
                <a:solidFill>
                  <a:srgbClr val="000000"/>
                </a:solidFill>
                <a:effectLst/>
              </a:rPr>
              <a:t>Strengths: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More </a:t>
            </a:r>
            <a:r>
              <a:rPr lang="en-US" b="1" i="0" u="none" strike="noStrike" dirty="0">
                <a:solidFill>
                  <a:srgbClr val="000000"/>
                </a:solidFill>
                <a:effectLst/>
              </a:rPr>
              <a:t>stable and consistent</a:t>
            </a:r>
            <a:r>
              <a:rPr lang="en-US" b="0" i="0" u="none" strike="noStrike" dirty="0">
                <a:solidFill>
                  <a:srgbClr val="000000"/>
                </a:solidFill>
                <a:effectLst/>
              </a:rPr>
              <a:t> results than prompting alone.</a:t>
            </a:r>
          </a:p>
          <a:p>
            <a:pPr algn="l">
              <a:buFont typeface="Arial" panose="020B0604020202020204" pitchFamily="34" charset="0"/>
              <a:buChar char="•"/>
            </a:pPr>
            <a:r>
              <a:rPr lang="en-US" b="0" i="0" u="none" strike="noStrike" dirty="0">
                <a:solidFill>
                  <a:srgbClr val="000000"/>
                </a:solidFill>
                <a:effectLst/>
              </a:rPr>
              <a:t>Smaller compute/storage cost than full fine-tuning.</a:t>
            </a:r>
          </a:p>
          <a:p>
            <a:pPr algn="l">
              <a:buFont typeface="Arial" panose="020B0604020202020204" pitchFamily="34" charset="0"/>
              <a:buChar char="•"/>
            </a:pPr>
            <a:r>
              <a:rPr lang="en-US" b="0" i="0" u="none" strike="noStrike" dirty="0">
                <a:solidFill>
                  <a:srgbClr val="000000"/>
                </a:solidFill>
                <a:effectLst/>
              </a:rPr>
              <a:t>Adaptation to domain-specific jargon/code.</a:t>
            </a:r>
          </a:p>
          <a:p>
            <a:pPr algn="l">
              <a:buFont typeface="Arial" panose="020B0604020202020204" pitchFamily="34" charset="0"/>
              <a:buChar char="•"/>
            </a:pPr>
            <a:r>
              <a:rPr lang="en-US" b="0" i="0" u="none" strike="noStrike" dirty="0">
                <a:solidFill>
                  <a:srgbClr val="000000"/>
                </a:solidFill>
                <a:effectLst/>
              </a:rPr>
              <a:t>Can run on smaller hardware once tuned.</a:t>
            </a:r>
          </a:p>
          <a:p>
            <a:pPr algn="l"/>
            <a:r>
              <a:rPr lang="en-US" b="1" i="0" u="none" strike="noStrike" dirty="0">
                <a:solidFill>
                  <a:srgbClr val="000000"/>
                </a:solidFill>
                <a:effectLst/>
              </a:rPr>
              <a:t>Weaknesses:</a:t>
            </a:r>
            <a:endParaRPr lang="en-US" b="0" i="0" u="none" strike="noStrike" dirty="0">
              <a:solidFill>
                <a:srgbClr val="000000"/>
              </a:solidFill>
              <a:effectLst/>
            </a:endParaRPr>
          </a:p>
          <a:p>
            <a:pPr algn="l">
              <a:buFont typeface="Arial" panose="020B0604020202020204" pitchFamily="34" charset="0"/>
              <a:buChar char="•"/>
            </a:pPr>
            <a:r>
              <a:rPr lang="en-US" b="0" i="0" u="none" strike="noStrike" dirty="0">
                <a:solidFill>
                  <a:srgbClr val="000000"/>
                </a:solidFill>
                <a:effectLst/>
              </a:rPr>
              <a:t>Requires some labeled/curated data.</a:t>
            </a:r>
          </a:p>
          <a:p>
            <a:pPr algn="l">
              <a:buFont typeface="Arial" panose="020B0604020202020204" pitchFamily="34" charset="0"/>
              <a:buChar char="•"/>
            </a:pPr>
            <a:r>
              <a:rPr lang="en-US" b="0" i="0" u="none" strike="noStrike" dirty="0">
                <a:solidFill>
                  <a:srgbClr val="000000"/>
                </a:solidFill>
                <a:effectLst/>
              </a:rPr>
              <a:t>Extra engineering effort (training + versioning).</a:t>
            </a:r>
          </a:p>
          <a:p>
            <a:pPr algn="l">
              <a:buFont typeface="Arial" panose="020B0604020202020204" pitchFamily="34" charset="0"/>
              <a:buChar char="•"/>
            </a:pPr>
            <a:r>
              <a:rPr lang="en-US" b="0" i="0" u="none" strike="noStrike" dirty="0">
                <a:solidFill>
                  <a:srgbClr val="000000"/>
                </a:solidFill>
                <a:effectLst/>
              </a:rPr>
              <a:t>Less flexible (each PEFT is narrow-task focused).</a:t>
            </a:r>
          </a:p>
          <a:p>
            <a:pPr algn="l"/>
            <a:r>
              <a:rPr lang="en-US" b="1" i="0" u="none" strike="noStrike" dirty="0">
                <a:solidFill>
                  <a:srgbClr val="000000"/>
                </a:solidFill>
                <a:effectLst/>
              </a:rPr>
              <a:t>When to choose in SE:</a:t>
            </a:r>
            <a:endParaRPr lang="en-US" b="0" i="0" u="none" strike="noStrike" dirty="0">
              <a:solidFill>
                <a:srgbClr val="000000"/>
              </a:solidFill>
              <a:effectLst/>
            </a:endParaRPr>
          </a:p>
          <a:p>
            <a:pPr algn="l">
              <a:buFont typeface="Arial" panose="020B0604020202020204" pitchFamily="34" charset="0"/>
              <a:buChar char="•"/>
            </a:pPr>
            <a:r>
              <a:rPr lang="en-US" b="1" i="0" u="none" strike="noStrike" dirty="0">
                <a:solidFill>
                  <a:srgbClr val="000000"/>
                </a:solidFill>
                <a:effectLst/>
              </a:rPr>
              <a:t>Mission-critical correctness</a:t>
            </a:r>
            <a:r>
              <a:rPr lang="en-US" b="0" i="0" u="none" strike="noStrike" dirty="0">
                <a:solidFill>
                  <a:srgbClr val="000000"/>
                </a:solidFill>
                <a:effectLst/>
              </a:rPr>
              <a:t>: automated program repair, vulnerability patch generation, static-analysis-informed code generation.</a:t>
            </a:r>
          </a:p>
          <a:p>
            <a:pPr algn="l">
              <a:buFont typeface="Arial" panose="020B0604020202020204" pitchFamily="34" charset="0"/>
              <a:buChar char="•"/>
            </a:pPr>
            <a:r>
              <a:rPr lang="en-US" b="1" i="0" u="none" strike="noStrike" dirty="0">
                <a:solidFill>
                  <a:srgbClr val="000000"/>
                </a:solidFill>
                <a:effectLst/>
              </a:rPr>
              <a:t>Domain-specific code</a:t>
            </a:r>
            <a:r>
              <a:rPr lang="en-US" b="0" i="0" u="none" strike="noStrike" dirty="0">
                <a:solidFill>
                  <a:srgbClr val="000000"/>
                </a:solidFill>
                <a:effectLst/>
              </a:rPr>
              <a:t>: adapting to proprietary APIs, company-specific coding standards, embedded systems, DSLs.</a:t>
            </a:r>
          </a:p>
          <a:p>
            <a:pPr algn="l">
              <a:buFont typeface="Arial" panose="020B0604020202020204" pitchFamily="34" charset="0"/>
              <a:buChar char="•"/>
            </a:pPr>
            <a:r>
              <a:rPr lang="en-US" b="1" i="0" u="none" strike="noStrike" dirty="0">
                <a:solidFill>
                  <a:srgbClr val="000000"/>
                </a:solidFill>
                <a:effectLst/>
              </a:rPr>
              <a:t>High-volume repetitive tasks</a:t>
            </a:r>
            <a:r>
              <a:rPr lang="en-US" b="0" i="0" u="none" strike="noStrike" dirty="0">
                <a:solidFill>
                  <a:srgbClr val="000000"/>
                </a:solidFill>
                <a:effectLst/>
              </a:rPr>
              <a:t>: continuous integration bots that generate test cases or fixes daily.</a:t>
            </a:r>
          </a:p>
          <a:p>
            <a:pPr algn="l">
              <a:buFont typeface="Arial" panose="020B0604020202020204" pitchFamily="34" charset="0"/>
              <a:buChar char="•"/>
            </a:pPr>
            <a:r>
              <a:rPr lang="en-US" b="1" i="0" u="none" strike="noStrike" dirty="0">
                <a:solidFill>
                  <a:srgbClr val="000000"/>
                </a:solidFill>
                <a:effectLst/>
              </a:rPr>
              <a:t>Benchmark-focused research</a:t>
            </a:r>
            <a:r>
              <a:rPr lang="en-US" b="0" i="0" u="none" strike="noStrike" dirty="0">
                <a:solidFill>
                  <a:srgbClr val="000000"/>
                </a:solidFill>
                <a:effectLst/>
              </a:rPr>
              <a:t>: when reproducibility and consistency matter more than flexibility.</a:t>
            </a:r>
          </a:p>
          <a:p>
            <a:pPr algn="l"/>
            <a:r>
              <a:rPr lang="en-US" b="1" i="0" u="none" strike="noStrike" dirty="0">
                <a:solidFill>
                  <a:srgbClr val="000000"/>
                </a:solidFill>
                <a:effectLst/>
              </a:rPr>
              <a:t>🔹 Hybrid Approach (Prompting + PEFT)</a:t>
            </a:r>
          </a:p>
          <a:p>
            <a:pPr algn="l"/>
            <a:r>
              <a:rPr lang="en-US" b="0" i="0" u="none" strike="noStrike" dirty="0">
                <a:solidFill>
                  <a:srgbClr val="000000"/>
                </a:solidFill>
                <a:effectLst/>
              </a:rPr>
              <a:t>Often, the best is a </a:t>
            </a:r>
            <a:r>
              <a:rPr lang="en-US" b="1" i="0" u="none" strike="noStrike" dirty="0">
                <a:solidFill>
                  <a:srgbClr val="000000"/>
                </a:solidFill>
                <a:effectLst/>
              </a:rPr>
              <a:t>two-stage approach</a:t>
            </a:r>
            <a:r>
              <a:rPr lang="en-US" b="0" i="0" u="none" strike="noStrike" dirty="0">
                <a:solidFill>
                  <a:srgbClr val="000000"/>
                </a:solidFill>
                <a:effectLst/>
              </a:rPr>
              <a:t>:</a:t>
            </a:r>
          </a:p>
          <a:p>
            <a:pPr algn="l">
              <a:buFont typeface="+mj-lt"/>
              <a:buAutoNum type="arabicPeriod"/>
            </a:pPr>
            <a:r>
              <a:rPr lang="en-US" b="0" i="0" u="none" strike="noStrike" dirty="0">
                <a:solidFill>
                  <a:srgbClr val="000000"/>
                </a:solidFill>
                <a:effectLst/>
              </a:rPr>
              <a:t>Start with </a:t>
            </a:r>
            <a:r>
              <a:rPr lang="en-US" b="1" i="0" u="none" strike="noStrike" dirty="0">
                <a:solidFill>
                  <a:srgbClr val="000000"/>
                </a:solidFill>
                <a:effectLst/>
              </a:rPr>
              <a:t>prompt engineering</a:t>
            </a:r>
            <a:r>
              <a:rPr lang="en-US" b="0" i="0" u="none" strike="noStrike" dirty="0">
                <a:solidFill>
                  <a:srgbClr val="000000"/>
                </a:solidFill>
                <a:effectLst/>
              </a:rPr>
              <a:t> to explore what’s possible.</a:t>
            </a:r>
          </a:p>
          <a:p>
            <a:pPr algn="l">
              <a:buFont typeface="+mj-lt"/>
              <a:buAutoNum type="arabicPeriod"/>
            </a:pPr>
            <a:r>
              <a:rPr lang="en-US" b="0" i="0" u="none" strike="noStrike" dirty="0">
                <a:solidFill>
                  <a:srgbClr val="000000"/>
                </a:solidFill>
                <a:effectLst/>
              </a:rPr>
              <a:t>Once a task proves valuable and stable data exists, </a:t>
            </a:r>
            <a:r>
              <a:rPr lang="en-US" b="1" i="0" u="none" strike="noStrike" dirty="0">
                <a:solidFill>
                  <a:srgbClr val="000000"/>
                </a:solidFill>
                <a:effectLst/>
              </a:rPr>
              <a:t>shift to PEFT</a:t>
            </a:r>
            <a:r>
              <a:rPr lang="en-US" b="0" i="0" u="none" strike="noStrike" dirty="0">
                <a:solidFill>
                  <a:srgbClr val="000000"/>
                </a:solidFill>
                <a:effectLst/>
              </a:rPr>
              <a:t> to lock in performance and reduce cost.</a:t>
            </a:r>
          </a:p>
          <a:p>
            <a:pPr algn="l"/>
            <a:r>
              <a:rPr lang="en-US" b="1" i="0" u="none" strike="noStrike" dirty="0">
                <a:solidFill>
                  <a:srgbClr val="000000"/>
                </a:solidFill>
                <a:effectLst/>
              </a:rPr>
              <a:t>✅ Quick Rule of Thumb</a:t>
            </a:r>
          </a:p>
          <a:p>
            <a:pPr algn="l">
              <a:buFont typeface="Arial" panose="020B0604020202020204" pitchFamily="34" charset="0"/>
              <a:buChar char="•"/>
            </a:pPr>
            <a:r>
              <a:rPr lang="en-US" b="1" i="0" u="none" strike="noStrike" dirty="0">
                <a:solidFill>
                  <a:srgbClr val="000000"/>
                </a:solidFill>
                <a:effectLst/>
              </a:rPr>
              <a:t>Prompt Engineering</a:t>
            </a:r>
            <a:r>
              <a:rPr lang="en-US" b="0" i="0" u="none" strike="noStrike" dirty="0">
                <a:solidFill>
                  <a:srgbClr val="000000"/>
                </a:solidFill>
                <a:effectLst/>
              </a:rPr>
              <a:t> → use when </a:t>
            </a:r>
            <a:r>
              <a:rPr lang="en-US" b="1" i="0" u="none" strike="noStrike" dirty="0">
                <a:solidFill>
                  <a:srgbClr val="000000"/>
                </a:solidFill>
                <a:effectLst/>
              </a:rPr>
              <a:t>exploring, prototyping, or tasks need creativity</a:t>
            </a:r>
            <a:r>
              <a:rPr lang="en-US" b="0" i="0" u="none" strike="noStrike" dirty="0">
                <a:solidFill>
                  <a:srgbClr val="000000"/>
                </a:solidFill>
                <a:effectLst/>
              </a:rPr>
              <a:t>.</a:t>
            </a:r>
          </a:p>
          <a:p>
            <a:pPr algn="l">
              <a:buFont typeface="Arial" panose="020B0604020202020204" pitchFamily="34" charset="0"/>
              <a:buChar char="•"/>
            </a:pPr>
            <a:r>
              <a:rPr lang="en-US" b="1" i="0" u="none" strike="noStrike" dirty="0">
                <a:solidFill>
                  <a:srgbClr val="000000"/>
                </a:solidFill>
                <a:effectLst/>
              </a:rPr>
              <a:t>PEFT</a:t>
            </a:r>
            <a:r>
              <a:rPr lang="en-US" b="0" i="0" u="none" strike="noStrike" dirty="0">
                <a:solidFill>
                  <a:srgbClr val="000000"/>
                </a:solidFill>
                <a:effectLst/>
              </a:rPr>
              <a:t> → use when </a:t>
            </a:r>
            <a:r>
              <a:rPr lang="en-US" b="1" i="0" u="none" strike="noStrike" dirty="0">
                <a:solidFill>
                  <a:srgbClr val="000000"/>
                </a:solidFill>
                <a:effectLst/>
              </a:rPr>
              <a:t>deploying at scale, with high correctness or domain specificity required</a:t>
            </a:r>
            <a:r>
              <a:rPr lang="en-US" b="0" i="0" u="none" strike="noStrike" dirty="0">
                <a:solidFill>
                  <a:srgbClr val="000000"/>
                </a:solidFill>
                <a:effectLst/>
              </a:rPr>
              <a:t>.</a:t>
            </a:r>
          </a:p>
          <a:p>
            <a:pPr algn="l"/>
            <a:r>
              <a:rPr lang="en-US" b="0" i="0" u="none" strike="noStrike" dirty="0">
                <a:solidFill>
                  <a:srgbClr val="000000"/>
                </a:solidFill>
                <a:effectLst/>
              </a:rPr>
              <a:t>🔧 </a:t>
            </a:r>
            <a:r>
              <a:rPr lang="en-US" b="1" i="0" u="none" strike="noStrike" dirty="0">
                <a:solidFill>
                  <a:srgbClr val="000000"/>
                </a:solidFill>
                <a:effectLst/>
              </a:rPr>
              <a:t>SE Task Examples:</a:t>
            </a:r>
            <a:endParaRPr lang="en-US" b="0" i="0" u="none" strike="noStrike" dirty="0">
              <a:solidFill>
                <a:srgbClr val="000000"/>
              </a:solidFill>
              <a:effectLst/>
            </a:endParaRPr>
          </a:p>
          <a:p>
            <a:pPr algn="l">
              <a:buFont typeface="Arial" panose="020B0604020202020204" pitchFamily="34" charset="0"/>
              <a:buChar char="•"/>
            </a:pPr>
            <a:r>
              <a:rPr lang="en-US" b="0" i="1" u="none" strike="noStrike" dirty="0">
                <a:solidFill>
                  <a:srgbClr val="000000"/>
                </a:solidFill>
                <a:effectLst/>
              </a:rPr>
              <a:t>Requirements ambiguity detection</a:t>
            </a:r>
            <a:r>
              <a:rPr lang="en-US" b="0" i="0" u="none" strike="noStrike" dirty="0">
                <a:solidFill>
                  <a:srgbClr val="000000"/>
                </a:solidFill>
                <a:effectLst/>
              </a:rPr>
              <a:t> → Prompting (few-shot with examples).</a:t>
            </a:r>
          </a:p>
          <a:p>
            <a:pPr algn="l">
              <a:buFont typeface="Arial" panose="020B0604020202020204" pitchFamily="34" charset="0"/>
              <a:buChar char="•"/>
            </a:pPr>
            <a:r>
              <a:rPr lang="en-US" b="0" i="1" u="none" strike="noStrike" dirty="0">
                <a:solidFill>
                  <a:srgbClr val="000000"/>
                </a:solidFill>
                <a:effectLst/>
              </a:rPr>
              <a:t>Code completion for proprietary APIs</a:t>
            </a:r>
            <a:r>
              <a:rPr lang="en-US" b="0" i="0" u="none" strike="noStrike" dirty="0">
                <a:solidFill>
                  <a:srgbClr val="000000"/>
                </a:solidFill>
                <a:effectLst/>
              </a:rPr>
              <a:t> → PEFT (</a:t>
            </a:r>
            <a:r>
              <a:rPr lang="en-US" b="0" i="0" u="none" strike="noStrike" dirty="0" err="1">
                <a:solidFill>
                  <a:srgbClr val="000000"/>
                </a:solidFill>
                <a:effectLst/>
              </a:rPr>
              <a:t>LoRA</a:t>
            </a:r>
            <a:r>
              <a:rPr lang="en-US" b="0" i="0" u="none" strike="noStrike" dirty="0">
                <a:solidFill>
                  <a:srgbClr val="000000"/>
                </a:solidFill>
                <a:effectLst/>
              </a:rPr>
              <a:t> with in-house code).</a:t>
            </a:r>
          </a:p>
          <a:p>
            <a:pPr algn="l">
              <a:buFont typeface="Arial" panose="020B0604020202020204" pitchFamily="34" charset="0"/>
              <a:buChar char="•"/>
            </a:pPr>
            <a:r>
              <a:rPr lang="en-US" b="0" i="1" u="none" strike="noStrike" dirty="0">
                <a:solidFill>
                  <a:srgbClr val="000000"/>
                </a:solidFill>
                <a:effectLst/>
              </a:rPr>
              <a:t>Generating test cases from specs</a:t>
            </a:r>
            <a:r>
              <a:rPr lang="en-US" b="0" i="0" u="none" strike="noStrike" dirty="0">
                <a:solidFill>
                  <a:srgbClr val="000000"/>
                </a:solidFill>
                <a:effectLst/>
              </a:rPr>
              <a:t> → Start with Prompting, move to PEFT for consistency.</a:t>
            </a:r>
          </a:p>
          <a:p>
            <a:pPr algn="l">
              <a:buFont typeface="Arial" panose="020B0604020202020204" pitchFamily="34" charset="0"/>
              <a:buChar char="•"/>
            </a:pPr>
            <a:r>
              <a:rPr lang="en-US" b="0" i="1" u="none" strike="noStrike" dirty="0">
                <a:solidFill>
                  <a:srgbClr val="000000"/>
                </a:solidFill>
                <a:effectLst/>
              </a:rPr>
              <a:t>Automated repair of security vulnerabilities</a:t>
            </a:r>
            <a:r>
              <a:rPr lang="en-US" b="0" i="0" u="none" strike="noStrike" dirty="0">
                <a:solidFill>
                  <a:srgbClr val="000000"/>
                </a:solidFill>
                <a:effectLst/>
              </a:rPr>
              <a:t> → PEFT (high-stakes, need reliability).</a:t>
            </a:r>
          </a:p>
          <a:p>
            <a:endParaRPr lang="en-US" dirty="0"/>
          </a:p>
        </p:txBody>
      </p:sp>
      <p:sp>
        <p:nvSpPr>
          <p:cNvPr id="4" name="Slide Number Placeholder 3"/>
          <p:cNvSpPr>
            <a:spLocks noGrp="1"/>
          </p:cNvSpPr>
          <p:nvPr>
            <p:ph type="sldNum" sz="quarter" idx="5"/>
          </p:nvPr>
        </p:nvSpPr>
        <p:spPr/>
        <p:txBody>
          <a:bodyPr/>
          <a:lstStyle/>
          <a:p>
            <a:fld id="{7F167B3F-31D7-7549-AC7C-BBAE5D8CCEB8}" type="slidenum">
              <a:rPr lang="en-US" smtClean="0"/>
              <a:t>4</a:t>
            </a:fld>
            <a:endParaRPr lang="en-US"/>
          </a:p>
        </p:txBody>
      </p:sp>
    </p:spTree>
    <p:extLst>
      <p:ext uri="{BB962C8B-B14F-4D97-AF65-F5344CB8AC3E}">
        <p14:creationId xmlns:p14="http://schemas.microsoft.com/office/powerpoint/2010/main" val="1952696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Metrics are fragmented: BLEU, </a:t>
            </a:r>
            <a:r>
              <a:rPr lang="en-US" dirty="0" err="1"/>
              <a:t>Pass@k</a:t>
            </a:r>
            <a:r>
              <a:rPr lang="en-US" dirty="0"/>
              <a:t>, F1, MRR… Which dimensions are missing (security, maintainability, readability)?</a:t>
            </a:r>
          </a:p>
          <a:p>
            <a:r>
              <a:rPr lang="en-US" dirty="0"/>
              <a:t>Unlike natural language, code can be executed/tested. Should </a:t>
            </a:r>
            <a:r>
              <a:rPr lang="en-US" i="1" dirty="0"/>
              <a:t>execution-based validation</a:t>
            </a:r>
            <a:r>
              <a:rPr lang="en-US" dirty="0"/>
              <a:t> be mandatory for LLM4SE research?</a:t>
            </a:r>
          </a:p>
          <a:p>
            <a:r>
              <a:rPr lang="en-US" dirty="0"/>
              <a:t>Non-determinism: Only ~20% of surveyed papers treat it as a threat. Should reproducibility standards require multiple runs + statistical testing?</a:t>
            </a:r>
          </a:p>
          <a:p>
            <a:endParaRPr lang="en-US" dirty="0"/>
          </a:p>
        </p:txBody>
      </p:sp>
      <p:sp>
        <p:nvSpPr>
          <p:cNvPr id="4" name="Slide Number Placeholder 3"/>
          <p:cNvSpPr>
            <a:spLocks noGrp="1"/>
          </p:cNvSpPr>
          <p:nvPr>
            <p:ph type="sldNum" sz="quarter" idx="5"/>
          </p:nvPr>
        </p:nvSpPr>
        <p:spPr/>
        <p:txBody>
          <a:bodyPr/>
          <a:lstStyle/>
          <a:p>
            <a:fld id="{7F167B3F-31D7-7549-AC7C-BBAE5D8CCEB8}" type="slidenum">
              <a:rPr lang="en-US" smtClean="0"/>
              <a:t>5</a:t>
            </a:fld>
            <a:endParaRPr lang="en-US"/>
          </a:p>
        </p:txBody>
      </p:sp>
    </p:spTree>
    <p:extLst>
      <p:ext uri="{BB962C8B-B14F-4D97-AF65-F5344CB8AC3E}">
        <p14:creationId xmlns:p14="http://schemas.microsoft.com/office/powerpoint/2010/main" val="149006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focus: ~71% generation, ~57% dev tasks. What would it take to push LLMs into </a:t>
            </a:r>
            <a:r>
              <a:rPr lang="en-US" b="1" dirty="0"/>
              <a:t>requirements, design, or management</a:t>
            </a:r>
            <a:r>
              <a:rPr lang="en-US" dirty="0"/>
              <a:t> (≤5%)?</a:t>
            </a:r>
          </a:p>
          <a:p>
            <a:r>
              <a:rPr lang="en-US" dirty="0"/>
              <a:t>Where do you see the </a:t>
            </a:r>
            <a:r>
              <a:rPr lang="en-US" i="1" dirty="0"/>
              <a:t>next big win</a:t>
            </a:r>
            <a:r>
              <a:rPr lang="en-US" dirty="0"/>
              <a:t> for LLM4SE (e.g., program repair, test generation, traceability, refactoring)?</a:t>
            </a:r>
          </a:p>
          <a:p>
            <a:r>
              <a:rPr lang="en-US" dirty="0"/>
              <a:t>SE4LLM: How can SE methods (testing, maintainability, modularity) help </a:t>
            </a:r>
            <a:r>
              <a:rPr lang="en-US" i="1" dirty="0"/>
              <a:t>build better LLMs</a:t>
            </a:r>
            <a:r>
              <a:rPr lang="en-US" dirty="0"/>
              <a:t>?</a:t>
            </a:r>
          </a:p>
          <a:p>
            <a:r>
              <a:rPr lang="en-US" dirty="0"/>
              <a:t>If you could extend these surveys in one year, what </a:t>
            </a:r>
            <a:r>
              <a:rPr lang="en-US" i="1" dirty="0"/>
              <a:t>new themes</a:t>
            </a:r>
            <a:r>
              <a:rPr lang="en-US" dirty="0"/>
              <a:t> do you expect to explode (e.g., agents, IDE integration, safety, human–AI collaboration)?</a:t>
            </a:r>
          </a:p>
          <a:p>
            <a:endParaRPr lang="en-US" dirty="0"/>
          </a:p>
        </p:txBody>
      </p:sp>
      <p:sp>
        <p:nvSpPr>
          <p:cNvPr id="4" name="Slide Number Placeholder 3"/>
          <p:cNvSpPr>
            <a:spLocks noGrp="1"/>
          </p:cNvSpPr>
          <p:nvPr>
            <p:ph type="sldNum" sz="quarter" idx="5"/>
          </p:nvPr>
        </p:nvSpPr>
        <p:spPr/>
        <p:txBody>
          <a:bodyPr/>
          <a:lstStyle/>
          <a:p>
            <a:fld id="{7F167B3F-31D7-7549-AC7C-BBAE5D8CCEB8}" type="slidenum">
              <a:rPr lang="en-US" smtClean="0"/>
              <a:t>6</a:t>
            </a:fld>
            <a:endParaRPr lang="en-US"/>
          </a:p>
        </p:txBody>
      </p:sp>
    </p:spTree>
    <p:extLst>
      <p:ext uri="{BB962C8B-B14F-4D97-AF65-F5344CB8AC3E}">
        <p14:creationId xmlns:p14="http://schemas.microsoft.com/office/powerpoint/2010/main" val="1396948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Framing (2 min)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LLMs sometimes generate </a:t>
            </a:r>
            <a:r>
              <a:rPr lang="en-US" sz="1200" b="0" i="1" u="none" strike="noStrike" kern="1200" dirty="0">
                <a:solidFill>
                  <a:schemeClr val="tx1"/>
                </a:solidFill>
                <a:effectLst/>
                <a:latin typeface="+mn-lt"/>
                <a:ea typeface="+mn-ea"/>
                <a:cs typeface="+mn-cs"/>
              </a:rPr>
              <a:t>plausible but wrong</a:t>
            </a:r>
            <a:r>
              <a:rPr lang="en-US" sz="1200" b="0" i="0" u="none" strike="noStrike" kern="1200" dirty="0">
                <a:solidFill>
                  <a:schemeClr val="tx1"/>
                </a:solidFill>
                <a:effectLst/>
                <a:latin typeface="+mn-lt"/>
                <a:ea typeface="+mn-ea"/>
                <a:cs typeface="+mn-cs"/>
              </a:rPr>
              <a:t> code, design specs, or requirements.</a:t>
            </a:r>
          </a:p>
          <a:p>
            <a:r>
              <a:rPr lang="en-US" sz="1200" b="0" i="0" u="none" strike="noStrike" kern="1200" dirty="0">
                <a:solidFill>
                  <a:schemeClr val="tx1"/>
                </a:solidFill>
                <a:effectLst/>
                <a:latin typeface="+mn-lt"/>
                <a:ea typeface="+mn-ea"/>
                <a:cs typeface="+mn-cs"/>
              </a:rPr>
              <a:t>In SE, hallucinations can be more damaging than in natural language (e.g., a small mistake in security patch code).</a:t>
            </a:r>
          </a:p>
          <a:p>
            <a:r>
              <a:rPr lang="en-US" sz="1200" b="0" i="0" u="none" strike="noStrike" kern="1200" dirty="0">
                <a:solidFill>
                  <a:schemeClr val="tx1"/>
                </a:solidFill>
                <a:effectLst/>
                <a:latin typeface="+mn-lt"/>
                <a:ea typeface="+mn-ea"/>
                <a:cs typeface="+mn-cs"/>
              </a:rPr>
              <a:t>Both Hou et al. (2024) and Fan et al. (2023) highlight hallucinations as a barrier to adoption.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Give examples of hallucinations from our work on LLM-refactoring:</a:t>
            </a:r>
          </a:p>
          <a:p>
            <a:pPr marL="171450" indent="-171450">
              <a:buFontTx/>
              <a:buChar char="-"/>
            </a:pPr>
            <a:r>
              <a:rPr lang="en-US" sz="1200" b="0" i="0" u="none" strike="noStrike" kern="1200" dirty="0">
                <a:solidFill>
                  <a:schemeClr val="tx1"/>
                </a:solidFill>
                <a:effectLst/>
                <a:latin typeface="+mn-lt"/>
                <a:ea typeface="+mn-ea"/>
                <a:cs typeface="+mn-cs"/>
              </a:rPr>
              <a:t>EM-Assist: the code will not even compile, it’s illegal to split a large method based on how the LLM suggested</a:t>
            </a:r>
          </a:p>
          <a:p>
            <a:pPr marL="171450" indent="-171450">
              <a:buFontTx/>
              <a:buChar char="-"/>
            </a:pPr>
            <a:r>
              <a:rPr lang="en-US" sz="1200" b="0" i="0" u="none" strike="noStrike" kern="1200" dirty="0">
                <a:solidFill>
                  <a:schemeClr val="tx1"/>
                </a:solidFill>
                <a:effectLst/>
                <a:latin typeface="+mn-lt"/>
                <a:ea typeface="+mn-ea"/>
                <a:cs typeface="+mn-cs"/>
              </a:rPr>
              <a:t>MM-Assist: the LLM will hallucinate new target classes to move a current method into </a:t>
            </a:r>
          </a:p>
          <a:p>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Discussion Prompts (6–8 min)</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Where do hallucinations matter most?</a:t>
            </a:r>
            <a:endParaRPr lang="en-US" sz="1200" b="0" i="0" u="none" strike="noStrike" kern="1200" dirty="0">
              <a:solidFill>
                <a:schemeClr val="tx1"/>
              </a:solidFill>
              <a:effectLst/>
              <a:latin typeface="+mn-lt"/>
              <a:ea typeface="+mn-ea"/>
              <a:cs typeface="+mn-cs"/>
            </a:endParaRPr>
          </a:p>
          <a:p>
            <a:pPr lvl="1"/>
            <a:r>
              <a:rPr lang="en-US" sz="1200" b="0" i="0" u="none" strike="noStrike" kern="1200" dirty="0">
                <a:solidFill>
                  <a:schemeClr val="tx1"/>
                </a:solidFill>
                <a:effectLst/>
                <a:latin typeface="+mn-lt"/>
                <a:ea typeface="+mn-ea"/>
                <a:cs typeface="+mn-cs"/>
              </a:rPr>
              <a:t>Which SE domains can </a:t>
            </a:r>
            <a:r>
              <a:rPr lang="en-US" sz="1200" b="0" i="1" u="none" strike="noStrike" kern="1200" dirty="0">
                <a:solidFill>
                  <a:schemeClr val="tx1"/>
                </a:solidFill>
                <a:effectLst/>
                <a:latin typeface="+mn-lt"/>
                <a:ea typeface="+mn-ea"/>
                <a:cs typeface="+mn-cs"/>
              </a:rPr>
              <a:t>tolerate</a:t>
            </a:r>
            <a:r>
              <a:rPr lang="en-US" sz="1200" b="0" i="0" u="none" strike="noStrike" kern="1200" dirty="0">
                <a:solidFill>
                  <a:schemeClr val="tx1"/>
                </a:solidFill>
                <a:effectLst/>
                <a:latin typeface="+mn-lt"/>
                <a:ea typeface="+mn-ea"/>
                <a:cs typeface="+mn-cs"/>
              </a:rPr>
              <a:t> some hallucinations (e.g., brainstorming, idea generation)?</a:t>
            </a:r>
          </a:p>
          <a:p>
            <a:pPr lvl="1"/>
            <a:r>
              <a:rPr lang="en-US" sz="1200" b="0" i="0" u="none" strike="noStrike" kern="1200" dirty="0">
                <a:solidFill>
                  <a:schemeClr val="tx1"/>
                </a:solidFill>
                <a:effectLst/>
                <a:latin typeface="+mn-lt"/>
                <a:ea typeface="+mn-ea"/>
                <a:cs typeface="+mn-cs"/>
              </a:rPr>
              <a:t>Which domains require </a:t>
            </a:r>
            <a:r>
              <a:rPr lang="en-US" sz="1200" b="0" i="1" u="none" strike="noStrike" kern="1200" dirty="0">
                <a:solidFill>
                  <a:schemeClr val="tx1"/>
                </a:solidFill>
                <a:effectLst/>
                <a:latin typeface="+mn-lt"/>
                <a:ea typeface="+mn-ea"/>
                <a:cs typeface="+mn-cs"/>
              </a:rPr>
              <a:t>zero tolerance</a:t>
            </a:r>
            <a:r>
              <a:rPr lang="en-US" sz="1200" b="0" i="0" u="none" strike="noStrike" kern="1200" dirty="0">
                <a:solidFill>
                  <a:schemeClr val="tx1"/>
                </a:solidFill>
                <a:effectLst/>
                <a:latin typeface="+mn-lt"/>
                <a:ea typeface="+mn-ea"/>
                <a:cs typeface="+mn-cs"/>
              </a:rPr>
              <a:t> (e.g., security patches, effort estimation)?</a:t>
            </a:r>
          </a:p>
          <a:p>
            <a:endParaRPr lang="en-US" dirty="0"/>
          </a:p>
        </p:txBody>
      </p:sp>
      <p:sp>
        <p:nvSpPr>
          <p:cNvPr id="4" name="Slide Number Placeholder 3"/>
          <p:cNvSpPr>
            <a:spLocks noGrp="1"/>
          </p:cNvSpPr>
          <p:nvPr>
            <p:ph type="sldNum" sz="quarter" idx="5"/>
          </p:nvPr>
        </p:nvSpPr>
        <p:spPr/>
        <p:txBody>
          <a:bodyPr/>
          <a:lstStyle/>
          <a:p>
            <a:fld id="{7F167B3F-31D7-7549-AC7C-BBAE5D8CCEB8}" type="slidenum">
              <a:rPr lang="en-US" smtClean="0"/>
              <a:t>7</a:t>
            </a:fld>
            <a:endParaRPr lang="en-US"/>
          </a:p>
        </p:txBody>
      </p:sp>
    </p:spTree>
    <p:extLst>
      <p:ext uri="{BB962C8B-B14F-4D97-AF65-F5344CB8AC3E}">
        <p14:creationId xmlns:p14="http://schemas.microsoft.com/office/powerpoint/2010/main" val="161811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Detection and Reduction Techniques:</a:t>
            </a:r>
            <a:endParaRPr lang="en-US" dirty="0"/>
          </a:p>
          <a:p>
            <a:r>
              <a:rPr lang="en-US" dirty="0"/>
              <a:t>What hybrid methods could help verify LLM output?</a:t>
            </a:r>
          </a:p>
          <a:p>
            <a:pPr lvl="1"/>
            <a:r>
              <a:rPr lang="en-US" b="1" dirty="0"/>
              <a:t>Static analysis</a:t>
            </a:r>
            <a:r>
              <a:rPr lang="en-US" dirty="0"/>
              <a:t> (check compilation, type safety, data flow consistency).</a:t>
            </a:r>
          </a:p>
          <a:p>
            <a:pPr lvl="1"/>
            <a:r>
              <a:rPr lang="en-US" b="1" dirty="0"/>
              <a:t>Dynamic analysis / execution traces</a:t>
            </a:r>
            <a:r>
              <a:rPr lang="en-US" dirty="0"/>
              <a:t> (test cases, fuzzing).</a:t>
            </a:r>
          </a:p>
          <a:p>
            <a:pPr lvl="1"/>
            <a:r>
              <a:rPr lang="en-US" b="1" dirty="0"/>
              <a:t>Search-based methods</a:t>
            </a:r>
            <a:r>
              <a:rPr lang="en-US" dirty="0"/>
              <a:t> (generate multiple candidates and validate).</a:t>
            </a:r>
          </a:p>
          <a:p>
            <a:pPr lvl="1"/>
            <a:r>
              <a:rPr lang="en-US" b="1" dirty="0"/>
              <a:t>Human-in-the-loop</a:t>
            </a:r>
            <a:r>
              <a:rPr lang="en-US" dirty="0"/>
              <a:t> workflows (ask </a:t>
            </a:r>
            <a:r>
              <a:rPr lang="en-US" dirty="0" err="1"/>
              <a:t>devs</a:t>
            </a:r>
            <a:r>
              <a:rPr lang="en-US" dirty="0"/>
              <a:t> to approve/refine suggestions).</a:t>
            </a:r>
          </a:p>
          <a:p>
            <a:r>
              <a:rPr lang="en-US" dirty="0"/>
              <a:t>Which of these are </a:t>
            </a:r>
            <a:r>
              <a:rPr lang="en-US" i="1" dirty="0"/>
              <a:t>most practical</a:t>
            </a:r>
            <a:r>
              <a:rPr lang="en-US" dirty="0"/>
              <a:t> in real-world developer workflows?</a:t>
            </a:r>
          </a:p>
          <a:p>
            <a:r>
              <a:rPr lang="en-US" b="1" dirty="0"/>
              <a:t>Design an Anti-Hallucination Pipeline:</a:t>
            </a:r>
            <a:endParaRPr lang="en-US" dirty="0"/>
          </a:p>
          <a:p>
            <a:r>
              <a:rPr lang="en-US" dirty="0"/>
              <a:t>Imagine you’re building a code assistant for </a:t>
            </a:r>
            <a:r>
              <a:rPr lang="en-US" i="1" dirty="0"/>
              <a:t>refactoring</a:t>
            </a:r>
            <a:r>
              <a:rPr lang="en-US" dirty="0"/>
              <a:t> or </a:t>
            </a:r>
            <a:r>
              <a:rPr lang="en-US" i="1" dirty="0"/>
              <a:t>requirements traceability</a:t>
            </a:r>
            <a:r>
              <a:rPr lang="en-US" dirty="0"/>
              <a:t>.</a:t>
            </a:r>
          </a:p>
          <a:p>
            <a:r>
              <a:rPr lang="en-US" dirty="0"/>
              <a:t>How would you architect the pipeline to minimize hallucinations (LLM output → static checks → filtered candidates → developer confirmation)?</a:t>
            </a:r>
          </a:p>
          <a:p>
            <a:endParaRPr lang="en-US" dirty="0"/>
          </a:p>
        </p:txBody>
      </p:sp>
      <p:sp>
        <p:nvSpPr>
          <p:cNvPr id="4" name="Slide Number Placeholder 3"/>
          <p:cNvSpPr>
            <a:spLocks noGrp="1"/>
          </p:cNvSpPr>
          <p:nvPr>
            <p:ph type="sldNum" sz="quarter" idx="5"/>
          </p:nvPr>
        </p:nvSpPr>
        <p:spPr/>
        <p:txBody>
          <a:bodyPr/>
          <a:lstStyle/>
          <a:p>
            <a:fld id="{7F167B3F-31D7-7549-AC7C-BBAE5D8CCEB8}" type="slidenum">
              <a:rPr lang="en-US" smtClean="0"/>
              <a:t>8</a:t>
            </a:fld>
            <a:endParaRPr lang="en-US"/>
          </a:p>
        </p:txBody>
      </p:sp>
    </p:spTree>
    <p:extLst>
      <p:ext uri="{BB962C8B-B14F-4D97-AF65-F5344CB8AC3E}">
        <p14:creationId xmlns:p14="http://schemas.microsoft.com/office/powerpoint/2010/main" val="3490331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D6859-0E2C-F2F0-A07A-F2614B3A96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969ACF-01F3-8ED7-37E3-FF84C299C3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34C379-C8C6-04DD-5CB0-33303E0C5F94}"/>
              </a:ext>
            </a:extLst>
          </p:cNvPr>
          <p:cNvSpPr>
            <a:spLocks noGrp="1"/>
          </p:cNvSpPr>
          <p:nvPr>
            <p:ph type="body" idx="1"/>
          </p:nvPr>
        </p:nvSpPr>
        <p:spPr/>
        <p:txBody>
          <a:bodyPr/>
          <a:lstStyle/>
          <a:p>
            <a:r>
              <a:rPr lang="en-US" dirty="0"/>
              <a:t>I just came from the leadership conference in Florida. One of the questions that people raised was about usage of </a:t>
            </a:r>
            <a:r>
              <a:rPr lang="en-US" dirty="0" err="1"/>
              <a:t>GenAI</a:t>
            </a:r>
            <a:r>
              <a:rPr lang="en-US" dirty="0"/>
              <a:t>.</a:t>
            </a:r>
          </a:p>
          <a:p>
            <a:r>
              <a:rPr lang="en-US" dirty="0" err="1"/>
              <a:t>GenAI</a:t>
            </a:r>
            <a:r>
              <a:rPr lang="en-US" dirty="0"/>
              <a:t> makes smart people smarter, and makes lazy people even lazier.</a:t>
            </a:r>
          </a:p>
          <a:p>
            <a:endParaRPr lang="en-US" dirty="0"/>
          </a:p>
        </p:txBody>
      </p:sp>
      <p:sp>
        <p:nvSpPr>
          <p:cNvPr id="4" name="Slide Number Placeholder 3">
            <a:extLst>
              <a:ext uri="{FF2B5EF4-FFF2-40B4-BE49-F238E27FC236}">
                <a16:creationId xmlns:a16="http://schemas.microsoft.com/office/drawing/2014/main" id="{E8F7038E-A7C6-9BF1-0FF6-B828CFD9D1C0}"/>
              </a:ext>
            </a:extLst>
          </p:cNvPr>
          <p:cNvSpPr>
            <a:spLocks noGrp="1"/>
          </p:cNvSpPr>
          <p:nvPr>
            <p:ph type="sldNum" sz="quarter" idx="5"/>
          </p:nvPr>
        </p:nvSpPr>
        <p:spPr/>
        <p:txBody>
          <a:bodyPr/>
          <a:lstStyle/>
          <a:p>
            <a:fld id="{7F167B3F-31D7-7549-AC7C-BBAE5D8CCEB8}" type="slidenum">
              <a:rPr lang="en-US" smtClean="0"/>
              <a:t>9</a:t>
            </a:fld>
            <a:endParaRPr lang="en-US"/>
          </a:p>
        </p:txBody>
      </p:sp>
    </p:spTree>
    <p:extLst>
      <p:ext uri="{BB962C8B-B14F-4D97-AF65-F5344CB8AC3E}">
        <p14:creationId xmlns:p14="http://schemas.microsoft.com/office/powerpoint/2010/main" val="4203255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82080-794C-E1E7-793B-C6F18F49BF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2DD23-1CC5-11CA-7E40-363F42B6D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0867CA-BC60-0DB5-EF47-56A1424E7A43}"/>
              </a:ext>
            </a:extLst>
          </p:cNvPr>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Framing (2 min)</a:t>
            </a:r>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LLMs sometimes generate </a:t>
            </a:r>
            <a:r>
              <a:rPr lang="en-US" sz="1200" b="0" i="1" u="none" strike="noStrike" kern="1200" dirty="0">
                <a:solidFill>
                  <a:schemeClr val="tx1"/>
                </a:solidFill>
                <a:effectLst/>
                <a:latin typeface="+mn-lt"/>
                <a:ea typeface="+mn-ea"/>
                <a:cs typeface="+mn-cs"/>
              </a:rPr>
              <a:t>plausible but wrong</a:t>
            </a:r>
            <a:r>
              <a:rPr lang="en-US" sz="1200" b="0" i="0" u="none" strike="noStrike" kern="1200" dirty="0">
                <a:solidFill>
                  <a:schemeClr val="tx1"/>
                </a:solidFill>
                <a:effectLst/>
                <a:latin typeface="+mn-lt"/>
                <a:ea typeface="+mn-ea"/>
                <a:cs typeface="+mn-cs"/>
              </a:rPr>
              <a:t> code, design specs, or requirements.</a:t>
            </a:r>
          </a:p>
          <a:p>
            <a:r>
              <a:rPr lang="en-US" sz="1200" b="0" i="0" u="none" strike="noStrike" kern="1200" dirty="0">
                <a:solidFill>
                  <a:schemeClr val="tx1"/>
                </a:solidFill>
                <a:effectLst/>
                <a:latin typeface="+mn-lt"/>
                <a:ea typeface="+mn-ea"/>
                <a:cs typeface="+mn-cs"/>
              </a:rPr>
              <a:t>In SE, hallucinations can be more damaging than in natural language (e.g., a small mistake in security patch code).</a:t>
            </a:r>
          </a:p>
          <a:p>
            <a:r>
              <a:rPr lang="en-US" sz="1200" b="0" i="0" u="none" strike="noStrike" kern="1200" dirty="0">
                <a:solidFill>
                  <a:schemeClr val="tx1"/>
                </a:solidFill>
                <a:effectLst/>
                <a:latin typeface="+mn-lt"/>
                <a:ea typeface="+mn-ea"/>
                <a:cs typeface="+mn-cs"/>
              </a:rPr>
              <a:t>Both Hou et al. (2024) and Fan et al. (2023) highlight hallucinations as a barrier to adoption.</a:t>
            </a:r>
          </a:p>
          <a:p>
            <a:r>
              <a:rPr lang="en-US" sz="1200" b="1" i="0" u="none" strike="noStrike" kern="1200" dirty="0">
                <a:solidFill>
                  <a:schemeClr val="tx1"/>
                </a:solidFill>
                <a:effectLst/>
                <a:latin typeface="+mn-lt"/>
                <a:ea typeface="+mn-ea"/>
                <a:cs typeface="+mn-cs"/>
              </a:rPr>
              <a:t>Discussion Prompts (6–8 min)</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Where do hallucinations matter most?</a:t>
            </a:r>
            <a:endParaRPr lang="en-US" sz="1200" b="0" i="0" u="none" strike="noStrike" kern="1200" dirty="0">
              <a:solidFill>
                <a:schemeClr val="tx1"/>
              </a:solidFill>
              <a:effectLst/>
              <a:latin typeface="+mn-lt"/>
              <a:ea typeface="+mn-ea"/>
              <a:cs typeface="+mn-cs"/>
            </a:endParaRPr>
          </a:p>
          <a:p>
            <a:pPr lvl="1"/>
            <a:r>
              <a:rPr lang="en-US" sz="1200" b="0" i="0" u="none" strike="noStrike" kern="1200" dirty="0">
                <a:solidFill>
                  <a:schemeClr val="tx1"/>
                </a:solidFill>
                <a:effectLst/>
                <a:latin typeface="+mn-lt"/>
                <a:ea typeface="+mn-ea"/>
                <a:cs typeface="+mn-cs"/>
              </a:rPr>
              <a:t>Which SE domains can </a:t>
            </a:r>
            <a:r>
              <a:rPr lang="en-US" sz="1200" b="0" i="1" u="none" strike="noStrike" kern="1200" dirty="0">
                <a:solidFill>
                  <a:schemeClr val="tx1"/>
                </a:solidFill>
                <a:effectLst/>
                <a:latin typeface="+mn-lt"/>
                <a:ea typeface="+mn-ea"/>
                <a:cs typeface="+mn-cs"/>
              </a:rPr>
              <a:t>tolerate</a:t>
            </a:r>
            <a:r>
              <a:rPr lang="en-US" sz="1200" b="0" i="0" u="none" strike="noStrike" kern="1200" dirty="0">
                <a:solidFill>
                  <a:schemeClr val="tx1"/>
                </a:solidFill>
                <a:effectLst/>
                <a:latin typeface="+mn-lt"/>
                <a:ea typeface="+mn-ea"/>
                <a:cs typeface="+mn-cs"/>
              </a:rPr>
              <a:t> some hallucinations (e.g., brainstorming, idea generation)?</a:t>
            </a:r>
          </a:p>
          <a:p>
            <a:pPr lvl="1"/>
            <a:r>
              <a:rPr lang="en-US" sz="1200" b="0" i="0" u="none" strike="noStrike" kern="1200" dirty="0">
                <a:solidFill>
                  <a:schemeClr val="tx1"/>
                </a:solidFill>
                <a:effectLst/>
                <a:latin typeface="+mn-lt"/>
                <a:ea typeface="+mn-ea"/>
                <a:cs typeface="+mn-cs"/>
              </a:rPr>
              <a:t>Which domains require </a:t>
            </a:r>
            <a:r>
              <a:rPr lang="en-US" sz="1200" b="0" i="1" u="none" strike="noStrike" kern="1200" dirty="0">
                <a:solidFill>
                  <a:schemeClr val="tx1"/>
                </a:solidFill>
                <a:effectLst/>
                <a:latin typeface="+mn-lt"/>
                <a:ea typeface="+mn-ea"/>
                <a:cs typeface="+mn-cs"/>
              </a:rPr>
              <a:t>zero tolerance</a:t>
            </a:r>
            <a:r>
              <a:rPr lang="en-US" sz="1200" b="0" i="0" u="none" strike="noStrike" kern="1200" dirty="0">
                <a:solidFill>
                  <a:schemeClr val="tx1"/>
                </a:solidFill>
                <a:effectLst/>
                <a:latin typeface="+mn-lt"/>
                <a:ea typeface="+mn-ea"/>
                <a:cs typeface="+mn-cs"/>
              </a:rPr>
              <a:t> (e.g., security patches, effort estimation)?</a:t>
            </a:r>
          </a:p>
          <a:p>
            <a:endParaRPr lang="en-US" dirty="0"/>
          </a:p>
        </p:txBody>
      </p:sp>
      <p:sp>
        <p:nvSpPr>
          <p:cNvPr id="4" name="Slide Number Placeholder 3">
            <a:extLst>
              <a:ext uri="{FF2B5EF4-FFF2-40B4-BE49-F238E27FC236}">
                <a16:creationId xmlns:a16="http://schemas.microsoft.com/office/drawing/2014/main" id="{8B6527C0-498E-9037-DF85-7D9E36EF91E9}"/>
              </a:ext>
            </a:extLst>
          </p:cNvPr>
          <p:cNvSpPr>
            <a:spLocks noGrp="1"/>
          </p:cNvSpPr>
          <p:nvPr>
            <p:ph type="sldNum" sz="quarter" idx="5"/>
          </p:nvPr>
        </p:nvSpPr>
        <p:spPr/>
        <p:txBody>
          <a:bodyPr/>
          <a:lstStyle/>
          <a:p>
            <a:fld id="{7F167B3F-31D7-7549-AC7C-BBAE5D8CCEB8}" type="slidenum">
              <a:rPr lang="en-US" smtClean="0"/>
              <a:t>10</a:t>
            </a:fld>
            <a:endParaRPr lang="en-US"/>
          </a:p>
        </p:txBody>
      </p:sp>
    </p:spTree>
    <p:extLst>
      <p:ext uri="{BB962C8B-B14F-4D97-AF65-F5344CB8AC3E}">
        <p14:creationId xmlns:p14="http://schemas.microsoft.com/office/powerpoint/2010/main" val="3972396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000" dirty="0"/>
              <a:t>PART 2: </a:t>
            </a:r>
            <a:br>
              <a:rPr lang="en-US" sz="4000" dirty="0"/>
            </a:br>
            <a:r>
              <a:rPr sz="4000" dirty="0"/>
              <a:t>LLMs for Software Engineering</a:t>
            </a:r>
          </a:p>
          <a:p>
            <a:r>
              <a:rPr dirty="0"/>
              <a:t>State of the Art &amp; Open Problems</a:t>
            </a:r>
            <a:br>
              <a:rPr lang="en-US" dirty="0"/>
            </a:br>
            <a:endParaRPr dirty="0"/>
          </a:p>
        </p:txBody>
      </p:sp>
      <p:sp>
        <p:nvSpPr>
          <p:cNvPr id="3" name="Subtitle 2"/>
          <p:cNvSpPr>
            <a:spLocks noGrp="1"/>
          </p:cNvSpPr>
          <p:nvPr>
            <p:ph type="subTitle" idx="1"/>
          </p:nvPr>
        </p:nvSpPr>
        <p:spPr/>
        <p:txBody>
          <a:bodyPr/>
          <a:lstStyle/>
          <a:p>
            <a:r>
              <a:rPr lang="en-US" sz="2000" dirty="0"/>
              <a:t>Aug 28, 2025</a:t>
            </a:r>
            <a:endParaRPr sz="2000" dirty="0"/>
          </a:p>
          <a:p>
            <a:r>
              <a:rPr dirty="0"/>
              <a:t>Hou et al. (2024) &amp; Fan et al.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9A751-5B8E-3217-899C-0EB8DA6446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F327AA-8970-D23E-38DB-A21828BCB60D}"/>
              </a:ext>
            </a:extLst>
          </p:cNvPr>
          <p:cNvSpPr>
            <a:spLocks noGrp="1"/>
          </p:cNvSpPr>
          <p:nvPr>
            <p:ph type="title"/>
          </p:nvPr>
        </p:nvSpPr>
        <p:spPr/>
        <p:txBody>
          <a:bodyPr>
            <a:normAutofit fontScale="90000"/>
          </a:bodyPr>
          <a:lstStyle/>
          <a:p>
            <a:r>
              <a:rPr lang="en-US" dirty="0">
                <a:solidFill>
                  <a:srgbClr val="FF6600"/>
                </a:solidFill>
              </a:rPr>
              <a:t>Your Miscellaneous Questions – part 2</a:t>
            </a:r>
            <a:endParaRPr dirty="0">
              <a:solidFill>
                <a:srgbClr val="FF6600"/>
              </a:solidFill>
            </a:endParaRPr>
          </a:p>
        </p:txBody>
      </p:sp>
      <p:sp>
        <p:nvSpPr>
          <p:cNvPr id="3" name="Content Placeholder 2">
            <a:extLst>
              <a:ext uri="{FF2B5EF4-FFF2-40B4-BE49-F238E27FC236}">
                <a16:creationId xmlns:a16="http://schemas.microsoft.com/office/drawing/2014/main" id="{694DAF5B-9174-91D8-F3BF-844D91889A50}"/>
              </a:ext>
            </a:extLst>
          </p:cNvPr>
          <p:cNvSpPr>
            <a:spLocks noGrp="1"/>
          </p:cNvSpPr>
          <p:nvPr>
            <p:ph idx="1"/>
          </p:nvPr>
        </p:nvSpPr>
        <p:spPr/>
        <p:txBody>
          <a:bodyPr>
            <a:normAutofit fontScale="70000" lnSpcReduction="20000"/>
          </a:bodyPr>
          <a:lstStyle/>
          <a:p>
            <a:pPr marL="0" indent="0">
              <a:buNone/>
            </a:pPr>
            <a:r>
              <a:rPr lang="en-US" b="1" dirty="0"/>
              <a:t>Governance, Liability, and Regulation </a:t>
            </a:r>
            <a:endParaRPr lang="en-US" dirty="0"/>
          </a:p>
          <a:p>
            <a:r>
              <a:rPr lang="en-US" dirty="0"/>
              <a:t>For high-stakes regulated industries, what would a comprehensive governance framework entail, integrating both clear legal models for liability and accountability when AI-generated code causes harm, alongside the necessary technical and procedural mechanisms—such as code lineage tracking and automated audits—required to ensure and prove compliance? </a:t>
            </a:r>
          </a:p>
          <a:p>
            <a:pPr marL="0" indent="0">
              <a:buNone/>
            </a:pPr>
            <a:endParaRPr lang="en-US" b="1" dirty="0"/>
          </a:p>
          <a:p>
            <a:pPr marL="0" indent="0">
              <a:buNone/>
            </a:pPr>
            <a:r>
              <a:rPr lang="en-US" b="1" dirty="0"/>
              <a:t>Prompting and Fine-Tuning Techniques </a:t>
            </a:r>
            <a:endParaRPr lang="en-US" dirty="0"/>
          </a:p>
          <a:p>
            <a:r>
              <a:rPr lang="en-US" dirty="0"/>
              <a:t>To move beyond ad-hoc methods of controlling LLMs, what are the precise technical distinctions, costs, and performance trade-offs between prompt engineering and Parameter-Efficient Fine-Tuning (PEFT), and is it feasible to develop a formal, standardized framework to make the prompt creation process more deterministic and reliable? </a:t>
            </a:r>
          </a:p>
          <a:p>
            <a:pPr marL="0" indent="0">
              <a:buNone/>
            </a:pPr>
            <a:endParaRPr dirty="0"/>
          </a:p>
        </p:txBody>
      </p:sp>
    </p:spTree>
    <p:extLst>
      <p:ext uri="{BB962C8B-B14F-4D97-AF65-F5344CB8AC3E}">
        <p14:creationId xmlns:p14="http://schemas.microsoft.com/office/powerpoint/2010/main" val="453077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BB880-C1DB-A91B-43AD-A0DFAF7ED1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B62D0F-5EBB-C6CA-AD3B-DE19BD9B2D4F}"/>
              </a:ext>
            </a:extLst>
          </p:cNvPr>
          <p:cNvSpPr>
            <a:spLocks noGrp="1"/>
          </p:cNvSpPr>
          <p:nvPr>
            <p:ph type="title"/>
          </p:nvPr>
        </p:nvSpPr>
        <p:spPr/>
        <p:txBody>
          <a:bodyPr>
            <a:normAutofit fontScale="90000"/>
          </a:bodyPr>
          <a:lstStyle/>
          <a:p>
            <a:r>
              <a:rPr lang="en-US" dirty="0">
                <a:solidFill>
                  <a:srgbClr val="FF6600"/>
                </a:solidFill>
              </a:rPr>
              <a:t>Your Miscellaneous Questions – part 3</a:t>
            </a:r>
            <a:endParaRPr dirty="0">
              <a:solidFill>
                <a:srgbClr val="FF6600"/>
              </a:solidFill>
            </a:endParaRPr>
          </a:p>
        </p:txBody>
      </p:sp>
      <p:sp>
        <p:nvSpPr>
          <p:cNvPr id="3" name="Content Placeholder 2">
            <a:extLst>
              <a:ext uri="{FF2B5EF4-FFF2-40B4-BE49-F238E27FC236}">
                <a16:creationId xmlns:a16="http://schemas.microsoft.com/office/drawing/2014/main" id="{04F4C173-F7F6-B0A6-D902-91C5C5215FCE}"/>
              </a:ext>
            </a:extLst>
          </p:cNvPr>
          <p:cNvSpPr>
            <a:spLocks noGrp="1"/>
          </p:cNvSpPr>
          <p:nvPr>
            <p:ph idx="1"/>
          </p:nvPr>
        </p:nvSpPr>
        <p:spPr/>
        <p:txBody>
          <a:bodyPr>
            <a:normAutofit fontScale="70000" lnSpcReduction="20000"/>
          </a:bodyPr>
          <a:lstStyle/>
          <a:p>
            <a:pPr marL="0" indent="0">
              <a:buNone/>
            </a:pPr>
            <a:r>
              <a:rPr lang="en-US" b="1" dirty="0"/>
              <a:t>Hallucinations: A Risk or an Opportunity? </a:t>
            </a:r>
            <a:endParaRPr lang="en-US" dirty="0"/>
          </a:p>
          <a:p>
            <a:r>
              <a:rPr lang="en-US" dirty="0"/>
              <a:t>How can development teams manage the duality of LLM hallucinations by establishing criteria to identify rare, beneficial suggestions (like novel test cases) while simultaneously implementing robust training and evaluation strategies to mitigate the significant risk of developers blindly accepting harmful, bug-inducing fabrications? </a:t>
            </a:r>
          </a:p>
          <a:p>
            <a:pPr marL="0" indent="0">
              <a:buNone/>
            </a:pPr>
            <a:endParaRPr lang="en-US" b="1" dirty="0"/>
          </a:p>
          <a:p>
            <a:pPr marL="0" indent="0">
              <a:buNone/>
            </a:pPr>
            <a:r>
              <a:rPr lang="en-US" b="1" dirty="0"/>
              <a:t>Critique of the Systematic Literature Review (SLR) Methodology </a:t>
            </a:r>
            <a:endParaRPr lang="en-US" dirty="0"/>
          </a:p>
          <a:p>
            <a:r>
              <a:rPr lang="en-US" dirty="0"/>
              <a:t>How can the Systematic Literature Review methodology be modernized to improve its comprehensiveness, both by replacing questionable heuristics like page-length filtering with advanced AI-driven discovery methods like vector search, and by adapting its scope to formally include innovation from non-traditional research sources like industry blogs and open-source forums? </a:t>
            </a:r>
          </a:p>
          <a:p>
            <a:pPr marL="0" indent="0">
              <a:buNone/>
            </a:pPr>
            <a:endParaRPr dirty="0"/>
          </a:p>
        </p:txBody>
      </p:sp>
    </p:spTree>
    <p:extLst>
      <p:ext uri="{BB962C8B-B14F-4D97-AF65-F5344CB8AC3E}">
        <p14:creationId xmlns:p14="http://schemas.microsoft.com/office/powerpoint/2010/main" val="350035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a:solidFill>
                  <a:srgbClr val="003399"/>
                </a:solidFill>
              </a:rPr>
              <a:t>Breakout Activity: Underserved SE Domains</a:t>
            </a:r>
          </a:p>
        </p:txBody>
      </p:sp>
      <p:sp>
        <p:nvSpPr>
          <p:cNvPr id="3" name="Content Placeholder 2"/>
          <p:cNvSpPr>
            <a:spLocks noGrp="1"/>
          </p:cNvSpPr>
          <p:nvPr>
            <p:ph idx="1"/>
          </p:nvPr>
        </p:nvSpPr>
        <p:spPr/>
        <p:txBody>
          <a:bodyPr/>
          <a:lstStyle/>
          <a:p>
            <a:endParaRPr dirty="0"/>
          </a:p>
          <a:p>
            <a:pPr>
              <a:defRPr sz="2000">
                <a:solidFill>
                  <a:srgbClr val="323232"/>
                </a:solidFill>
              </a:defRPr>
            </a:pPr>
            <a:r>
              <a:rPr dirty="0"/>
              <a:t>Domains: Requirements, Design, Refactoring, Management.</a:t>
            </a:r>
          </a:p>
          <a:p>
            <a:pPr>
              <a:defRPr sz="2000">
                <a:solidFill>
                  <a:srgbClr val="323232"/>
                </a:solidFill>
              </a:defRPr>
            </a:pPr>
            <a:r>
              <a:rPr dirty="0"/>
              <a:t>Step 1 – Pick a task in your assigned domain.</a:t>
            </a:r>
          </a:p>
          <a:p>
            <a:pPr>
              <a:defRPr sz="2000">
                <a:solidFill>
                  <a:srgbClr val="323232"/>
                </a:solidFill>
              </a:defRPr>
            </a:pPr>
            <a:r>
              <a:rPr dirty="0"/>
              <a:t>Step 2 – Propose 3 evaluation metrics.</a:t>
            </a:r>
          </a:p>
          <a:p>
            <a:pPr>
              <a:defRPr sz="2000">
                <a:solidFill>
                  <a:srgbClr val="323232"/>
                </a:solidFill>
              </a:defRPr>
            </a:pPr>
            <a:r>
              <a:rPr dirty="0"/>
              <a:t>Step 3 – Address hallucinations in your domain.</a:t>
            </a:r>
            <a:endParaRPr lang="en-US" dirty="0"/>
          </a:p>
          <a:p>
            <a:pPr>
              <a:defRPr sz="2000">
                <a:solidFill>
                  <a:srgbClr val="323232"/>
                </a:solidFill>
              </a:defRPr>
            </a:pPr>
            <a:r>
              <a:rPr lang="en-US" dirty="0"/>
              <a:t>Step 4 – Address non-determinism in your domain.</a:t>
            </a:r>
            <a:endParaRPr dirty="0"/>
          </a:p>
          <a:p>
            <a:pPr>
              <a:defRPr sz="2000">
                <a:solidFill>
                  <a:srgbClr val="323232"/>
                </a:solidFill>
              </a:defRPr>
            </a:pPr>
            <a:r>
              <a:rPr dirty="0"/>
              <a:t>Step </a:t>
            </a:r>
            <a:r>
              <a:rPr lang="en-US" dirty="0"/>
              <a:t>5</a:t>
            </a:r>
            <a:r>
              <a:rPr dirty="0"/>
              <a:t> – Share a 1-sentence summary of task + metrics.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2880"/>
            <a:ext cx="3326680" cy="523220"/>
          </a:xfrm>
          <a:prstGeom prst="rect">
            <a:avLst/>
          </a:prstGeom>
          <a:noFill/>
        </p:spPr>
        <p:txBody>
          <a:bodyPr wrap="none">
            <a:spAutoFit/>
          </a:bodyPr>
          <a:lstStyle/>
          <a:p>
            <a:r>
              <a:rPr sz="2800" b="1" dirty="0">
                <a:solidFill>
                  <a:srgbClr val="003366"/>
                </a:solidFill>
              </a:rPr>
              <a:t>Discussion Roadmap</a:t>
            </a:r>
          </a:p>
        </p:txBody>
      </p:sp>
      <p:sp>
        <p:nvSpPr>
          <p:cNvPr id="5" name="TextBox 4"/>
          <p:cNvSpPr txBox="1"/>
          <p:nvPr/>
        </p:nvSpPr>
        <p:spPr>
          <a:xfrm>
            <a:off x="457200" y="1374458"/>
            <a:ext cx="3575081" cy="400110"/>
          </a:xfrm>
          <a:prstGeom prst="rect">
            <a:avLst/>
          </a:prstGeom>
          <a:noFill/>
        </p:spPr>
        <p:txBody>
          <a:bodyPr wrap="none">
            <a:spAutoFit/>
          </a:bodyPr>
          <a:lstStyle/>
          <a:p>
            <a:r>
              <a:rPr lang="en-US" sz="2000" dirty="0">
                <a:solidFill>
                  <a:srgbClr val="000000"/>
                </a:solidFill>
              </a:rPr>
              <a:t>1</a:t>
            </a:r>
            <a:r>
              <a:rPr sz="2000" dirty="0">
                <a:solidFill>
                  <a:srgbClr val="000000"/>
                </a:solidFill>
              </a:rPr>
              <a:t>. Optimization &amp; Hybridization  </a:t>
            </a:r>
          </a:p>
        </p:txBody>
      </p:sp>
      <p:sp>
        <p:nvSpPr>
          <p:cNvPr id="6" name="TextBox 5"/>
          <p:cNvSpPr txBox="1"/>
          <p:nvPr/>
        </p:nvSpPr>
        <p:spPr>
          <a:xfrm>
            <a:off x="457200" y="2105978"/>
            <a:ext cx="3767122" cy="400110"/>
          </a:xfrm>
          <a:prstGeom prst="rect">
            <a:avLst/>
          </a:prstGeom>
          <a:noFill/>
        </p:spPr>
        <p:txBody>
          <a:bodyPr wrap="none">
            <a:spAutoFit/>
          </a:bodyPr>
          <a:lstStyle/>
          <a:p>
            <a:r>
              <a:rPr lang="en-US" sz="2000" dirty="0">
                <a:solidFill>
                  <a:srgbClr val="000000"/>
                </a:solidFill>
              </a:rPr>
              <a:t>2</a:t>
            </a:r>
            <a:r>
              <a:rPr sz="2000" dirty="0">
                <a:solidFill>
                  <a:srgbClr val="000000"/>
                </a:solidFill>
              </a:rPr>
              <a:t>. Evaluation &amp; Non-determinism </a:t>
            </a:r>
          </a:p>
        </p:txBody>
      </p:sp>
      <p:sp>
        <p:nvSpPr>
          <p:cNvPr id="7" name="TextBox 6"/>
          <p:cNvSpPr txBox="1"/>
          <p:nvPr/>
        </p:nvSpPr>
        <p:spPr>
          <a:xfrm>
            <a:off x="457200" y="2837498"/>
            <a:ext cx="6783780" cy="2246769"/>
          </a:xfrm>
          <a:prstGeom prst="rect">
            <a:avLst/>
          </a:prstGeom>
          <a:noFill/>
        </p:spPr>
        <p:txBody>
          <a:bodyPr wrap="none">
            <a:spAutoFit/>
          </a:bodyPr>
          <a:lstStyle/>
          <a:p>
            <a:r>
              <a:rPr lang="en-US" sz="2000" dirty="0">
                <a:solidFill>
                  <a:srgbClr val="000000"/>
                </a:solidFill>
              </a:rPr>
              <a:t>3</a:t>
            </a:r>
            <a:r>
              <a:rPr sz="2000" dirty="0">
                <a:solidFill>
                  <a:srgbClr val="000000"/>
                </a:solidFill>
              </a:rPr>
              <a:t>. Tasks &amp; Future Directions </a:t>
            </a:r>
            <a:endParaRPr lang="en-US" sz="2000" dirty="0">
              <a:solidFill>
                <a:srgbClr val="000000"/>
              </a:solidFill>
            </a:endParaRPr>
          </a:p>
          <a:p>
            <a:endParaRPr lang="en-US" sz="2000" dirty="0">
              <a:solidFill>
                <a:srgbClr val="000000"/>
              </a:solidFill>
            </a:endParaRPr>
          </a:p>
          <a:p>
            <a:r>
              <a:rPr lang="en-US" sz="2000" dirty="0">
                <a:solidFill>
                  <a:srgbClr val="000000"/>
                </a:solidFill>
              </a:rPr>
              <a:t>4. Hallucinations: reducing techniques</a:t>
            </a:r>
          </a:p>
          <a:p>
            <a:endParaRPr lang="en-US" sz="2000" dirty="0">
              <a:solidFill>
                <a:srgbClr val="000000"/>
              </a:solidFill>
            </a:endParaRPr>
          </a:p>
          <a:p>
            <a:r>
              <a:rPr lang="en-US" sz="2000" dirty="0">
                <a:solidFill>
                  <a:srgbClr val="000000"/>
                </a:solidFill>
              </a:rPr>
              <a:t>5. Student-submitted questions</a:t>
            </a:r>
          </a:p>
          <a:p>
            <a:endParaRPr lang="en-US" sz="2000" dirty="0">
              <a:solidFill>
                <a:srgbClr val="000000"/>
              </a:solidFill>
            </a:endParaRPr>
          </a:p>
          <a:p>
            <a:r>
              <a:rPr lang="en-US" sz="2000" dirty="0">
                <a:solidFill>
                  <a:srgbClr val="000000"/>
                </a:solidFill>
              </a:rPr>
              <a:t>6. Breakout room activity: brainstorming possible project ideas.</a:t>
            </a:r>
            <a:endParaRPr sz="20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rgbClr val="CC6600"/>
                </a:solidFill>
              </a:rPr>
              <a:t>Optimization, Prompting, and Hybridization (10 min)</a:t>
            </a:r>
          </a:p>
        </p:txBody>
      </p:sp>
      <p:sp>
        <p:nvSpPr>
          <p:cNvPr id="3" name="Content Placeholder 2"/>
          <p:cNvSpPr>
            <a:spLocks noGrp="1"/>
          </p:cNvSpPr>
          <p:nvPr>
            <p:ph idx="1"/>
          </p:nvPr>
        </p:nvSpPr>
        <p:spPr/>
        <p:txBody>
          <a:bodyPr/>
          <a:lstStyle/>
          <a:p>
            <a:endParaRPr dirty="0"/>
          </a:p>
          <a:p>
            <a:pPr>
              <a:defRPr sz="2000">
                <a:solidFill>
                  <a:srgbClr val="323232"/>
                </a:solidFill>
              </a:defRPr>
            </a:pPr>
            <a:r>
              <a:rPr lang="en-US" sz="2800" dirty="0"/>
              <a:t>When would you choose </a:t>
            </a:r>
            <a:r>
              <a:rPr sz="2800" dirty="0"/>
              <a:t>Prompt engineering</a:t>
            </a:r>
            <a:r>
              <a:rPr lang="en-US" sz="2800" dirty="0"/>
              <a:t> (few-shot, COT)</a:t>
            </a:r>
            <a:r>
              <a:rPr sz="2800" dirty="0"/>
              <a:t> vs. PEFT (</a:t>
            </a:r>
            <a:r>
              <a:rPr sz="2800" dirty="0" err="1"/>
              <a:t>LoRA</a:t>
            </a:r>
            <a:r>
              <a:rPr sz="2800" dirty="0"/>
              <a:t>, adapters</a:t>
            </a:r>
            <a:r>
              <a:rPr lang="en-US" sz="2800" dirty="0"/>
              <a:t>, fine-tuning</a:t>
            </a:r>
            <a:r>
              <a:rPr sz="2800" dirty="0"/>
              <a:t>).</a:t>
            </a:r>
          </a:p>
          <a:p>
            <a:pPr>
              <a:defRPr sz="2000">
                <a:solidFill>
                  <a:srgbClr val="323232"/>
                </a:solidFill>
              </a:defRPr>
            </a:pPr>
            <a:r>
              <a:rPr sz="2800" dirty="0"/>
              <a:t>Hybrid pipelines: </a:t>
            </a:r>
            <a:r>
              <a:rPr lang="en-US" sz="2800" dirty="0"/>
              <a:t>What’s the most promising way to </a:t>
            </a:r>
            <a:r>
              <a:rPr sz="2800" dirty="0"/>
              <a:t>combine LLMs with </a:t>
            </a:r>
            <a:r>
              <a:rPr lang="en-US" sz="2800" dirty="0"/>
              <a:t>traditional SE tools (</a:t>
            </a:r>
            <a:r>
              <a:rPr sz="2800" dirty="0"/>
              <a:t>static analysis, testing, formal methods</a:t>
            </a:r>
            <a:r>
              <a:rPr lang="en-US" sz="2800" dirty="0"/>
              <a:t>)?</a:t>
            </a: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Prompt Engineering vs. PEFT in SE Tasks</a:t>
            </a:r>
          </a:p>
        </p:txBody>
      </p:sp>
      <p:sp>
        <p:nvSpPr>
          <p:cNvPr id="3" name="Content Placeholder 2"/>
          <p:cNvSpPr>
            <a:spLocks noGrp="1"/>
          </p:cNvSpPr>
          <p:nvPr>
            <p:ph idx="1"/>
          </p:nvPr>
        </p:nvSpPr>
        <p:spPr/>
        <p:txBody>
          <a:bodyPr>
            <a:normAutofit lnSpcReduction="10000"/>
          </a:bodyPr>
          <a:lstStyle/>
          <a:p>
            <a:endParaRPr/>
          </a:p>
          <a:p>
            <a:pPr>
              <a:defRPr sz="1800"/>
            </a:pPr>
            <a:r>
              <a:t>🔹 Prompt Engineering (Few-shot, CoT, ReAct)</a:t>
            </a:r>
            <a:br/>
            <a:r>
              <a:t> • Strengths: Cheap, flexible, fast for prototyping</a:t>
            </a:r>
            <a:br/>
            <a:r>
              <a:t> • Weaknesses: Less stable, long prompts, non-deterministic</a:t>
            </a:r>
            <a:br/>
            <a:r>
              <a:t> • SE Examples: Requirements ambiguity detection, design brainstorming, doc generation, commit messages</a:t>
            </a:r>
          </a:p>
          <a:p>
            <a:endParaRPr/>
          </a:p>
          <a:p>
            <a:pPr>
              <a:defRPr sz="1800"/>
            </a:pPr>
            <a:r>
              <a:t>🔹 PEFT (LoRA, Adapters, Prefix Tuning)</a:t>
            </a:r>
            <a:br/>
            <a:r>
              <a:t> • Strengths: Stable, domain-specific, efficient storage</a:t>
            </a:r>
            <a:br/>
            <a:r>
              <a:t> • Weaknesses: Needs curated data, narrower task focus, setup effort</a:t>
            </a:r>
            <a:br/>
            <a:r>
              <a:t> • SE Examples: Code completion for proprietary APIs, program repair, vulnerability patching, CI test generation</a:t>
            </a:r>
          </a:p>
          <a:p>
            <a:pPr>
              <a:defRPr sz="1800" b="1"/>
            </a:pPr>
            <a:r>
              <a:t>✅ Rule of Thumb: Use Prompting for exploration/creativity; shift to PEFT for scale, correctness, and domain-specific reliability.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rgbClr val="990099"/>
                </a:solidFill>
              </a:rPr>
              <a:t>Evaluation, Non-Determinism, and Ground Truth (10–12 min)</a:t>
            </a:r>
          </a:p>
        </p:txBody>
      </p:sp>
      <p:sp>
        <p:nvSpPr>
          <p:cNvPr id="3" name="Content Placeholder 2"/>
          <p:cNvSpPr>
            <a:spLocks noGrp="1"/>
          </p:cNvSpPr>
          <p:nvPr>
            <p:ph idx="1"/>
          </p:nvPr>
        </p:nvSpPr>
        <p:spPr/>
        <p:txBody>
          <a:bodyPr>
            <a:normAutofit fontScale="85000" lnSpcReduction="20000"/>
          </a:bodyPr>
          <a:lstStyle/>
          <a:p>
            <a:pPr marL="0" indent="0">
              <a:buNone/>
              <a:defRPr sz="2000">
                <a:solidFill>
                  <a:srgbClr val="323232"/>
                </a:solidFill>
              </a:defRPr>
            </a:pPr>
            <a:endParaRPr lang="en-US" dirty="0"/>
          </a:p>
          <a:p>
            <a:r>
              <a:rPr lang="en-US" sz="2800" dirty="0"/>
              <a:t>Are current metrics (BLEU, </a:t>
            </a:r>
            <a:r>
              <a:rPr lang="en-US" sz="2800" dirty="0" err="1"/>
              <a:t>Pass@k</a:t>
            </a:r>
            <a:r>
              <a:rPr lang="en-US" sz="2800" dirty="0"/>
              <a:t>, F1, MRR) missing key dimensions (security, maintainability)?</a:t>
            </a:r>
          </a:p>
          <a:p>
            <a:r>
              <a:rPr lang="en-US" sz="2800" dirty="0"/>
              <a:t>Unlike natural language, code can be executed/tested. Should execution-based validation be mandatory?</a:t>
            </a:r>
          </a:p>
          <a:p>
            <a:r>
              <a:rPr lang="en-US" sz="2800" dirty="0"/>
              <a:t>Non-determinism: Only ~20% of surveyed papers treat non-determinism as a threat. Should standards require multiple runs?</a:t>
            </a:r>
          </a:p>
          <a:p>
            <a:pPr>
              <a:defRPr sz="2000">
                <a:solidFill>
                  <a:srgbClr val="323232"/>
                </a:solidFill>
              </a:defRPr>
            </a:pPr>
            <a:endParaRPr lang="en-US" sz="2800" dirty="0"/>
          </a:p>
          <a:p>
            <a:pPr>
              <a:buNone/>
            </a:pPr>
            <a:r>
              <a:rPr lang="en-US" sz="2600" dirty="0" err="1"/>
              <a:t>YourQ</a:t>
            </a:r>
            <a:r>
              <a:rPr lang="en-US" sz="2600" dirty="0"/>
              <a:t>: </a:t>
            </a:r>
            <a:r>
              <a:rPr lang="en-US" sz="2600" dirty="0">
                <a:latin typeface="Calibri" panose="020F0502020204030204" pitchFamily="34" charset="0"/>
              </a:rPr>
              <a:t> How to</a:t>
            </a:r>
            <a:r>
              <a:rPr lang="en-US" sz="2600" dirty="0">
                <a:effectLst/>
                <a:latin typeface="Calibri" panose="020F0502020204030204" pitchFamily="34" charset="0"/>
              </a:rPr>
              <a:t> achieve the trustworthiness required for deploying LLM-generated code in mission-critical systems? How to assesses deeper qualities like efficiency and security? </a:t>
            </a:r>
            <a:r>
              <a:rPr lang="en-US" sz="2600" dirty="0">
                <a:latin typeface="Calibri" panose="020F0502020204030204" pitchFamily="34" charset="0"/>
              </a:rPr>
              <a:t>W</a:t>
            </a:r>
            <a:r>
              <a:rPr lang="en-US" sz="2600" dirty="0">
                <a:effectLst/>
                <a:latin typeface="Calibri" panose="020F0502020204030204" pitchFamily="34" charset="0"/>
              </a:rPr>
              <a:t>hat level of verification from such a system would be required for confident adoption? </a:t>
            </a:r>
            <a:endParaRPr lang="en-US" sz="2600" dirty="0"/>
          </a:p>
          <a:p>
            <a:pPr>
              <a:buNone/>
            </a:pPr>
            <a:endParaRPr lang="en-US" dirty="0"/>
          </a:p>
          <a:p>
            <a:pPr>
              <a:defRPr sz="2000">
                <a:solidFill>
                  <a:srgbClr val="323232"/>
                </a:solidFill>
              </a:defRPr>
            </a:pP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rgbClr val="CC0000"/>
                </a:solidFill>
              </a:rPr>
              <a:t>Tasks, Domains, and Future Directions (15 min)</a:t>
            </a:r>
          </a:p>
        </p:txBody>
      </p:sp>
      <p:sp>
        <p:nvSpPr>
          <p:cNvPr id="3" name="Content Placeholder 2"/>
          <p:cNvSpPr>
            <a:spLocks noGrp="1"/>
          </p:cNvSpPr>
          <p:nvPr>
            <p:ph idx="1"/>
          </p:nvPr>
        </p:nvSpPr>
        <p:spPr>
          <a:xfrm>
            <a:off x="457200" y="1600200"/>
            <a:ext cx="8229600" cy="4983162"/>
          </a:xfrm>
        </p:spPr>
        <p:txBody>
          <a:bodyPr>
            <a:normAutofit fontScale="85000" lnSpcReduction="20000"/>
          </a:bodyPr>
          <a:lstStyle/>
          <a:p>
            <a:pPr>
              <a:defRPr sz="2000">
                <a:solidFill>
                  <a:srgbClr val="323232"/>
                </a:solidFill>
              </a:defRPr>
            </a:pPr>
            <a:endParaRPr lang="en-US" dirty="0"/>
          </a:p>
          <a:p>
            <a:r>
              <a:rPr lang="en-US" sz="3000" dirty="0"/>
              <a:t>Current focus: ~71% generation, ~57% dev tasks. What would it take to push LLMs into requirements/design/management?</a:t>
            </a:r>
          </a:p>
          <a:p>
            <a:pPr marL="0" indent="0">
              <a:buNone/>
            </a:pPr>
            <a:endParaRPr lang="en-US" sz="3000" dirty="0"/>
          </a:p>
          <a:p>
            <a:r>
              <a:rPr lang="en-US" sz="3000" dirty="0"/>
              <a:t>Where do you see the next big win for LLM4SE (program repair, test generation, traceability)?</a:t>
            </a:r>
          </a:p>
          <a:p>
            <a:endParaRPr lang="en-US" sz="3000" dirty="0"/>
          </a:p>
          <a:p>
            <a:r>
              <a:rPr lang="en-US" sz="3000" dirty="0"/>
              <a:t>How can SE methods (testing, maintainability) help build better LLMs (SE4LLM)?</a:t>
            </a:r>
          </a:p>
          <a:p>
            <a:endParaRPr lang="en-US" sz="3000" dirty="0"/>
          </a:p>
          <a:p>
            <a:r>
              <a:rPr lang="en-US" sz="3000" dirty="0"/>
              <a:t>If you could extend these surveys in one year, what new themes do you expect to explode?</a:t>
            </a:r>
          </a:p>
          <a:p>
            <a:pPr>
              <a:defRPr sz="2000">
                <a:solidFill>
                  <a:srgbClr val="323232"/>
                </a:solidFill>
              </a:defRP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a:solidFill>
                  <a:srgbClr val="FF6600"/>
                </a:solidFill>
              </a:rPr>
              <a:t>Hallucinations in LLM4SE: The Challenge</a:t>
            </a:r>
          </a:p>
        </p:txBody>
      </p:sp>
      <p:sp>
        <p:nvSpPr>
          <p:cNvPr id="3" name="Content Placeholder 2"/>
          <p:cNvSpPr>
            <a:spLocks noGrp="1"/>
          </p:cNvSpPr>
          <p:nvPr>
            <p:ph idx="1"/>
          </p:nvPr>
        </p:nvSpPr>
        <p:spPr/>
        <p:txBody>
          <a:bodyPr/>
          <a:lstStyle/>
          <a:p>
            <a:endParaRPr dirty="0"/>
          </a:p>
          <a:p>
            <a:pPr>
              <a:defRPr sz="2000">
                <a:solidFill>
                  <a:srgbClr val="323232"/>
                </a:solidFill>
              </a:defRPr>
            </a:pPr>
            <a:r>
              <a:rPr sz="2800" dirty="0"/>
              <a:t>LLMs generate plausible but incorrect code/specs.</a:t>
            </a:r>
          </a:p>
          <a:p>
            <a:pPr>
              <a:defRPr sz="2000">
                <a:solidFill>
                  <a:srgbClr val="323232"/>
                </a:solidFill>
              </a:defRPr>
            </a:pPr>
            <a:r>
              <a:rPr sz="2800" dirty="0"/>
              <a:t>High-risk in security patches, effort estimation, API migration.</a:t>
            </a:r>
          </a:p>
          <a:p>
            <a:pPr>
              <a:defRPr sz="2000">
                <a:solidFill>
                  <a:srgbClr val="323232"/>
                </a:solidFill>
              </a:defRPr>
            </a:pPr>
            <a:r>
              <a:rPr sz="2800" dirty="0"/>
              <a:t>When are hallucinations tolerable vs. unacceptable?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rgbClr val="006666"/>
                </a:solidFill>
              </a:rPr>
              <a:t>Reducing Hallucinations: Techniques &amp; Hybrid Approaches</a:t>
            </a:r>
          </a:p>
        </p:txBody>
      </p:sp>
      <p:sp>
        <p:nvSpPr>
          <p:cNvPr id="3" name="Content Placeholder 2"/>
          <p:cNvSpPr>
            <a:spLocks noGrp="1"/>
          </p:cNvSpPr>
          <p:nvPr>
            <p:ph idx="1"/>
          </p:nvPr>
        </p:nvSpPr>
        <p:spPr/>
        <p:txBody>
          <a:bodyPr/>
          <a:lstStyle/>
          <a:p>
            <a:endParaRPr dirty="0"/>
          </a:p>
          <a:p>
            <a:pPr>
              <a:defRPr sz="2000">
                <a:solidFill>
                  <a:srgbClr val="323232"/>
                </a:solidFill>
              </a:defRPr>
            </a:pPr>
            <a:r>
              <a:rPr sz="2800" dirty="0"/>
              <a:t>Static analysis: type safety, detect inconsistencies.</a:t>
            </a:r>
          </a:p>
          <a:p>
            <a:pPr>
              <a:defRPr sz="2000">
                <a:solidFill>
                  <a:srgbClr val="323232"/>
                </a:solidFill>
              </a:defRPr>
            </a:pPr>
            <a:r>
              <a:rPr sz="2800" dirty="0"/>
              <a:t>Dynamic analysis: unit tests, fuzzing, execution traces.</a:t>
            </a:r>
          </a:p>
          <a:p>
            <a:pPr>
              <a:defRPr sz="2000">
                <a:solidFill>
                  <a:srgbClr val="323232"/>
                </a:solidFill>
              </a:defRPr>
            </a:pPr>
            <a:r>
              <a:rPr sz="2800" dirty="0"/>
              <a:t>Search-based: multiple candidates, filter via constraints.</a:t>
            </a:r>
          </a:p>
          <a:p>
            <a:pPr>
              <a:defRPr sz="2000">
                <a:solidFill>
                  <a:srgbClr val="323232"/>
                </a:solidFill>
              </a:defRPr>
            </a:pPr>
            <a:r>
              <a:rPr sz="2800" dirty="0"/>
              <a:t>Hybrid workflows: LLM + checks + human-in-the-loop approval.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46BD9-47DE-1061-514F-BD96C2F8B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EA6D1F-CC5C-ED89-2288-5342F31263B2}"/>
              </a:ext>
            </a:extLst>
          </p:cNvPr>
          <p:cNvSpPr>
            <a:spLocks noGrp="1"/>
          </p:cNvSpPr>
          <p:nvPr>
            <p:ph type="title"/>
          </p:nvPr>
        </p:nvSpPr>
        <p:spPr/>
        <p:txBody>
          <a:bodyPr>
            <a:normAutofit/>
          </a:bodyPr>
          <a:lstStyle/>
          <a:p>
            <a:r>
              <a:rPr lang="en-US" dirty="0">
                <a:solidFill>
                  <a:srgbClr val="FF6600"/>
                </a:solidFill>
              </a:rPr>
              <a:t>Your Miscellaneous Questions</a:t>
            </a:r>
            <a:endParaRPr dirty="0">
              <a:solidFill>
                <a:srgbClr val="FF6600"/>
              </a:solidFill>
            </a:endParaRPr>
          </a:p>
        </p:txBody>
      </p:sp>
      <p:sp>
        <p:nvSpPr>
          <p:cNvPr id="3" name="Content Placeholder 2">
            <a:extLst>
              <a:ext uri="{FF2B5EF4-FFF2-40B4-BE49-F238E27FC236}">
                <a16:creationId xmlns:a16="http://schemas.microsoft.com/office/drawing/2014/main" id="{21412A1B-D694-D928-87B9-5266CE42114E}"/>
              </a:ext>
            </a:extLst>
          </p:cNvPr>
          <p:cNvSpPr>
            <a:spLocks noGrp="1"/>
          </p:cNvSpPr>
          <p:nvPr>
            <p:ph idx="1"/>
          </p:nvPr>
        </p:nvSpPr>
        <p:spPr/>
        <p:txBody>
          <a:bodyPr>
            <a:normAutofit fontScale="70000" lnSpcReduction="20000"/>
          </a:bodyPr>
          <a:lstStyle/>
          <a:p>
            <a:pPr marL="0" indent="0">
              <a:buNone/>
            </a:pPr>
            <a:r>
              <a:rPr lang="en-US" b="1" dirty="0"/>
              <a:t>The Human-Developer Interaction and the Future of SE Roles </a:t>
            </a:r>
            <a:endParaRPr lang="en-US" dirty="0"/>
          </a:p>
          <a:p>
            <a:r>
              <a:rPr lang="en-US" dirty="0"/>
              <a:t>As the software engineer's role evolves due to AI integration, what are the concurrent psychological impacts on developers and the long-term risks of skill atrophy, and how can we proactively design optimal human-in-the-loop workflows and truly collaborative IDEs that augment developer expertise rather than simply replacing it? </a:t>
            </a:r>
          </a:p>
          <a:p>
            <a:pPr marL="0" indent="0">
              <a:buNone/>
            </a:pPr>
            <a:endParaRPr lang="en-US" b="1" dirty="0"/>
          </a:p>
          <a:p>
            <a:pPr marL="0" indent="0">
              <a:buNone/>
            </a:pPr>
            <a:r>
              <a:rPr lang="en-US" b="1" dirty="0"/>
              <a:t>Bridging the Gap Between Research and Industrial Practice </a:t>
            </a:r>
            <a:endParaRPr lang="en-US" dirty="0"/>
          </a:p>
          <a:p>
            <a:r>
              <a:rPr lang="en-US" dirty="0"/>
              <a:t>What practical strategies and model transferability benchmarks are needed to bridge the gap between academic research on clean, open-source data and the complex reality of industrial software engineering, considering the primary adoption barriers of model size, inference latency, and the costs of adapting to proprietary, mixed-language </a:t>
            </a:r>
            <a:r>
              <a:rPr lang="en-US" dirty="0" err="1"/>
              <a:t>monorepos</a:t>
            </a:r>
            <a:r>
              <a:rPr lang="en-US" dirty="0"/>
              <a:t>? </a:t>
            </a:r>
          </a:p>
          <a:p>
            <a:endParaRPr dirty="0"/>
          </a:p>
        </p:txBody>
      </p:sp>
    </p:spTree>
    <p:extLst>
      <p:ext uri="{BB962C8B-B14F-4D97-AF65-F5344CB8AC3E}">
        <p14:creationId xmlns:p14="http://schemas.microsoft.com/office/powerpoint/2010/main" val="39959625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5.0.0"/>
  <p:tag name="SLIDO_PRESENTATION_ID" val="f8a0a36a-c654-4f96-9485-ba41f31d6af6"/>
  <p:tag name="SLIDO_EVENT_UUID" val="313c31fe-2785-406a-aba2-d9f224321779"/>
  <p:tag name="SLIDO_EVENT_SECTION_UUID" val="9a12b16c-50d6-4319-870b-6a0f3b5469e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2570</TotalTime>
  <Words>2702</Words>
  <Application>Microsoft Macintosh PowerPoint</Application>
  <PresentationFormat>On-screen Show (4:3)</PresentationFormat>
  <Paragraphs>209</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-webkit-standard</vt:lpstr>
      <vt:lpstr>Aptos</vt:lpstr>
      <vt:lpstr>Arial</vt:lpstr>
      <vt:lpstr>Calibri</vt:lpstr>
      <vt:lpstr>Office Theme</vt:lpstr>
      <vt:lpstr>PART 2:  LLMs for Software Engineering State of the Art &amp; Open Problems </vt:lpstr>
      <vt:lpstr>PowerPoint Presentation</vt:lpstr>
      <vt:lpstr>Optimization, Prompting, and Hybridization (10 min)</vt:lpstr>
      <vt:lpstr>Prompt Engineering vs. PEFT in SE Tasks</vt:lpstr>
      <vt:lpstr>Evaluation, Non-Determinism, and Ground Truth (10–12 min)</vt:lpstr>
      <vt:lpstr>Tasks, Domains, and Future Directions (15 min)</vt:lpstr>
      <vt:lpstr>Hallucinations in LLM4SE: The Challenge</vt:lpstr>
      <vt:lpstr>Reducing Hallucinations: Techniques &amp; Hybrid Approaches</vt:lpstr>
      <vt:lpstr>Your Miscellaneous Questions</vt:lpstr>
      <vt:lpstr>Your Miscellaneous Questions – part 2</vt:lpstr>
      <vt:lpstr>Your Miscellaneous Questions – part 3</vt:lpstr>
      <vt:lpstr>Breakout Activity: Underserved SE Domains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Danny Dig</cp:lastModifiedBy>
  <cp:revision>36</cp:revision>
  <dcterms:created xsi:type="dcterms:W3CDTF">2013-01-27T09:14:16Z</dcterms:created>
  <dcterms:modified xsi:type="dcterms:W3CDTF">2025-08-28T18:33:27Z</dcterms:modified>
  <cp:category/>
</cp:coreProperties>
</file>