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6" r:id="rId3"/>
    <p:sldId id="265" r:id="rId4"/>
    <p:sldId id="258" r:id="rId5"/>
    <p:sldId id="264" r:id="rId6"/>
    <p:sldId id="259" r:id="rId7"/>
    <p:sldId id="267" r:id="rId8"/>
    <p:sldId id="260" r:id="rId9"/>
    <p:sldId id="268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77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Syncopate" panose="02000505000000020003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C4A"/>
    <a:srgbClr val="00307D"/>
    <a:srgbClr val="DA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/>
    <p:restoredTop sz="94678"/>
  </p:normalViewPr>
  <p:slideViewPr>
    <p:cSldViewPr snapToGrid="0">
      <p:cViewPr varScale="1">
        <p:scale>
          <a:sx n="176" d="100"/>
          <a:sy n="176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417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4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4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Optional</a:t>
            </a:r>
            <a:r>
              <a:rPr lang="nl-NL" sz="1100" dirty="0"/>
              <a:t> slide </a:t>
            </a:r>
            <a:r>
              <a:rPr lang="nl-NL" sz="1100" dirty="0" err="1"/>
              <a:t>for</a:t>
            </a:r>
            <a:r>
              <a:rPr lang="nl-NL" sz="1100" dirty="0"/>
              <a:t> </a:t>
            </a:r>
            <a:r>
              <a:rPr lang="nl-NL" sz="1100" dirty="0" err="1"/>
              <a:t>clients</a:t>
            </a:r>
            <a:r>
              <a:rPr lang="nl-NL" sz="1100" dirty="0"/>
              <a:t> </a:t>
            </a:r>
            <a:r>
              <a:rPr lang="nl-NL" sz="1100" dirty="0" err="1"/>
              <a:t>who</a:t>
            </a:r>
            <a:r>
              <a:rPr lang="nl-NL" sz="1100" dirty="0"/>
              <a:t> </a:t>
            </a:r>
            <a:r>
              <a:rPr lang="nl-NL" sz="1100" dirty="0" err="1"/>
              <a:t>need</a:t>
            </a:r>
            <a:r>
              <a:rPr lang="nl-NL" sz="1100" dirty="0"/>
              <a:t> </a:t>
            </a:r>
            <a:r>
              <a:rPr lang="nl-NL" sz="1100" dirty="0" err="1"/>
              <a:t>convincing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413065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UI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Unit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Service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7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HTTP(S) </a:t>
            </a:r>
            <a:r>
              <a:rPr lang="nl-NL" dirty="0" err="1"/>
              <a:t>connections</a:t>
            </a:r>
            <a:endParaRPr lang="nl-NL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nl-NL" dirty="0"/>
              <a:t>In the BE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prefer</a:t>
            </a:r>
            <a:r>
              <a:rPr lang="nl-NL" dirty="0"/>
              <a:t> a queue or bus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decoupling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asynchronous</a:t>
            </a:r>
            <a:r>
              <a:rPr lang="nl-NL" dirty="0"/>
              <a:t> </a:t>
            </a:r>
            <a:r>
              <a:rPr lang="nl-NL" dirty="0" err="1"/>
              <a:t>communication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77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29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Behaviour-Driven</a:t>
            </a:r>
            <a:r>
              <a:rPr lang="nl-NL" sz="1100" dirty="0"/>
              <a:t> Development (</a:t>
            </a:r>
            <a:r>
              <a:rPr lang="nl-NL" sz="1100" dirty="0" err="1"/>
              <a:t>Explore</a:t>
            </a:r>
            <a:r>
              <a:rPr lang="nl-NL" sz="1100" dirty="0"/>
              <a:t> a </a:t>
            </a:r>
            <a:r>
              <a:rPr lang="nl-NL" sz="1100" dirty="0" err="1"/>
              <a:t>problem</a:t>
            </a:r>
            <a:r>
              <a:rPr lang="nl-NL" sz="1100" dirty="0"/>
              <a:t> domain </a:t>
            </a:r>
            <a:r>
              <a:rPr lang="nl-NL" sz="1100" dirty="0">
                <a:sym typeface="Wingdings" panose="05000000000000000000" pitchFamily="2" charset="2"/>
              </a:rPr>
              <a:t> </a:t>
            </a:r>
            <a:r>
              <a:rPr lang="nl-NL" sz="1100" dirty="0" err="1">
                <a:sym typeface="Wingdings" panose="05000000000000000000" pitchFamily="2" charset="2"/>
              </a:rPr>
              <a:t>create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examples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to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describe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behaviour</a:t>
            </a:r>
            <a:r>
              <a:rPr lang="nl-NL" sz="1100" dirty="0">
                <a:sym typeface="Wingdings" panose="05000000000000000000" pitchFamily="2" charset="2"/>
              </a:rPr>
              <a:t>)</a:t>
            </a:r>
            <a:br>
              <a:rPr lang="nl-NL" sz="1100" dirty="0"/>
            </a:br>
            <a:endParaRPr lang="nl-NL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Test-</a:t>
            </a:r>
            <a:r>
              <a:rPr lang="nl-NL" sz="1100" dirty="0" err="1"/>
              <a:t>Driven</a:t>
            </a:r>
            <a:r>
              <a:rPr lang="nl-NL" sz="1100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10165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/>
              <a:t>Feautre</a:t>
            </a:r>
            <a:r>
              <a:rPr lang="nl-NL" sz="1100" dirty="0"/>
              <a:t> file </a:t>
            </a:r>
            <a:r>
              <a:rPr lang="nl-NL" sz="1100" dirty="0">
                <a:sym typeface="Wingdings" pitchFamily="2" charset="2"/>
              </a:rPr>
              <a:t>(a feature of </a:t>
            </a:r>
            <a:r>
              <a:rPr lang="nl-NL" sz="1100" dirty="0" err="1">
                <a:sym typeface="Wingdings" pitchFamily="2" charset="2"/>
              </a:rPr>
              <a:t>your</a:t>
            </a:r>
            <a:r>
              <a:rPr lang="nl-NL" sz="1100" dirty="0">
                <a:sym typeface="Wingdings" pitchFamily="2" charset="2"/>
              </a:rPr>
              <a:t> app)  </a:t>
            </a:r>
            <a:r>
              <a:rPr lang="nl-NL" sz="1100" dirty="0" err="1">
                <a:sym typeface="Wingdings" pitchFamily="2" charset="2"/>
              </a:rPr>
              <a:t>scenarios</a:t>
            </a:r>
            <a:r>
              <a:rPr lang="nl-NL" sz="1100" dirty="0">
                <a:sym typeface="Wingdings" pitchFamily="2" charset="2"/>
              </a:rPr>
              <a:t> of a feature </a:t>
            </a:r>
            <a:r>
              <a:rPr lang="nl-NL" sz="1100" dirty="0" err="1">
                <a:sym typeface="Wingdings" pitchFamily="2" charset="2"/>
              </a:rPr>
              <a:t>to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describe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the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behavour</a:t>
            </a:r>
            <a:r>
              <a:rPr lang="nl-NL" sz="1100" dirty="0">
                <a:sym typeface="Wingdings" pitchFamily="2" charset="2"/>
              </a:rPr>
              <a:t>  steps of a scenario (</a:t>
            </a:r>
            <a:r>
              <a:rPr lang="nl-NL" sz="1100" dirty="0" err="1">
                <a:sym typeface="Wingdings" pitchFamily="2" charset="2"/>
              </a:rPr>
              <a:t>given</a:t>
            </a:r>
            <a:r>
              <a:rPr lang="nl-NL" sz="1100" dirty="0">
                <a:sym typeface="Wingdings" pitchFamily="2" charset="2"/>
              </a:rPr>
              <a:t>, </a:t>
            </a:r>
            <a:r>
              <a:rPr lang="nl-NL" sz="1100" dirty="0" err="1">
                <a:sym typeface="Wingdings" pitchFamily="2" charset="2"/>
              </a:rPr>
              <a:t>when</a:t>
            </a:r>
            <a:r>
              <a:rPr lang="nl-NL" sz="1100" dirty="0">
                <a:sym typeface="Wingdings" pitchFamily="2" charset="2"/>
              </a:rPr>
              <a:t>, </a:t>
            </a:r>
            <a:r>
              <a:rPr lang="nl-NL" sz="1100" dirty="0" err="1">
                <a:sym typeface="Wingdings" pitchFamily="2" charset="2"/>
              </a:rPr>
              <a:t>then</a:t>
            </a:r>
            <a:r>
              <a:rPr lang="nl-NL" sz="1100" dirty="0">
                <a:sym typeface="Wingdings" pitchFamily="2" charset="2"/>
              </a:rPr>
              <a:t>)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>
                <a:sym typeface="Wingdings" pitchFamily="2" charset="2"/>
              </a:rPr>
              <a:t>Code </a:t>
            </a:r>
            <a:r>
              <a:rPr lang="nl-NL" sz="1100" dirty="0" err="1">
                <a:sym typeface="Wingdings" pitchFamily="2" charset="2"/>
              </a:rPr>
              <a:t>that</a:t>
            </a:r>
            <a:r>
              <a:rPr lang="nl-NL" sz="1100" dirty="0">
                <a:sym typeface="Wingdings" pitchFamily="2" charset="2"/>
              </a:rPr>
              <a:t> is </a:t>
            </a:r>
            <a:r>
              <a:rPr lang="nl-NL" sz="1100" dirty="0" err="1">
                <a:sym typeface="Wingdings" pitchFamily="2" charset="2"/>
              </a:rPr>
              <a:t>executed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for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each</a:t>
            </a:r>
            <a:r>
              <a:rPr lang="nl-NL" sz="1100" dirty="0">
                <a:sym typeface="Wingdings" pitchFamily="2" charset="2"/>
              </a:rPr>
              <a:t> step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>
                <a:sym typeface="Wingdings" pitchFamily="2" charset="2"/>
              </a:rPr>
              <a:t>No business code </a:t>
            </a:r>
            <a:r>
              <a:rPr lang="nl-NL" sz="1100" dirty="0" err="1">
                <a:sym typeface="Wingdings" pitchFamily="2" charset="2"/>
              </a:rPr>
              <a:t>yet</a:t>
            </a:r>
            <a:endParaRPr lang="nl-NL" sz="1100" dirty="0">
              <a:sym typeface="Wingdings" pitchFamily="2" charset="2"/>
            </a:endParaRP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>
                <a:sym typeface="Wingdings" pitchFamily="2" charset="2"/>
              </a:rPr>
              <a:t>Actual</a:t>
            </a:r>
            <a:r>
              <a:rPr lang="nl-NL" sz="1100" dirty="0">
                <a:sym typeface="Wingdings" pitchFamily="2" charset="2"/>
              </a:rPr>
              <a:t> code </a:t>
            </a:r>
            <a:r>
              <a:rPr lang="nl-NL" sz="1100" dirty="0" err="1">
                <a:sym typeface="Wingdings" pitchFamily="2" charset="2"/>
              </a:rPr>
              <a:t>being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tested</a:t>
            </a:r>
            <a:endParaRPr lang="nl-NL" sz="1100" dirty="0">
              <a:sym typeface="Wingdings" pitchFamily="2" charset="2"/>
            </a:endParaRP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>
                <a:sym typeface="Wingdings" pitchFamily="2" charset="2"/>
              </a:rPr>
              <a:t>If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all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goes</a:t>
            </a:r>
            <a:r>
              <a:rPr lang="nl-NL" sz="1100" dirty="0">
                <a:sym typeface="Wingdings" pitchFamily="2" charset="2"/>
              </a:rPr>
              <a:t> well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187720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dirty="0" err="1"/>
              <a:t>Stubbing</a:t>
            </a:r>
            <a:r>
              <a:rPr lang="nl-NL" dirty="0"/>
              <a:t>: </a:t>
            </a:r>
            <a:r>
              <a:rPr lang="en-US" sz="1100" dirty="0"/>
              <a:t>serve canned responses to particular requests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dirty="0"/>
              <a:t>Verification: incoming requests can be checked later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dirty="0" err="1"/>
              <a:t>Stateful</a:t>
            </a:r>
            <a:r>
              <a:rPr lang="en-US" sz="1100" dirty="0"/>
              <a:t>: same request triggers</a:t>
            </a:r>
            <a:r>
              <a:rPr lang="en-US" sz="1100" baseline="0" dirty="0"/>
              <a:t> a different response based on previous interactions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1100" baseline="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baseline="0" dirty="0"/>
              <a:t>Can forward some requests to real services and stub others</a:t>
            </a:r>
            <a:endParaRPr lang="en-US" sz="1100" dirty="0"/>
          </a:p>
          <a:p>
            <a:pPr marL="0" lvl="0" indent="0" rtl="0">
              <a:spcBef>
                <a:spcPts val="0"/>
              </a:spcBef>
              <a:buNone/>
            </a:pPr>
            <a:endParaRPr lang="nl-NL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nl-NL" dirty="0"/>
              <a:t>Rules are no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in </a:t>
            </a:r>
            <a:r>
              <a:rPr lang="nl-NL" dirty="0" err="1"/>
              <a:t>JUnit</a:t>
            </a:r>
            <a:r>
              <a:rPr lang="nl-NL" dirty="0"/>
              <a:t> 5!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4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13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 idx="4294967295"/>
          </p:nvPr>
        </p:nvSpPr>
        <p:spPr>
          <a:xfrm>
            <a:off x="3537150" y="786560"/>
            <a:ext cx="5017500" cy="28779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200" b="1" dirty="0">
                <a:solidFill>
                  <a:srgbClr val="DA2029"/>
                </a:solidFill>
              </a:rPr>
              <a:t>Automated Functional Testing</a:t>
            </a:r>
            <a:br>
              <a:rPr lang="en" sz="3000" dirty="0"/>
            </a:br>
            <a:r>
              <a:rPr lang="en" sz="2400" dirty="0"/>
              <a:t>Using Cucumber and Wiremock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r>
              <a:rPr lang="en" dirty="0"/>
              <a:t>Daniel Flores, 2018</a:t>
            </a:r>
            <a:br>
              <a:rPr lang="en" dirty="0"/>
            </a:br>
            <a:endParaRPr lang="en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00" y="0"/>
            <a:ext cx="25823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 rot="1843218">
            <a:off x="1487131" y="751625"/>
            <a:ext cx="920235" cy="195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>
                <a:solidFill>
                  <a:srgbClr val="1C212B"/>
                </a:solidFill>
                <a:latin typeface="Syncopate"/>
                <a:ea typeface="Syncopate"/>
                <a:cs typeface="Syncopate"/>
                <a:sym typeface="Syncopate"/>
              </a:rPr>
              <a:t>BLUE HARVEST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0" y="4888200"/>
            <a:ext cx="34011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BLUE HARVEST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742900" y="4888200"/>
            <a:ext cx="34011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DA2029"/>
                </a:highlight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F7921C"/>
                </a:highlight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84202C"/>
                </a:highlight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01ACB4"/>
                </a:highlight>
                <a:latin typeface="Calibri"/>
                <a:ea typeface="Calibri"/>
                <a:cs typeface="Calibri"/>
                <a:sym typeface="Calibri"/>
              </a:rPr>
              <a:t>BLACK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005454"/>
                </a:highlight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8FCF20"/>
                </a:highlight>
                <a:latin typeface="Calibri"/>
                <a:ea typeface="Calibri"/>
                <a:cs typeface="Calibri"/>
                <a:sym typeface="Calibri"/>
              </a:rPr>
              <a:t>WHITE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575" y="1160505"/>
            <a:ext cx="1510429" cy="284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86996" y="1136862"/>
            <a:ext cx="1510429" cy="284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" dirty="0" err="1"/>
              <a:t>hy</a:t>
            </a:r>
            <a:r>
              <a:rPr lang="en" dirty="0"/>
              <a:t> Automation?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4605" y="1501001"/>
            <a:ext cx="8562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Manual Testing of all work flows, all fields, all negative scenarios is time consuming and costly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does not require human intervention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increases speed of test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helps increase test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Manual Testing can become boring and hence error prone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Resources for regression tests are reduced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Automated tools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901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dirty="0"/>
              <a:t>(Automated) Test Pyramid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9" y="1701600"/>
            <a:ext cx="4716190" cy="259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049" y="4447223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https://martinfowler.com/bliki/TestPyramid.html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787163" y="4071310"/>
            <a:ext cx="2795728" cy="751826"/>
          </a:xfrm>
          <a:prstGeom prst="borderCallout2">
            <a:avLst>
              <a:gd name="adj1" fmla="val 83144"/>
              <a:gd name="adj2" fmla="val -3261"/>
              <a:gd name="adj3" fmla="val 83144"/>
              <a:gd name="adj4" fmla="val -41305"/>
              <a:gd name="adj5" fmla="val 4392"/>
              <a:gd name="adj6" fmla="val -642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Write as </a:t>
            </a:r>
            <a:r>
              <a:rPr lang="nl-NL" dirty="0" err="1">
                <a:solidFill>
                  <a:schemeClr val="tx1"/>
                </a:solidFill>
              </a:rPr>
              <a:t>many</a:t>
            </a:r>
            <a:r>
              <a:rPr lang="nl-NL" dirty="0">
                <a:solidFill>
                  <a:schemeClr val="tx1"/>
                </a:solidFill>
              </a:rPr>
              <a:t> as </a:t>
            </a:r>
            <a:r>
              <a:rPr lang="nl-NL" dirty="0" err="1">
                <a:solidFill>
                  <a:schemeClr val="tx1"/>
                </a:solidFill>
              </a:rPr>
              <a:t>possible</a:t>
            </a: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Both FE </a:t>
            </a:r>
            <a:r>
              <a:rPr lang="nl-NL" dirty="0" err="1">
                <a:solidFill>
                  <a:schemeClr val="tx1"/>
                </a:solidFill>
              </a:rPr>
              <a:t>and</a:t>
            </a:r>
            <a:r>
              <a:rPr lang="nl-NL" dirty="0">
                <a:solidFill>
                  <a:schemeClr val="tx1"/>
                </a:solidFill>
              </a:rPr>
              <a:t>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Check </a:t>
            </a:r>
            <a:r>
              <a:rPr lang="nl-NL" dirty="0" err="1">
                <a:solidFill>
                  <a:schemeClr val="tx1"/>
                </a:solidFill>
              </a:rPr>
              <a:t>coverage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787163" y="1307850"/>
            <a:ext cx="2795728" cy="751826"/>
          </a:xfrm>
          <a:prstGeom prst="borderCallout2">
            <a:avLst>
              <a:gd name="adj1" fmla="val 21411"/>
              <a:gd name="adj2" fmla="val -2446"/>
              <a:gd name="adj3" fmla="val 20489"/>
              <a:gd name="adj4" fmla="val -58696"/>
              <a:gd name="adj5" fmla="val 74418"/>
              <a:gd name="adj6" fmla="val -946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Brittle</a:t>
            </a:r>
            <a:r>
              <a:rPr lang="nl-NL" dirty="0">
                <a:solidFill>
                  <a:schemeClr val="tx1"/>
                </a:solidFill>
              </a:rPr>
              <a:t> even </a:t>
            </a:r>
            <a:r>
              <a:rPr lang="nl-NL" dirty="0" err="1">
                <a:solidFill>
                  <a:schemeClr val="tx1"/>
                </a:solidFill>
              </a:rPr>
              <a:t>for</a:t>
            </a:r>
            <a:r>
              <a:rPr lang="nl-NL" dirty="0">
                <a:solidFill>
                  <a:schemeClr val="tx1"/>
                </a:solidFill>
              </a:rPr>
              <a:t> small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Time </a:t>
            </a:r>
            <a:r>
              <a:rPr lang="nl-NL" dirty="0" err="1">
                <a:solidFill>
                  <a:schemeClr val="tx1"/>
                </a:solidFill>
              </a:rPr>
              <a:t>consuming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re-record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Slow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run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787163" y="2689580"/>
            <a:ext cx="2795728" cy="751826"/>
          </a:xfrm>
          <a:prstGeom prst="borderCallout2">
            <a:avLst>
              <a:gd name="adj1" fmla="val 66559"/>
              <a:gd name="adj2" fmla="val -2446"/>
              <a:gd name="adj3" fmla="val 1139"/>
              <a:gd name="adj4" fmla="val -55971"/>
              <a:gd name="adj5" fmla="val 706"/>
              <a:gd name="adj6" fmla="val -71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Test </a:t>
            </a:r>
            <a:r>
              <a:rPr lang="nl-NL" dirty="0" err="1">
                <a:solidFill>
                  <a:schemeClr val="tx1"/>
                </a:solidFill>
              </a:rPr>
              <a:t>through</a:t>
            </a:r>
            <a:r>
              <a:rPr lang="nl-NL" dirty="0">
                <a:solidFill>
                  <a:schemeClr val="tx1"/>
                </a:solidFill>
              </a:rPr>
              <a:t> the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Check </a:t>
            </a:r>
            <a:r>
              <a:rPr lang="nl-NL" dirty="0" err="1">
                <a:solidFill>
                  <a:schemeClr val="tx1"/>
                </a:solidFill>
              </a:rPr>
              <a:t>functionality</a:t>
            </a: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Essential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for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DevOps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3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Typical Web Application Landscape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3" y="1701600"/>
            <a:ext cx="1640840" cy="972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36" y="3068169"/>
            <a:ext cx="854393" cy="8543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 rot="16200000">
            <a:off x="3557433" y="2173484"/>
            <a:ext cx="304800" cy="671380"/>
            <a:chOff x="1750541" y="3550508"/>
            <a:chExt cx="304800" cy="67138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45523" y="1701600"/>
            <a:ext cx="1260764" cy="307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Your</a:t>
            </a:r>
            <a:r>
              <a:rPr lang="nl-NL" dirty="0"/>
              <a:t> Application</a:t>
            </a: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3557433" y="3486395"/>
            <a:ext cx="304800" cy="671380"/>
            <a:chOff x="1750541" y="3550508"/>
            <a:chExt cx="304800" cy="67138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558656" y="4316311"/>
            <a:ext cx="162935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Other</a:t>
            </a:r>
            <a:r>
              <a:rPr lang="nl-NL" dirty="0"/>
              <a:t> System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707046" y="2974009"/>
            <a:ext cx="162935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Other</a:t>
            </a:r>
            <a:r>
              <a:rPr lang="nl-NL" dirty="0"/>
              <a:t> System</a:t>
            </a:r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6218956" y="2905019"/>
            <a:ext cx="304800" cy="671380"/>
            <a:chOff x="1750541" y="3550508"/>
            <a:chExt cx="304800" cy="67138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cxnSp>
        <p:nvCxnSpPr>
          <p:cNvPr id="7" name="Straight Arrow Connector 6"/>
          <p:cNvCxnSpPr>
            <a:stCxn id="2" idx="3"/>
            <a:endCxn id="11" idx="7"/>
          </p:cNvCxnSpPr>
          <p:nvPr/>
        </p:nvCxnSpPr>
        <p:spPr>
          <a:xfrm>
            <a:off x="2193753" y="2188010"/>
            <a:ext cx="1226234" cy="2134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11" idx="1"/>
          </p:cNvCxnSpPr>
          <p:nvPr/>
        </p:nvCxnSpPr>
        <p:spPr>
          <a:xfrm flipV="1">
            <a:off x="1800529" y="2616938"/>
            <a:ext cx="1619458" cy="8784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5" idx="1"/>
          </p:cNvCxnSpPr>
          <p:nvPr/>
        </p:nvCxnSpPr>
        <p:spPr>
          <a:xfrm flipV="1">
            <a:off x="2188010" y="3929849"/>
            <a:ext cx="1231977" cy="6531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0" idx="0"/>
          </p:cNvCxnSpPr>
          <p:nvPr/>
        </p:nvCxnSpPr>
        <p:spPr>
          <a:xfrm>
            <a:off x="5306287" y="3240709"/>
            <a:ext cx="72938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How To Test “Through The API”?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 rot="16200000">
            <a:off x="3557433" y="2173484"/>
            <a:ext cx="304800" cy="671380"/>
            <a:chOff x="1750541" y="3550508"/>
            <a:chExt cx="304800" cy="67138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45523" y="1701600"/>
            <a:ext cx="1260764" cy="307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Your</a:t>
            </a:r>
            <a:r>
              <a:rPr lang="nl-NL" dirty="0"/>
              <a:t> Application</a:t>
            </a: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3557433" y="3486395"/>
            <a:ext cx="304800" cy="671380"/>
            <a:chOff x="1750541" y="3550508"/>
            <a:chExt cx="304800" cy="67138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35747" y="2974008"/>
            <a:ext cx="1629354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Cucumber</a:t>
            </a:r>
            <a:endParaRPr lang="nl-NL" dirty="0"/>
          </a:p>
        </p:txBody>
      </p:sp>
      <p:sp>
        <p:nvSpPr>
          <p:cNvPr id="17" name="Rounded Rectangle 16"/>
          <p:cNvSpPr/>
          <p:nvPr/>
        </p:nvSpPr>
        <p:spPr>
          <a:xfrm>
            <a:off x="6707046" y="2974009"/>
            <a:ext cx="1629354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Wiremock</a:t>
            </a:r>
            <a:endParaRPr lang="nl-NL" dirty="0"/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6218956" y="2905019"/>
            <a:ext cx="304800" cy="671380"/>
            <a:chOff x="1750541" y="3550508"/>
            <a:chExt cx="304800" cy="67138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373C4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73C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cxnSp>
        <p:nvCxnSpPr>
          <p:cNvPr id="7" name="Straight Arrow Connector 6"/>
          <p:cNvCxnSpPr>
            <a:stCxn id="5" idx="3"/>
            <a:endCxn id="11" idx="1"/>
          </p:cNvCxnSpPr>
          <p:nvPr/>
        </p:nvCxnSpPr>
        <p:spPr>
          <a:xfrm flipV="1">
            <a:off x="2465101" y="2616938"/>
            <a:ext cx="954886" cy="6237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5" idx="7"/>
          </p:cNvCxnSpPr>
          <p:nvPr/>
        </p:nvCxnSpPr>
        <p:spPr>
          <a:xfrm>
            <a:off x="2465101" y="3240708"/>
            <a:ext cx="954886" cy="4736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0" idx="0"/>
          </p:cNvCxnSpPr>
          <p:nvPr/>
        </p:nvCxnSpPr>
        <p:spPr>
          <a:xfrm>
            <a:off x="5306287" y="3240709"/>
            <a:ext cx="72938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1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Cucumber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046220"/>
            <a:ext cx="990600" cy="1097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039" y="1501001"/>
            <a:ext cx="8562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tool </a:t>
            </a:r>
            <a:r>
              <a:rPr lang="nl-NL" sz="2000" dirty="0" err="1"/>
              <a:t>for</a:t>
            </a:r>
            <a:r>
              <a:rPr lang="nl-NL" sz="2000" dirty="0"/>
              <a:t> BDD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Merges</a:t>
            </a:r>
            <a:r>
              <a:rPr lang="nl-NL" sz="2000" dirty="0"/>
              <a:t> </a:t>
            </a:r>
            <a:r>
              <a:rPr lang="nl-NL" sz="2000" dirty="0" err="1"/>
              <a:t>specification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test </a:t>
            </a:r>
            <a:r>
              <a:rPr lang="nl-NL" sz="2000" dirty="0" err="1"/>
              <a:t>documentation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Facilitates</a:t>
            </a:r>
            <a:r>
              <a:rPr lang="nl-NL" sz="2000" dirty="0"/>
              <a:t> 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Supports different </a:t>
            </a:r>
            <a:r>
              <a:rPr lang="nl-NL" sz="2000" dirty="0" err="1"/>
              <a:t>languages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frameworks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Tests are </a:t>
            </a:r>
            <a:r>
              <a:rPr lang="nl-NL" sz="2000" dirty="0" err="1"/>
              <a:t>written</a:t>
            </a:r>
            <a:r>
              <a:rPr lang="nl-NL" sz="2000" dirty="0"/>
              <a:t> in </a:t>
            </a:r>
            <a:r>
              <a:rPr lang="nl-NL" sz="2000" dirty="0" err="1"/>
              <a:t>Gherkin</a:t>
            </a:r>
            <a:r>
              <a:rPr lang="nl-NL" sz="2000" dirty="0"/>
              <a:t> </a:t>
            </a:r>
            <a:r>
              <a:rPr lang="nl-NL" sz="2000" dirty="0" err="1"/>
              <a:t>language</a:t>
            </a:r>
            <a:r>
              <a:rPr lang="nl-NL" sz="2000" dirty="0"/>
              <a:t> (</a:t>
            </a:r>
            <a:r>
              <a:rPr lang="nl-NL" sz="2000" dirty="0" err="1"/>
              <a:t>plain-text</a:t>
            </a:r>
            <a:r>
              <a:rPr lang="nl-NL" sz="2000" dirty="0"/>
              <a:t> English)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non-blank line starts with a keyword, followed by arbitrary text</a:t>
            </a:r>
            <a:endParaRPr lang="nl-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9366" y="3839682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https://cucumber.io/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Cucumber Workflow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urved Connector 11"/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1612484" y="2993001"/>
            <a:ext cx="1488830" cy="719956"/>
          </a:xfrm>
          <a:prstGeom prst="curvedConnector2">
            <a:avLst/>
          </a:prstGeom>
          <a:ln w="28575" cmpd="sng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cxnSpLocks/>
            <a:stCxn id="47" idx="3"/>
            <a:endCxn id="54" idx="0"/>
          </p:cNvCxnSpPr>
          <p:nvPr/>
        </p:nvCxnSpPr>
        <p:spPr>
          <a:xfrm>
            <a:off x="5512293" y="2156146"/>
            <a:ext cx="699421" cy="1492088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cxnSpLocks/>
            <a:stCxn id="54" idx="3"/>
            <a:endCxn id="55" idx="2"/>
          </p:cNvCxnSpPr>
          <p:nvPr/>
        </p:nvCxnSpPr>
        <p:spPr>
          <a:xfrm flipV="1">
            <a:off x="6911135" y="2605306"/>
            <a:ext cx="717688" cy="1492089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cxnSpLocks/>
            <a:stCxn id="46" idx="0"/>
            <a:endCxn id="47" idx="1"/>
          </p:cNvCxnSpPr>
          <p:nvPr/>
        </p:nvCxnSpPr>
        <p:spPr>
          <a:xfrm rot="5400000" flipH="1" flipV="1">
            <a:off x="3018831" y="2553614"/>
            <a:ext cx="1492087" cy="697153"/>
          </a:xfrm>
          <a:prstGeom prst="curvedConnector2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AEA13E8-D36D-FE4C-B7FE-40C4A4545614}"/>
              </a:ext>
            </a:extLst>
          </p:cNvPr>
          <p:cNvSpPr/>
          <p:nvPr/>
        </p:nvSpPr>
        <p:spPr>
          <a:xfrm>
            <a:off x="1297500" y="1710243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Describe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0DD7F88-A5EF-954F-A0F8-06BBFD11D17E}"/>
              </a:ext>
            </a:extLst>
          </p:cNvPr>
          <p:cNvSpPr/>
          <p:nvPr/>
        </p:nvSpPr>
        <p:spPr>
          <a:xfrm>
            <a:off x="2716877" y="3648233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step definition code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D32994B-3900-A14A-BDFA-AC7C1080D212}"/>
              </a:ext>
            </a:extLst>
          </p:cNvPr>
          <p:cNvSpPr/>
          <p:nvPr/>
        </p:nvSpPr>
        <p:spPr>
          <a:xfrm>
            <a:off x="4113451" y="1706985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and fail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1617B01-16CD-1F44-B6D3-78E4E3C3EAB3}"/>
              </a:ext>
            </a:extLst>
          </p:cNvPr>
          <p:cNvSpPr/>
          <p:nvPr/>
        </p:nvSpPr>
        <p:spPr>
          <a:xfrm>
            <a:off x="5512293" y="3648234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business logic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9598860-6854-0542-93D4-533C290D8804}"/>
              </a:ext>
            </a:extLst>
          </p:cNvPr>
          <p:cNvSpPr/>
          <p:nvPr/>
        </p:nvSpPr>
        <p:spPr>
          <a:xfrm>
            <a:off x="6929402" y="1706985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and pass</a:t>
            </a:r>
          </a:p>
        </p:txBody>
      </p:sp>
    </p:spTree>
    <p:extLst>
      <p:ext uri="{BB962C8B-B14F-4D97-AF65-F5344CB8AC3E}">
        <p14:creationId xmlns:p14="http://schemas.microsoft.com/office/powerpoint/2010/main" val="56145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Wiremock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29366" y="150321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HTTP(S) </a:t>
            </a:r>
            <a:r>
              <a:rPr lang="nl-NL" sz="2000" dirty="0" err="1"/>
              <a:t>mock</a:t>
            </a:r>
            <a:r>
              <a:rPr lang="nl-NL" sz="2000" dirty="0"/>
              <a:t> server </a:t>
            </a:r>
            <a:r>
              <a:rPr lang="nl-NL" sz="2000" dirty="0">
                <a:sym typeface="Wingdings" panose="05000000000000000000" pitchFamily="2" charset="2"/>
              </a:rPr>
              <a:t> </a:t>
            </a:r>
            <a:r>
              <a:rPr lang="nl-NL" sz="2000" dirty="0" err="1">
                <a:sym typeface="Wingdings" panose="05000000000000000000" pitchFamily="2" charset="2"/>
              </a:rPr>
              <a:t>like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Mockito</a:t>
            </a:r>
            <a:r>
              <a:rPr lang="nl-NL" sz="2000" dirty="0">
                <a:sym typeface="Wingdings" panose="05000000000000000000" pitchFamily="2" charset="2"/>
              </a:rPr>
              <a:t> in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ym typeface="Wingdings" panose="05000000000000000000" pitchFamily="2" charset="2"/>
              </a:rPr>
              <a:t>Supports </a:t>
            </a:r>
            <a:r>
              <a:rPr lang="nl-NL" sz="2000" dirty="0" err="1">
                <a:sym typeface="Wingdings" panose="05000000000000000000" pitchFamily="2" charset="2"/>
              </a:rPr>
              <a:t>stubbing</a:t>
            </a:r>
            <a:r>
              <a:rPr lang="nl-NL" sz="2000" dirty="0">
                <a:sym typeface="Wingdings" panose="05000000000000000000" pitchFamily="2" charset="2"/>
              </a:rPr>
              <a:t>, </a:t>
            </a:r>
            <a:r>
              <a:rPr lang="nl-NL" sz="2000" dirty="0" err="1">
                <a:sym typeface="Wingdings" panose="05000000000000000000" pitchFamily="2" charset="2"/>
              </a:rPr>
              <a:t>verification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and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stateful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behaviour</a:t>
            </a:r>
            <a:endParaRPr lang="nl-NL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>
                <a:sym typeface="Wingdings" panose="05000000000000000000" pitchFamily="2" charset="2"/>
              </a:rPr>
              <a:t>Can</a:t>
            </a:r>
            <a:r>
              <a:rPr lang="nl-NL" sz="2000" dirty="0">
                <a:sym typeface="Wingdings" panose="05000000000000000000" pitchFamily="2" charset="2"/>
              </a:rPr>
              <a:t> speed up </a:t>
            </a:r>
            <a:r>
              <a:rPr lang="nl-NL" sz="2000" dirty="0" err="1">
                <a:sym typeface="Wingdings" panose="05000000000000000000" pitchFamily="2" charset="2"/>
              </a:rPr>
              <a:t>integration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with</a:t>
            </a:r>
            <a:r>
              <a:rPr lang="nl-NL" sz="2000" dirty="0">
                <a:sym typeface="Wingdings" panose="05000000000000000000" pitchFamily="2" charset="2"/>
              </a:rPr>
              <a:t> incomplete </a:t>
            </a:r>
            <a:r>
              <a:rPr lang="nl-NL" sz="2000" dirty="0" err="1">
                <a:sym typeface="Wingdings" panose="05000000000000000000" pitchFamily="2" charset="2"/>
              </a:rPr>
              <a:t>APIs</a:t>
            </a:r>
            <a:endParaRPr lang="nl-NL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>
                <a:sym typeface="Wingdings" panose="05000000000000000000" pitchFamily="2" charset="2"/>
              </a:rPr>
              <a:t>Good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for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edge</a:t>
            </a:r>
            <a:r>
              <a:rPr lang="nl-NL" sz="2000" dirty="0">
                <a:sym typeface="Wingdings" panose="05000000000000000000" pitchFamily="2" charset="2"/>
              </a:rPr>
              <a:t> cases </a:t>
            </a:r>
            <a:r>
              <a:rPr lang="nl-NL" sz="2000" dirty="0" err="1">
                <a:sym typeface="Wingdings" panose="05000000000000000000" pitchFamily="2" charset="2"/>
              </a:rPr>
              <a:t>and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fault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scenarios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used as a library (JVM) or fat jar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Runs on </a:t>
            </a:r>
            <a:r>
              <a:rPr lang="nl-NL" sz="2000" dirty="0" err="1"/>
              <a:t>Jetty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Configurable via REST (JSON) interface or Java API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Easy </a:t>
            </a:r>
            <a:r>
              <a:rPr lang="nl-NL" sz="2000" dirty="0" err="1"/>
              <a:t>JUnit</a:t>
            </a:r>
            <a:r>
              <a:rPr lang="nl-NL" sz="2000" dirty="0"/>
              <a:t> 4 </a:t>
            </a:r>
            <a:r>
              <a:rPr lang="nl-NL" sz="2000" dirty="0" err="1"/>
              <a:t>integration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Rule</a:t>
            </a:r>
            <a:endParaRPr lang="nl-N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29366" y="4253130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http://wiremock.org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Let’s See Some Code!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25" y="1815369"/>
            <a:ext cx="45148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3790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3494</TotalTime>
  <Words>423</Words>
  <Application>Microsoft Macintosh PowerPoint</Application>
  <PresentationFormat>On-screen Show (16:9)</PresentationFormat>
  <Paragraphs>77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Arial</vt:lpstr>
      <vt:lpstr>Wingdings</vt:lpstr>
      <vt:lpstr>Lato</vt:lpstr>
      <vt:lpstr>Montserrat</vt:lpstr>
      <vt:lpstr>Syncopate</vt:lpstr>
      <vt:lpstr>Focus</vt:lpstr>
      <vt:lpstr>Automated Functional Testing Using Cucumber and Wiremock</vt:lpstr>
      <vt:lpstr>Why Automation?</vt:lpstr>
      <vt:lpstr>(Automated) Test Pyramid</vt:lpstr>
      <vt:lpstr>Typical Web Application Landscape</vt:lpstr>
      <vt:lpstr>How To Test “Through The API”?</vt:lpstr>
      <vt:lpstr>Cucumber</vt:lpstr>
      <vt:lpstr>Cucumber Workflow</vt:lpstr>
      <vt:lpstr>Wiremock</vt:lpstr>
      <vt:lpstr>Let’s See Some Code!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Harvest! Microservices approach</dc:title>
  <cp:lastModifiedBy>Flores, Daniel</cp:lastModifiedBy>
  <cp:revision>54</cp:revision>
  <dcterms:modified xsi:type="dcterms:W3CDTF">2018-07-16T17:40:47Z</dcterms:modified>
</cp:coreProperties>
</file>