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3" r:id="rId9"/>
  </p:sldIdLst>
  <p:sldSz cx="9144000" cy="5143500" type="screen16x9"/>
  <p:notesSz cx="6858000" cy="9144000"/>
  <p:embeddedFontLst>
    <p:embeddedFont>
      <p:font typeface="Syncopate" panose="020B0604020202020204" charset="0"/>
      <p:regular r:id="rId11"/>
      <p:bold r:id="rId12"/>
    </p:embeddedFont>
    <p:embeddedFont>
      <p:font typeface="Montserrat" panose="020B0604020202020204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Lato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3C4A"/>
    <a:srgbClr val="00307D"/>
    <a:srgbClr val="DA2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2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94178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0946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28600" lvl="0" indent="-228600" rtl="0">
              <a:spcBef>
                <a:spcPts val="0"/>
              </a:spcBef>
              <a:buAutoNum type="arabicParenR"/>
            </a:pPr>
            <a:r>
              <a:rPr lang="nl-NL" dirty="0" smtClean="0"/>
              <a:t>UI</a:t>
            </a:r>
          </a:p>
          <a:p>
            <a:pPr marL="228600" lvl="0" indent="-228600" rtl="0">
              <a:spcBef>
                <a:spcPts val="0"/>
              </a:spcBef>
              <a:buAutoNum type="arabicParenR"/>
            </a:pPr>
            <a:r>
              <a:rPr lang="nl-NL" dirty="0" smtClean="0"/>
              <a:t>Unit</a:t>
            </a:r>
          </a:p>
          <a:p>
            <a:pPr marL="228600" lvl="0" indent="-228600" rtl="0">
              <a:spcBef>
                <a:spcPts val="0"/>
              </a:spcBef>
              <a:buAutoNum type="arabicParenR"/>
            </a:pPr>
            <a:r>
              <a:rPr lang="nl-NL" dirty="0" smtClean="0"/>
              <a:t>Service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136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nl-NL" dirty="0" err="1" smtClean="0"/>
              <a:t>Assuming</a:t>
            </a:r>
            <a:r>
              <a:rPr lang="nl-NL" dirty="0" smtClean="0"/>
              <a:t> </a:t>
            </a:r>
            <a:r>
              <a:rPr lang="nl-NL" dirty="0" err="1" smtClean="0"/>
              <a:t>all</a:t>
            </a:r>
            <a:r>
              <a:rPr lang="nl-NL" dirty="0" smtClean="0"/>
              <a:t> HTTP(S) </a:t>
            </a:r>
            <a:r>
              <a:rPr lang="nl-NL" dirty="0" err="1" smtClean="0"/>
              <a:t>connections</a:t>
            </a:r>
            <a:endParaRPr lang="nl-NL" dirty="0" smtClean="0"/>
          </a:p>
          <a:p>
            <a:pPr marL="0" lvl="0" indent="0" rtl="0">
              <a:spcBef>
                <a:spcPts val="0"/>
              </a:spcBef>
              <a:buNone/>
            </a:pPr>
            <a:r>
              <a:rPr lang="nl-NL" dirty="0" smtClean="0"/>
              <a:t>In the BE </a:t>
            </a:r>
            <a:r>
              <a:rPr lang="nl-NL" dirty="0" err="1" smtClean="0"/>
              <a:t>you</a:t>
            </a:r>
            <a:r>
              <a:rPr lang="nl-NL" dirty="0" smtClean="0"/>
              <a:t> </a:t>
            </a:r>
            <a:r>
              <a:rPr lang="nl-NL" dirty="0" err="1" smtClean="0"/>
              <a:t>might</a:t>
            </a:r>
            <a:r>
              <a:rPr lang="nl-NL" dirty="0" smtClean="0"/>
              <a:t> </a:t>
            </a:r>
            <a:r>
              <a:rPr lang="nl-NL" dirty="0" err="1" smtClean="0"/>
              <a:t>prefer</a:t>
            </a:r>
            <a:r>
              <a:rPr lang="nl-NL" dirty="0" smtClean="0"/>
              <a:t> a queue or bus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decoupling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asynchronous</a:t>
            </a:r>
            <a:r>
              <a:rPr lang="nl-NL" dirty="0" smtClean="0"/>
              <a:t> </a:t>
            </a:r>
            <a:r>
              <a:rPr lang="nl-NL" dirty="0" err="1" smtClean="0"/>
              <a:t>communication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1773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5429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nl-NL" sz="1100" dirty="0" err="1" smtClean="0"/>
              <a:t>Behaviour-Driven</a:t>
            </a:r>
            <a:r>
              <a:rPr lang="nl-NL" sz="1100" dirty="0" smtClean="0"/>
              <a:t> Development (</a:t>
            </a:r>
            <a:r>
              <a:rPr lang="nl-NL" sz="1100" dirty="0" err="1" smtClean="0"/>
              <a:t>Explore</a:t>
            </a:r>
            <a:r>
              <a:rPr lang="nl-NL" sz="1100" dirty="0" smtClean="0"/>
              <a:t> a </a:t>
            </a:r>
            <a:r>
              <a:rPr lang="nl-NL" sz="1100" dirty="0" err="1" smtClean="0"/>
              <a:t>problem</a:t>
            </a:r>
            <a:r>
              <a:rPr lang="nl-NL" sz="1100" dirty="0" smtClean="0"/>
              <a:t> domain </a:t>
            </a:r>
            <a:r>
              <a:rPr lang="nl-NL" sz="1100" dirty="0" smtClean="0">
                <a:sym typeface="Wingdings" panose="05000000000000000000" pitchFamily="2" charset="2"/>
              </a:rPr>
              <a:t> </a:t>
            </a:r>
            <a:r>
              <a:rPr lang="nl-NL" sz="1100" dirty="0" err="1" smtClean="0">
                <a:sym typeface="Wingdings" panose="05000000000000000000" pitchFamily="2" charset="2"/>
              </a:rPr>
              <a:t>create</a:t>
            </a:r>
            <a:r>
              <a:rPr lang="nl-NL" sz="1100" dirty="0" smtClean="0">
                <a:sym typeface="Wingdings" panose="05000000000000000000" pitchFamily="2" charset="2"/>
              </a:rPr>
              <a:t> </a:t>
            </a:r>
            <a:r>
              <a:rPr lang="nl-NL" sz="1100" dirty="0" err="1" smtClean="0">
                <a:sym typeface="Wingdings" panose="05000000000000000000" pitchFamily="2" charset="2"/>
              </a:rPr>
              <a:t>examples</a:t>
            </a:r>
            <a:r>
              <a:rPr lang="nl-NL" sz="1100" dirty="0" smtClean="0">
                <a:sym typeface="Wingdings" panose="05000000000000000000" pitchFamily="2" charset="2"/>
              </a:rPr>
              <a:t> </a:t>
            </a:r>
            <a:r>
              <a:rPr lang="nl-NL" sz="1100" dirty="0" err="1" smtClean="0">
                <a:sym typeface="Wingdings" panose="05000000000000000000" pitchFamily="2" charset="2"/>
              </a:rPr>
              <a:t>to</a:t>
            </a:r>
            <a:r>
              <a:rPr lang="nl-NL" sz="1100" dirty="0" smtClean="0">
                <a:sym typeface="Wingdings" panose="05000000000000000000" pitchFamily="2" charset="2"/>
              </a:rPr>
              <a:t> </a:t>
            </a:r>
            <a:r>
              <a:rPr lang="nl-NL" sz="1100" dirty="0" err="1" smtClean="0">
                <a:sym typeface="Wingdings" panose="05000000000000000000" pitchFamily="2" charset="2"/>
              </a:rPr>
              <a:t>describe</a:t>
            </a:r>
            <a:r>
              <a:rPr lang="nl-NL" sz="1100" dirty="0" smtClean="0">
                <a:sym typeface="Wingdings" panose="05000000000000000000" pitchFamily="2" charset="2"/>
              </a:rPr>
              <a:t> </a:t>
            </a:r>
            <a:r>
              <a:rPr lang="nl-NL" sz="1100" dirty="0" err="1" smtClean="0">
                <a:sym typeface="Wingdings" panose="05000000000000000000" pitchFamily="2" charset="2"/>
              </a:rPr>
              <a:t>behaviour</a:t>
            </a:r>
            <a:r>
              <a:rPr lang="nl-NL" sz="1100" dirty="0" smtClean="0">
                <a:sym typeface="Wingdings" panose="05000000000000000000" pitchFamily="2" charset="2"/>
              </a:rPr>
              <a:t>)</a:t>
            </a:r>
            <a:r>
              <a:rPr lang="nl-NL" sz="1100" dirty="0" smtClean="0"/>
              <a:t/>
            </a:r>
            <a:br>
              <a:rPr lang="nl-NL" sz="1100" dirty="0" smtClean="0"/>
            </a:br>
            <a:endParaRPr lang="nl-NL" sz="11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100" dirty="0" smtClean="0"/>
              <a:t>Test-</a:t>
            </a:r>
            <a:r>
              <a:rPr lang="nl-NL" sz="1100" dirty="0" err="1" smtClean="0"/>
              <a:t>Driven</a:t>
            </a:r>
            <a:r>
              <a:rPr lang="nl-NL" sz="1100" dirty="0" smtClean="0"/>
              <a:t> </a:t>
            </a:r>
            <a:r>
              <a:rPr lang="nl-NL" sz="1100" dirty="0" smtClean="0"/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1101658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nl-NL" dirty="0" err="1" smtClean="0"/>
              <a:t>Stubbing</a:t>
            </a:r>
            <a:r>
              <a:rPr lang="nl-NL" dirty="0" smtClean="0"/>
              <a:t>: </a:t>
            </a:r>
            <a:r>
              <a:rPr lang="en-US" sz="1100" dirty="0" smtClean="0"/>
              <a:t>serve canned responses to particular requests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1100" dirty="0" smtClean="0"/>
              <a:t>Verification: incoming requests can be checked </a:t>
            </a:r>
            <a:r>
              <a:rPr lang="en-US" sz="1100" dirty="0" smtClean="0"/>
              <a:t>later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1100" dirty="0" err="1" smtClean="0"/>
              <a:t>Stateful</a:t>
            </a:r>
            <a:r>
              <a:rPr lang="en-US" sz="1100" dirty="0" smtClean="0"/>
              <a:t>: same request triggers</a:t>
            </a:r>
            <a:r>
              <a:rPr lang="en-US" sz="1100" baseline="0" dirty="0" smtClean="0"/>
              <a:t> a different response based on previous interactions</a:t>
            </a:r>
          </a:p>
          <a:p>
            <a:pPr marL="0" lvl="0" indent="0" rtl="0">
              <a:spcBef>
                <a:spcPts val="0"/>
              </a:spcBef>
              <a:buNone/>
            </a:pPr>
            <a:endParaRPr lang="en-US" sz="1100" baseline="0" dirty="0" smtClean="0"/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1100" baseline="0" dirty="0" smtClean="0"/>
              <a:t>Can forward some requests to real services and stub others</a:t>
            </a:r>
            <a:endParaRPr lang="en-US" sz="1100" dirty="0" smtClean="0"/>
          </a:p>
          <a:p>
            <a:pPr marL="0" lvl="0" indent="0" rtl="0">
              <a:spcBef>
                <a:spcPts val="0"/>
              </a:spcBef>
              <a:buNone/>
            </a:pPr>
            <a:endParaRPr lang="nl-NL" dirty="0" smtClean="0"/>
          </a:p>
          <a:p>
            <a:pPr marL="0" lvl="0" indent="0" rtl="0">
              <a:spcBef>
                <a:spcPts val="0"/>
              </a:spcBef>
              <a:buNone/>
            </a:pPr>
            <a:r>
              <a:rPr lang="nl-NL" dirty="0" smtClean="0"/>
              <a:t>Rules are no </a:t>
            </a:r>
            <a:r>
              <a:rPr lang="nl-NL" dirty="0" err="1" smtClean="0"/>
              <a:t>longer</a:t>
            </a:r>
            <a:r>
              <a:rPr lang="nl-NL" dirty="0" smtClean="0"/>
              <a:t> </a:t>
            </a:r>
            <a:r>
              <a:rPr lang="nl-NL" dirty="0" err="1" smtClean="0"/>
              <a:t>supported</a:t>
            </a:r>
            <a:r>
              <a:rPr lang="nl-NL" dirty="0" smtClean="0"/>
              <a:t> in </a:t>
            </a:r>
            <a:r>
              <a:rPr lang="nl-NL" dirty="0" err="1" smtClean="0"/>
              <a:t>JUnit</a:t>
            </a:r>
            <a:r>
              <a:rPr lang="nl-NL" dirty="0" smtClean="0"/>
              <a:t> 5!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844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9300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4643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4000"/>
              <a:buNone/>
              <a:defRPr sz="4000"/>
            </a:lvl1pPr>
            <a:lvl2pPr lvl="1">
              <a:spcBef>
                <a:spcPts val="0"/>
              </a:spcBef>
              <a:buSzPts val="4000"/>
              <a:buNone/>
              <a:defRPr sz="4000"/>
            </a:lvl2pPr>
            <a:lvl3pPr lvl="2">
              <a:spcBef>
                <a:spcPts val="0"/>
              </a:spcBef>
              <a:buSzPts val="4000"/>
              <a:buNone/>
              <a:defRPr sz="4000"/>
            </a:lvl3pPr>
            <a:lvl4pPr lvl="3">
              <a:spcBef>
                <a:spcPts val="0"/>
              </a:spcBef>
              <a:buSzPts val="4000"/>
              <a:buNone/>
              <a:defRPr sz="4000"/>
            </a:lvl4pPr>
            <a:lvl5pPr lvl="4">
              <a:spcBef>
                <a:spcPts val="0"/>
              </a:spcBef>
              <a:buSzPts val="4000"/>
              <a:buNone/>
              <a:defRPr sz="4000"/>
            </a:lvl5pPr>
            <a:lvl6pPr lvl="5">
              <a:spcBef>
                <a:spcPts val="0"/>
              </a:spcBef>
              <a:buSzPts val="4000"/>
              <a:buNone/>
              <a:defRPr sz="4000"/>
            </a:lvl6pPr>
            <a:lvl7pPr lvl="6">
              <a:spcBef>
                <a:spcPts val="0"/>
              </a:spcBef>
              <a:buSzPts val="4000"/>
              <a:buNone/>
              <a:defRPr sz="4000"/>
            </a:lvl7pPr>
            <a:lvl8pPr lvl="7">
              <a:spcBef>
                <a:spcPts val="0"/>
              </a:spcBef>
              <a:buSzPts val="4000"/>
              <a:buNone/>
              <a:defRPr sz="4000"/>
            </a:lvl8pPr>
            <a:lvl9pPr lvl="8">
              <a:spcBef>
                <a:spcPts val="0"/>
              </a:spcBef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8000"/>
              <a:buNone/>
              <a:defRPr sz="8000"/>
            </a:lvl1pPr>
            <a:lvl2pPr lvl="1">
              <a:spcBef>
                <a:spcPts val="0"/>
              </a:spcBef>
              <a:buSzPts val="8000"/>
              <a:buNone/>
              <a:defRPr sz="8000"/>
            </a:lvl2pPr>
            <a:lvl3pPr lvl="2">
              <a:spcBef>
                <a:spcPts val="0"/>
              </a:spcBef>
              <a:buSzPts val="8000"/>
              <a:buNone/>
              <a:defRPr sz="8000"/>
            </a:lvl3pPr>
            <a:lvl4pPr lvl="3">
              <a:spcBef>
                <a:spcPts val="0"/>
              </a:spcBef>
              <a:buSzPts val="8000"/>
              <a:buNone/>
              <a:defRPr sz="8000"/>
            </a:lvl4pPr>
            <a:lvl5pPr lvl="4">
              <a:spcBef>
                <a:spcPts val="0"/>
              </a:spcBef>
              <a:buSzPts val="8000"/>
              <a:buNone/>
              <a:defRPr sz="8000"/>
            </a:lvl5pPr>
            <a:lvl6pPr lvl="5">
              <a:spcBef>
                <a:spcPts val="0"/>
              </a:spcBef>
              <a:buSzPts val="8000"/>
              <a:buNone/>
              <a:defRPr sz="8000"/>
            </a:lvl6pPr>
            <a:lvl7pPr lvl="6">
              <a:spcBef>
                <a:spcPts val="0"/>
              </a:spcBef>
              <a:buSzPts val="8000"/>
              <a:buNone/>
              <a:defRPr sz="8000"/>
            </a:lvl7pPr>
            <a:lvl8pPr lvl="7">
              <a:spcBef>
                <a:spcPts val="0"/>
              </a:spcBef>
              <a:buSzPts val="8000"/>
              <a:buNone/>
              <a:defRPr sz="8000"/>
            </a:lvl8pPr>
            <a:lvl9pPr lvl="8">
              <a:spcBef>
                <a:spcPts val="0"/>
              </a:spcBef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 idx="4294967295"/>
          </p:nvPr>
        </p:nvSpPr>
        <p:spPr>
          <a:xfrm>
            <a:off x="3537150" y="786560"/>
            <a:ext cx="5017500" cy="287794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4200" b="1" dirty="0" smtClean="0">
                <a:solidFill>
                  <a:srgbClr val="DA2029"/>
                </a:solidFill>
              </a:rPr>
              <a:t>Automated Functional Testing</a:t>
            </a:r>
            <a:r>
              <a:rPr lang="en" sz="3000" dirty="0"/>
              <a:t/>
            </a:r>
            <a:br>
              <a:rPr lang="en" sz="3000" dirty="0"/>
            </a:br>
            <a:r>
              <a:rPr lang="en" sz="2400" dirty="0" smtClean="0"/>
              <a:t>Using Cucumber</a:t>
            </a:r>
            <a:r>
              <a:rPr lang="en" sz="2400" dirty="0"/>
              <a:t> </a:t>
            </a:r>
            <a:r>
              <a:rPr lang="en" sz="2400" dirty="0" smtClean="0"/>
              <a:t>and Wiremock</a:t>
            </a:r>
            <a:endParaRPr lang="en" sz="2400" dirty="0"/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4294967295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buNone/>
            </a:pPr>
            <a:r>
              <a:rPr lang="en" dirty="0" smtClean="0"/>
              <a:t>Daniel Flores, 2018</a:t>
            </a:r>
            <a:r>
              <a:rPr lang="en" dirty="0"/>
              <a:t/>
            </a:r>
            <a:br>
              <a:rPr lang="en" dirty="0"/>
            </a:br>
            <a:endParaRPr lang="en" dirty="0"/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600" y="0"/>
            <a:ext cx="25823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 rot="1843218">
            <a:off x="1487131" y="751625"/>
            <a:ext cx="920235" cy="1952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600">
                <a:solidFill>
                  <a:srgbClr val="1C212B"/>
                </a:solidFill>
                <a:latin typeface="Syncopate"/>
                <a:ea typeface="Syncopate"/>
                <a:cs typeface="Syncopate"/>
                <a:sym typeface="Syncopate"/>
              </a:rPr>
              <a:t>BLUE HARVEST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 idx="4294967295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000" dirty="0" smtClean="0"/>
              <a:t>(Automated) Test </a:t>
            </a:r>
            <a:r>
              <a:rPr lang="en" sz="3000" dirty="0"/>
              <a:t>P</a:t>
            </a:r>
            <a:r>
              <a:rPr lang="en" sz="3000" dirty="0" smtClean="0"/>
              <a:t>yramid</a:t>
            </a:r>
            <a:endParaRPr lang="en" sz="3000" dirty="0"/>
          </a:p>
        </p:txBody>
      </p:sp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 b="59924"/>
          <a:stretch/>
        </p:blipFill>
        <p:spPr>
          <a:xfrm rot="10800000" flipH="1">
            <a:off x="-163775" y="0"/>
            <a:ext cx="1638476" cy="130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49" y="1701600"/>
            <a:ext cx="4716190" cy="2598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9049" y="4447223"/>
            <a:ext cx="2847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https://martinfowler.com/bliki/TestPyramid.html</a:t>
            </a:r>
          </a:p>
        </p:txBody>
      </p:sp>
      <p:sp>
        <p:nvSpPr>
          <p:cNvPr id="4" name="Line Callout 2 3"/>
          <p:cNvSpPr/>
          <p:nvPr/>
        </p:nvSpPr>
        <p:spPr>
          <a:xfrm>
            <a:off x="5787163" y="4071310"/>
            <a:ext cx="2795728" cy="751826"/>
          </a:xfrm>
          <a:prstGeom prst="borderCallout2">
            <a:avLst>
              <a:gd name="adj1" fmla="val 83144"/>
              <a:gd name="adj2" fmla="val -3261"/>
              <a:gd name="adj3" fmla="val 83144"/>
              <a:gd name="adj4" fmla="val -41305"/>
              <a:gd name="adj5" fmla="val 4392"/>
              <a:gd name="adj6" fmla="val -642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>
                <a:solidFill>
                  <a:schemeClr val="tx1"/>
                </a:solidFill>
              </a:rPr>
              <a:t>Write as </a:t>
            </a:r>
            <a:r>
              <a:rPr lang="nl-NL" dirty="0" err="1" smtClean="0">
                <a:solidFill>
                  <a:schemeClr val="tx1"/>
                </a:solidFill>
              </a:rPr>
              <a:t>many</a:t>
            </a:r>
            <a:r>
              <a:rPr lang="nl-NL" dirty="0" smtClean="0">
                <a:solidFill>
                  <a:schemeClr val="tx1"/>
                </a:solidFill>
              </a:rPr>
              <a:t> as </a:t>
            </a:r>
            <a:r>
              <a:rPr lang="nl-NL" dirty="0" err="1" smtClean="0">
                <a:solidFill>
                  <a:schemeClr val="tx1"/>
                </a:solidFill>
              </a:rPr>
              <a:t>possible</a:t>
            </a:r>
            <a:endParaRPr lang="nl-NL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>
                <a:solidFill>
                  <a:schemeClr val="tx1"/>
                </a:solidFill>
              </a:rPr>
              <a:t>Both FE </a:t>
            </a:r>
            <a:r>
              <a:rPr lang="nl-NL" dirty="0" err="1" smtClean="0">
                <a:solidFill>
                  <a:schemeClr val="tx1"/>
                </a:solidFill>
              </a:rPr>
              <a:t>and</a:t>
            </a:r>
            <a:r>
              <a:rPr lang="nl-NL" dirty="0" smtClean="0">
                <a:solidFill>
                  <a:schemeClr val="tx1"/>
                </a:solidFill>
              </a:rPr>
              <a:t> 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>
                <a:solidFill>
                  <a:schemeClr val="tx1"/>
                </a:solidFill>
              </a:rPr>
              <a:t>Check </a:t>
            </a:r>
            <a:r>
              <a:rPr lang="nl-NL" dirty="0" err="1" smtClean="0">
                <a:solidFill>
                  <a:schemeClr val="tx1"/>
                </a:solidFill>
              </a:rPr>
              <a:t>coverage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8" name="Line Callout 2 7"/>
          <p:cNvSpPr/>
          <p:nvPr/>
        </p:nvSpPr>
        <p:spPr>
          <a:xfrm>
            <a:off x="5787163" y="1307850"/>
            <a:ext cx="2795728" cy="751826"/>
          </a:xfrm>
          <a:prstGeom prst="borderCallout2">
            <a:avLst>
              <a:gd name="adj1" fmla="val 21411"/>
              <a:gd name="adj2" fmla="val -2446"/>
              <a:gd name="adj3" fmla="val 20489"/>
              <a:gd name="adj4" fmla="val -58696"/>
              <a:gd name="adj5" fmla="val 74418"/>
              <a:gd name="adj6" fmla="val -9460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 smtClean="0">
                <a:solidFill>
                  <a:schemeClr val="tx1"/>
                </a:solidFill>
              </a:rPr>
              <a:t>Brittle</a:t>
            </a:r>
            <a:r>
              <a:rPr lang="nl-NL" dirty="0" smtClean="0">
                <a:solidFill>
                  <a:schemeClr val="tx1"/>
                </a:solidFill>
              </a:rPr>
              <a:t> even </a:t>
            </a:r>
            <a:r>
              <a:rPr lang="nl-NL" dirty="0" err="1" smtClean="0">
                <a:solidFill>
                  <a:schemeClr val="tx1"/>
                </a:solidFill>
              </a:rPr>
              <a:t>for</a:t>
            </a:r>
            <a:r>
              <a:rPr lang="nl-NL" dirty="0" smtClean="0">
                <a:solidFill>
                  <a:schemeClr val="tx1"/>
                </a:solidFill>
              </a:rPr>
              <a:t> small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>
                <a:solidFill>
                  <a:schemeClr val="tx1"/>
                </a:solidFill>
              </a:rPr>
              <a:t>Time </a:t>
            </a:r>
            <a:r>
              <a:rPr lang="nl-NL" dirty="0" err="1" smtClean="0">
                <a:solidFill>
                  <a:schemeClr val="tx1"/>
                </a:solidFill>
              </a:rPr>
              <a:t>consuming</a:t>
            </a:r>
            <a:r>
              <a:rPr lang="nl-NL" dirty="0" smtClean="0">
                <a:solidFill>
                  <a:schemeClr val="tx1"/>
                </a:solidFill>
              </a:rPr>
              <a:t> </a:t>
            </a:r>
            <a:r>
              <a:rPr lang="nl-NL" dirty="0" err="1" smtClean="0">
                <a:solidFill>
                  <a:schemeClr val="tx1"/>
                </a:solidFill>
              </a:rPr>
              <a:t>to</a:t>
            </a:r>
            <a:r>
              <a:rPr lang="nl-NL" dirty="0" smtClean="0">
                <a:solidFill>
                  <a:schemeClr val="tx1"/>
                </a:solidFill>
              </a:rPr>
              <a:t> re-record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>
                <a:solidFill>
                  <a:schemeClr val="tx1"/>
                </a:solidFill>
              </a:rPr>
              <a:t>Slow </a:t>
            </a:r>
            <a:r>
              <a:rPr lang="nl-NL" dirty="0" err="1" smtClean="0">
                <a:solidFill>
                  <a:schemeClr val="tx1"/>
                </a:solidFill>
              </a:rPr>
              <a:t>to</a:t>
            </a:r>
            <a:r>
              <a:rPr lang="nl-NL" dirty="0" smtClean="0">
                <a:solidFill>
                  <a:schemeClr val="tx1"/>
                </a:solidFill>
              </a:rPr>
              <a:t> run</a:t>
            </a:r>
          </a:p>
        </p:txBody>
      </p:sp>
      <p:sp>
        <p:nvSpPr>
          <p:cNvPr id="9" name="Line Callout 2 8"/>
          <p:cNvSpPr/>
          <p:nvPr/>
        </p:nvSpPr>
        <p:spPr>
          <a:xfrm>
            <a:off x="5787163" y="2689580"/>
            <a:ext cx="2795728" cy="751826"/>
          </a:xfrm>
          <a:prstGeom prst="borderCallout2">
            <a:avLst>
              <a:gd name="adj1" fmla="val 66559"/>
              <a:gd name="adj2" fmla="val -2446"/>
              <a:gd name="adj3" fmla="val 1139"/>
              <a:gd name="adj4" fmla="val -55971"/>
              <a:gd name="adj5" fmla="val 706"/>
              <a:gd name="adj6" fmla="val -7106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>
                <a:solidFill>
                  <a:schemeClr val="tx1"/>
                </a:solidFill>
              </a:rPr>
              <a:t>Test </a:t>
            </a:r>
            <a:r>
              <a:rPr lang="nl-NL" dirty="0" err="1" smtClean="0">
                <a:solidFill>
                  <a:schemeClr val="tx1"/>
                </a:solidFill>
              </a:rPr>
              <a:t>through</a:t>
            </a:r>
            <a:r>
              <a:rPr lang="nl-NL" dirty="0" smtClean="0">
                <a:solidFill>
                  <a:schemeClr val="tx1"/>
                </a:solidFill>
              </a:rPr>
              <a:t> the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>
                <a:solidFill>
                  <a:schemeClr val="tx1"/>
                </a:solidFill>
              </a:rPr>
              <a:t>Check </a:t>
            </a:r>
            <a:r>
              <a:rPr lang="nl-NL" dirty="0" err="1" smtClean="0">
                <a:solidFill>
                  <a:schemeClr val="tx1"/>
                </a:solidFill>
              </a:rPr>
              <a:t>functionality</a:t>
            </a:r>
            <a:endParaRPr lang="nl-NL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 smtClean="0">
                <a:solidFill>
                  <a:schemeClr val="tx1"/>
                </a:solidFill>
              </a:rPr>
              <a:t>Essential</a:t>
            </a:r>
            <a:r>
              <a:rPr lang="nl-NL" dirty="0" smtClean="0">
                <a:solidFill>
                  <a:schemeClr val="tx1"/>
                </a:solidFill>
              </a:rPr>
              <a:t> </a:t>
            </a:r>
            <a:r>
              <a:rPr lang="nl-NL" dirty="0" err="1" smtClean="0">
                <a:solidFill>
                  <a:schemeClr val="tx1"/>
                </a:solidFill>
              </a:rPr>
              <a:t>for</a:t>
            </a:r>
            <a:r>
              <a:rPr lang="nl-NL" dirty="0" smtClean="0">
                <a:solidFill>
                  <a:schemeClr val="tx1"/>
                </a:solidFill>
              </a:rPr>
              <a:t> </a:t>
            </a:r>
            <a:r>
              <a:rPr lang="nl-NL" dirty="0" err="1" smtClean="0">
                <a:solidFill>
                  <a:schemeClr val="tx1"/>
                </a:solidFill>
              </a:rPr>
              <a:t>DevOps</a:t>
            </a:r>
            <a:endParaRPr lang="nl-NL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 idx="4294967295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dirty="0" smtClean="0"/>
              <a:t>Typical Web Application Landscape</a:t>
            </a:r>
            <a:endParaRPr lang="en" dirty="0"/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rcRect b="59924"/>
          <a:stretch/>
        </p:blipFill>
        <p:spPr>
          <a:xfrm rot="10800000" flipH="1">
            <a:off x="-163775" y="0"/>
            <a:ext cx="1638476" cy="130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13" y="1701600"/>
            <a:ext cx="1640840" cy="9728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36" y="3068169"/>
            <a:ext cx="854393" cy="85439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 rot="16200000">
            <a:off x="3557433" y="2173484"/>
            <a:ext cx="304800" cy="671380"/>
            <a:chOff x="1750541" y="3550508"/>
            <a:chExt cx="304800" cy="671380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1902941" y="3863546"/>
              <a:ext cx="0" cy="358342"/>
            </a:xfrm>
            <a:prstGeom prst="line">
              <a:avLst/>
            </a:prstGeom>
            <a:ln w="76200">
              <a:solidFill>
                <a:srgbClr val="00307D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1750541" y="3550508"/>
              <a:ext cx="304800" cy="313037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nl-NL" sz="1600" smtClean="0"/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4045523" y="1701600"/>
            <a:ext cx="1260764" cy="3078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Your</a:t>
            </a:r>
            <a:r>
              <a:rPr lang="nl-NL" dirty="0" smtClean="0"/>
              <a:t> Application</a:t>
            </a:r>
            <a:endParaRPr lang="nl-NL" dirty="0"/>
          </a:p>
        </p:txBody>
      </p:sp>
      <p:grpSp>
        <p:nvGrpSpPr>
          <p:cNvPr id="13" name="Group 12"/>
          <p:cNvGrpSpPr/>
          <p:nvPr/>
        </p:nvGrpSpPr>
        <p:grpSpPr>
          <a:xfrm rot="16200000">
            <a:off x="3557433" y="3486395"/>
            <a:ext cx="304800" cy="671380"/>
            <a:chOff x="1750541" y="3550508"/>
            <a:chExt cx="304800" cy="671380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1902941" y="3863546"/>
              <a:ext cx="0" cy="358342"/>
            </a:xfrm>
            <a:prstGeom prst="line">
              <a:avLst/>
            </a:prstGeom>
            <a:ln w="76200">
              <a:solidFill>
                <a:srgbClr val="00307D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50541" y="3550508"/>
              <a:ext cx="304800" cy="313037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nl-NL" sz="1600" smtClean="0"/>
            </a:p>
          </p:txBody>
        </p:sp>
      </p:grpSp>
      <p:sp>
        <p:nvSpPr>
          <p:cNvPr id="5" name="Rounded Rectangle 4"/>
          <p:cNvSpPr/>
          <p:nvPr/>
        </p:nvSpPr>
        <p:spPr>
          <a:xfrm>
            <a:off x="558656" y="4316311"/>
            <a:ext cx="1629354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Other</a:t>
            </a:r>
            <a:r>
              <a:rPr lang="nl-NL" dirty="0" smtClean="0"/>
              <a:t> System</a:t>
            </a:r>
            <a:endParaRPr lang="nl-NL" dirty="0"/>
          </a:p>
        </p:txBody>
      </p:sp>
      <p:sp>
        <p:nvSpPr>
          <p:cNvPr id="17" name="Rounded Rectangle 16"/>
          <p:cNvSpPr/>
          <p:nvPr/>
        </p:nvSpPr>
        <p:spPr>
          <a:xfrm>
            <a:off x="6707046" y="2974009"/>
            <a:ext cx="1629354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Other</a:t>
            </a:r>
            <a:r>
              <a:rPr lang="nl-NL" dirty="0" smtClean="0"/>
              <a:t> System</a:t>
            </a:r>
            <a:endParaRPr lang="nl-NL" dirty="0"/>
          </a:p>
        </p:txBody>
      </p:sp>
      <p:grpSp>
        <p:nvGrpSpPr>
          <p:cNvPr id="18" name="Group 17"/>
          <p:cNvGrpSpPr/>
          <p:nvPr/>
        </p:nvGrpSpPr>
        <p:grpSpPr>
          <a:xfrm rot="16200000">
            <a:off x="6218956" y="2905019"/>
            <a:ext cx="304800" cy="671380"/>
            <a:chOff x="1750541" y="3550508"/>
            <a:chExt cx="304800" cy="671380"/>
          </a:xfrm>
        </p:grpSpPr>
        <p:cxnSp>
          <p:nvCxnSpPr>
            <p:cNvPr id="19" name="Straight Connector 18"/>
            <p:cNvCxnSpPr/>
            <p:nvPr/>
          </p:nvCxnSpPr>
          <p:spPr>
            <a:xfrm flipV="1">
              <a:off x="1902941" y="3863546"/>
              <a:ext cx="0" cy="358342"/>
            </a:xfrm>
            <a:prstGeom prst="line">
              <a:avLst/>
            </a:prstGeom>
            <a:ln w="76200">
              <a:solidFill>
                <a:srgbClr val="00307D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1750541" y="3550508"/>
              <a:ext cx="304800" cy="313037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nl-NL" sz="1600" smtClean="0"/>
            </a:p>
          </p:txBody>
        </p:sp>
      </p:grpSp>
      <p:cxnSp>
        <p:nvCxnSpPr>
          <p:cNvPr id="7" name="Straight Arrow Connector 6"/>
          <p:cNvCxnSpPr>
            <a:stCxn id="2" idx="3"/>
            <a:endCxn id="11" idx="7"/>
          </p:cNvCxnSpPr>
          <p:nvPr/>
        </p:nvCxnSpPr>
        <p:spPr>
          <a:xfrm>
            <a:off x="2193753" y="2188010"/>
            <a:ext cx="1226234" cy="21340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3" idx="3"/>
            <a:endCxn id="11" idx="1"/>
          </p:cNvCxnSpPr>
          <p:nvPr/>
        </p:nvCxnSpPr>
        <p:spPr>
          <a:xfrm flipV="1">
            <a:off x="1800529" y="2616938"/>
            <a:ext cx="1619458" cy="87842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3"/>
            <a:endCxn id="15" idx="1"/>
          </p:cNvCxnSpPr>
          <p:nvPr/>
        </p:nvCxnSpPr>
        <p:spPr>
          <a:xfrm flipV="1">
            <a:off x="2188010" y="3929849"/>
            <a:ext cx="1231977" cy="65316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3"/>
            <a:endCxn id="20" idx="0"/>
          </p:cNvCxnSpPr>
          <p:nvPr/>
        </p:nvCxnSpPr>
        <p:spPr>
          <a:xfrm>
            <a:off x="5306287" y="3240709"/>
            <a:ext cx="729380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 idx="4294967295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How T</a:t>
            </a:r>
            <a:r>
              <a:rPr lang="en" dirty="0" smtClean="0"/>
              <a:t>o Test “Through The </a:t>
            </a:r>
            <a:r>
              <a:rPr lang="en" dirty="0"/>
              <a:t>API”?</a:t>
            </a:r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rcRect b="59924"/>
          <a:stretch/>
        </p:blipFill>
        <p:spPr>
          <a:xfrm rot="10800000" flipH="1">
            <a:off x="-163775" y="0"/>
            <a:ext cx="1638476" cy="1307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oup 8"/>
          <p:cNvGrpSpPr/>
          <p:nvPr/>
        </p:nvGrpSpPr>
        <p:grpSpPr>
          <a:xfrm rot="16200000">
            <a:off x="3557433" y="2173484"/>
            <a:ext cx="304800" cy="671380"/>
            <a:chOff x="1750541" y="3550508"/>
            <a:chExt cx="304800" cy="671380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1902941" y="3863546"/>
              <a:ext cx="0" cy="358342"/>
            </a:xfrm>
            <a:prstGeom prst="line">
              <a:avLst/>
            </a:prstGeom>
            <a:ln w="76200">
              <a:solidFill>
                <a:srgbClr val="00307D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1750541" y="3550508"/>
              <a:ext cx="304800" cy="313037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nl-NL" sz="1600" smtClean="0"/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4045523" y="1701600"/>
            <a:ext cx="1260764" cy="3078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Your</a:t>
            </a:r>
            <a:r>
              <a:rPr lang="nl-NL" dirty="0" smtClean="0"/>
              <a:t> Application</a:t>
            </a:r>
            <a:endParaRPr lang="nl-NL" dirty="0"/>
          </a:p>
        </p:txBody>
      </p:sp>
      <p:grpSp>
        <p:nvGrpSpPr>
          <p:cNvPr id="13" name="Group 12"/>
          <p:cNvGrpSpPr/>
          <p:nvPr/>
        </p:nvGrpSpPr>
        <p:grpSpPr>
          <a:xfrm rot="16200000">
            <a:off x="3557433" y="3486395"/>
            <a:ext cx="304800" cy="671380"/>
            <a:chOff x="1750541" y="3550508"/>
            <a:chExt cx="304800" cy="671380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1902941" y="3863546"/>
              <a:ext cx="0" cy="358342"/>
            </a:xfrm>
            <a:prstGeom prst="line">
              <a:avLst/>
            </a:prstGeom>
            <a:ln w="76200">
              <a:solidFill>
                <a:srgbClr val="00307D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50541" y="3550508"/>
              <a:ext cx="304800" cy="313037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nl-NL" sz="1600" smtClean="0"/>
            </a:p>
          </p:txBody>
        </p:sp>
      </p:grpSp>
      <p:sp>
        <p:nvSpPr>
          <p:cNvPr id="5" name="Rounded Rectangle 4"/>
          <p:cNvSpPr/>
          <p:nvPr/>
        </p:nvSpPr>
        <p:spPr>
          <a:xfrm>
            <a:off x="835747" y="2974008"/>
            <a:ext cx="1629354" cy="533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Cucumber</a:t>
            </a:r>
            <a:endParaRPr lang="nl-NL" dirty="0"/>
          </a:p>
        </p:txBody>
      </p:sp>
      <p:sp>
        <p:nvSpPr>
          <p:cNvPr id="17" name="Rounded Rectangle 16"/>
          <p:cNvSpPr/>
          <p:nvPr/>
        </p:nvSpPr>
        <p:spPr>
          <a:xfrm>
            <a:off x="6707046" y="2974009"/>
            <a:ext cx="1629354" cy="533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Wiremock</a:t>
            </a:r>
            <a:endParaRPr lang="nl-NL" dirty="0"/>
          </a:p>
        </p:txBody>
      </p:sp>
      <p:grpSp>
        <p:nvGrpSpPr>
          <p:cNvPr id="18" name="Group 17"/>
          <p:cNvGrpSpPr/>
          <p:nvPr/>
        </p:nvGrpSpPr>
        <p:grpSpPr>
          <a:xfrm rot="16200000">
            <a:off x="6218956" y="2905019"/>
            <a:ext cx="304800" cy="671380"/>
            <a:chOff x="1750541" y="3550508"/>
            <a:chExt cx="304800" cy="671380"/>
          </a:xfrm>
        </p:grpSpPr>
        <p:cxnSp>
          <p:nvCxnSpPr>
            <p:cNvPr id="19" name="Straight Connector 18"/>
            <p:cNvCxnSpPr/>
            <p:nvPr/>
          </p:nvCxnSpPr>
          <p:spPr>
            <a:xfrm flipV="1">
              <a:off x="1902941" y="3863546"/>
              <a:ext cx="0" cy="358342"/>
            </a:xfrm>
            <a:prstGeom prst="line">
              <a:avLst/>
            </a:prstGeom>
            <a:ln w="76200">
              <a:solidFill>
                <a:srgbClr val="373C4A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1750541" y="3550508"/>
              <a:ext cx="304800" cy="313037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373C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nl-NL" sz="1600" smtClean="0"/>
            </a:p>
          </p:txBody>
        </p:sp>
      </p:grpSp>
      <p:cxnSp>
        <p:nvCxnSpPr>
          <p:cNvPr id="7" name="Straight Arrow Connector 6"/>
          <p:cNvCxnSpPr>
            <a:stCxn id="5" idx="3"/>
            <a:endCxn id="11" idx="1"/>
          </p:cNvCxnSpPr>
          <p:nvPr/>
        </p:nvCxnSpPr>
        <p:spPr>
          <a:xfrm flipV="1">
            <a:off x="2465101" y="2616938"/>
            <a:ext cx="954886" cy="62377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3"/>
            <a:endCxn id="15" idx="7"/>
          </p:cNvCxnSpPr>
          <p:nvPr/>
        </p:nvCxnSpPr>
        <p:spPr>
          <a:xfrm>
            <a:off x="2465101" y="3240708"/>
            <a:ext cx="954886" cy="4736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3"/>
            <a:endCxn id="20" idx="0"/>
          </p:cNvCxnSpPr>
          <p:nvPr/>
        </p:nvCxnSpPr>
        <p:spPr>
          <a:xfrm>
            <a:off x="5306287" y="3240709"/>
            <a:ext cx="729380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81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 idx="4294967295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dirty="0" smtClean="0"/>
              <a:t>Cucumber</a:t>
            </a:r>
            <a:endParaRPr lang="en" dirty="0"/>
          </a:p>
        </p:txBody>
      </p:sp>
      <p:pic>
        <p:nvPicPr>
          <p:cNvPr id="159" name="Shape 159"/>
          <p:cNvPicPr preferRelativeResize="0"/>
          <p:nvPr/>
        </p:nvPicPr>
        <p:blipFill rotWithShape="1">
          <a:blip r:embed="rId3">
            <a:alphaModFix/>
          </a:blip>
          <a:srcRect b="59924"/>
          <a:stretch/>
        </p:blipFill>
        <p:spPr>
          <a:xfrm rot="10800000" flipH="1">
            <a:off x="-163775" y="0"/>
            <a:ext cx="1638476" cy="130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4046220"/>
            <a:ext cx="990600" cy="10972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9366" y="1503218"/>
            <a:ext cx="85621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/>
              <a:t>A tool </a:t>
            </a:r>
            <a:r>
              <a:rPr lang="nl-NL" sz="2000" dirty="0" err="1" smtClean="0"/>
              <a:t>for</a:t>
            </a:r>
            <a:r>
              <a:rPr lang="nl-NL" sz="2000" dirty="0" smtClean="0"/>
              <a:t> BDD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err="1" smtClean="0"/>
              <a:t>Merges</a:t>
            </a:r>
            <a:r>
              <a:rPr lang="nl-NL" sz="2000" dirty="0" smtClean="0"/>
              <a:t> </a:t>
            </a:r>
            <a:r>
              <a:rPr lang="nl-NL" sz="2000" dirty="0" err="1" smtClean="0"/>
              <a:t>specification</a:t>
            </a:r>
            <a:r>
              <a:rPr lang="nl-NL" sz="2000" dirty="0" smtClean="0"/>
              <a:t> </a:t>
            </a:r>
            <a:r>
              <a:rPr lang="nl-NL" sz="2000" dirty="0" err="1" smtClean="0"/>
              <a:t>and</a:t>
            </a:r>
            <a:r>
              <a:rPr lang="nl-NL" sz="2000" dirty="0" smtClean="0"/>
              <a:t> test </a:t>
            </a:r>
            <a:r>
              <a:rPr lang="nl-NL" sz="2000" dirty="0" err="1" smtClean="0"/>
              <a:t>documentation</a:t>
            </a:r>
            <a:endParaRPr lang="nl-NL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err="1" smtClean="0"/>
              <a:t>Facilitates</a:t>
            </a:r>
            <a:r>
              <a:rPr lang="nl-NL" sz="2000" dirty="0" smtClean="0"/>
              <a:t> TDD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/>
              <a:t>Supports different </a:t>
            </a:r>
            <a:r>
              <a:rPr lang="nl-NL" sz="2000" dirty="0" err="1" smtClean="0"/>
              <a:t>languages</a:t>
            </a:r>
            <a:r>
              <a:rPr lang="nl-NL" sz="2000" dirty="0" smtClean="0"/>
              <a:t> </a:t>
            </a:r>
            <a:r>
              <a:rPr lang="nl-NL" sz="2000" dirty="0" err="1" smtClean="0"/>
              <a:t>and</a:t>
            </a:r>
            <a:r>
              <a:rPr lang="nl-NL" sz="2000" dirty="0" smtClean="0"/>
              <a:t> </a:t>
            </a:r>
            <a:r>
              <a:rPr lang="nl-NL" sz="2000" dirty="0" err="1" smtClean="0"/>
              <a:t>frameworks</a:t>
            </a:r>
            <a:endParaRPr lang="nl-NL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/>
              <a:t>Tests are </a:t>
            </a:r>
            <a:r>
              <a:rPr lang="nl-NL" sz="2000" dirty="0" err="1" smtClean="0"/>
              <a:t>written</a:t>
            </a:r>
            <a:r>
              <a:rPr lang="nl-NL" sz="2000" dirty="0" smtClean="0"/>
              <a:t> in </a:t>
            </a:r>
            <a:r>
              <a:rPr lang="nl-NL" sz="2000" dirty="0" err="1" smtClean="0"/>
              <a:t>Gherkin</a:t>
            </a:r>
            <a:r>
              <a:rPr lang="nl-NL" sz="2000" dirty="0" smtClean="0"/>
              <a:t> </a:t>
            </a:r>
            <a:r>
              <a:rPr lang="nl-NL" sz="2000" dirty="0" err="1" smtClean="0"/>
              <a:t>language</a:t>
            </a:r>
            <a:r>
              <a:rPr lang="nl-NL" sz="2000" dirty="0" smtClean="0"/>
              <a:t> (</a:t>
            </a:r>
            <a:r>
              <a:rPr lang="nl-NL" sz="2000" dirty="0" err="1" smtClean="0"/>
              <a:t>plain-text</a:t>
            </a:r>
            <a:r>
              <a:rPr lang="nl-NL" sz="2000" dirty="0" smtClean="0"/>
              <a:t> English)</a:t>
            </a:r>
            <a:endParaRPr lang="nl-N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Each non-blank </a:t>
            </a:r>
            <a:r>
              <a:rPr lang="en-US" sz="2000" dirty="0"/>
              <a:t>line </a:t>
            </a:r>
            <a:r>
              <a:rPr lang="en-US" sz="2000" dirty="0" smtClean="0"/>
              <a:t>starts </a:t>
            </a:r>
            <a:r>
              <a:rPr lang="en-US" sz="2000" dirty="0"/>
              <a:t>with a </a:t>
            </a:r>
            <a:r>
              <a:rPr lang="en-US" sz="2000" dirty="0" smtClean="0"/>
              <a:t>keyword, </a:t>
            </a:r>
            <a:r>
              <a:rPr lang="en-US" sz="2000" dirty="0"/>
              <a:t>followed by </a:t>
            </a:r>
            <a:r>
              <a:rPr lang="en-US" sz="2000" dirty="0" smtClean="0"/>
              <a:t>arbitrary </a:t>
            </a:r>
            <a:r>
              <a:rPr lang="en-US" sz="2000" dirty="0"/>
              <a:t>text</a:t>
            </a:r>
            <a:endParaRPr lang="nl-NL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29366" y="3839682"/>
            <a:ext cx="2847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https://cucumber.io/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 idx="4294967295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dirty="0" smtClean="0"/>
              <a:t>Wiremock</a:t>
            </a:r>
            <a:endParaRPr lang="en" dirty="0"/>
          </a:p>
        </p:txBody>
      </p:sp>
      <p:pic>
        <p:nvPicPr>
          <p:cNvPr id="166" name="Shape 166"/>
          <p:cNvPicPr preferRelativeResize="0"/>
          <p:nvPr/>
        </p:nvPicPr>
        <p:blipFill rotWithShape="1">
          <a:blip r:embed="rId3">
            <a:alphaModFix/>
          </a:blip>
          <a:srcRect b="59924"/>
          <a:stretch/>
        </p:blipFill>
        <p:spPr>
          <a:xfrm rot="10800000" flipH="1">
            <a:off x="-163775" y="0"/>
            <a:ext cx="1638476" cy="13078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329366" y="1503218"/>
            <a:ext cx="85621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/>
              <a:t>HTTP(S) </a:t>
            </a:r>
            <a:r>
              <a:rPr lang="nl-NL" sz="2000" dirty="0" err="1" smtClean="0"/>
              <a:t>mock</a:t>
            </a:r>
            <a:r>
              <a:rPr lang="nl-NL" sz="2000" dirty="0" smtClean="0"/>
              <a:t> server </a:t>
            </a:r>
            <a:r>
              <a:rPr lang="nl-NL" sz="2000" dirty="0" smtClean="0">
                <a:sym typeface="Wingdings" panose="05000000000000000000" pitchFamily="2" charset="2"/>
              </a:rPr>
              <a:t> </a:t>
            </a:r>
            <a:r>
              <a:rPr lang="nl-NL" sz="2000" dirty="0" err="1" smtClean="0">
                <a:sym typeface="Wingdings" panose="05000000000000000000" pitchFamily="2" charset="2"/>
              </a:rPr>
              <a:t>like</a:t>
            </a:r>
            <a:r>
              <a:rPr lang="nl-NL" sz="2000" dirty="0" smtClean="0">
                <a:sym typeface="Wingdings" panose="05000000000000000000" pitchFamily="2" charset="2"/>
              </a:rPr>
              <a:t> </a:t>
            </a:r>
            <a:r>
              <a:rPr lang="nl-NL" sz="2000" dirty="0" err="1" smtClean="0">
                <a:sym typeface="Wingdings" panose="05000000000000000000" pitchFamily="2" charset="2"/>
              </a:rPr>
              <a:t>Mockito</a:t>
            </a:r>
            <a:r>
              <a:rPr lang="nl-NL" sz="2000" dirty="0" smtClean="0">
                <a:sym typeface="Wingdings" panose="05000000000000000000" pitchFamily="2" charset="2"/>
              </a:rPr>
              <a:t> in unit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ym typeface="Wingdings" panose="05000000000000000000" pitchFamily="2" charset="2"/>
              </a:rPr>
              <a:t>Supports </a:t>
            </a:r>
            <a:r>
              <a:rPr lang="nl-NL" sz="2000" dirty="0" err="1" smtClean="0">
                <a:sym typeface="Wingdings" panose="05000000000000000000" pitchFamily="2" charset="2"/>
              </a:rPr>
              <a:t>stubbing</a:t>
            </a:r>
            <a:r>
              <a:rPr lang="nl-NL" sz="2000" dirty="0">
                <a:sym typeface="Wingdings" panose="05000000000000000000" pitchFamily="2" charset="2"/>
              </a:rPr>
              <a:t>,</a:t>
            </a:r>
            <a:r>
              <a:rPr lang="nl-NL" sz="2000" dirty="0" smtClean="0">
                <a:sym typeface="Wingdings" panose="05000000000000000000" pitchFamily="2" charset="2"/>
              </a:rPr>
              <a:t> </a:t>
            </a:r>
            <a:r>
              <a:rPr lang="nl-NL" sz="2000" dirty="0" err="1" smtClean="0">
                <a:sym typeface="Wingdings" panose="05000000000000000000" pitchFamily="2" charset="2"/>
              </a:rPr>
              <a:t>verification</a:t>
            </a:r>
            <a:r>
              <a:rPr lang="nl-NL" sz="2000" dirty="0" smtClean="0">
                <a:sym typeface="Wingdings" panose="05000000000000000000" pitchFamily="2" charset="2"/>
              </a:rPr>
              <a:t> </a:t>
            </a:r>
            <a:r>
              <a:rPr lang="nl-NL" sz="2000" dirty="0" err="1" smtClean="0">
                <a:sym typeface="Wingdings" panose="05000000000000000000" pitchFamily="2" charset="2"/>
              </a:rPr>
              <a:t>and</a:t>
            </a:r>
            <a:r>
              <a:rPr lang="nl-NL" sz="2000" dirty="0" smtClean="0">
                <a:sym typeface="Wingdings" panose="05000000000000000000" pitchFamily="2" charset="2"/>
              </a:rPr>
              <a:t> </a:t>
            </a:r>
            <a:r>
              <a:rPr lang="nl-NL" sz="2000" dirty="0" err="1" smtClean="0">
                <a:sym typeface="Wingdings" panose="05000000000000000000" pitchFamily="2" charset="2"/>
              </a:rPr>
              <a:t>stateful</a:t>
            </a:r>
            <a:r>
              <a:rPr lang="nl-NL" sz="2000" dirty="0" smtClean="0">
                <a:sym typeface="Wingdings" panose="05000000000000000000" pitchFamily="2" charset="2"/>
              </a:rPr>
              <a:t> </a:t>
            </a:r>
            <a:r>
              <a:rPr lang="nl-NL" sz="2000" dirty="0" err="1" smtClean="0">
                <a:sym typeface="Wingdings" panose="05000000000000000000" pitchFamily="2" charset="2"/>
              </a:rPr>
              <a:t>behaviour</a:t>
            </a:r>
            <a:endParaRPr lang="nl-NL" sz="2000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err="1" smtClean="0">
                <a:sym typeface="Wingdings" panose="05000000000000000000" pitchFamily="2" charset="2"/>
              </a:rPr>
              <a:t>Can</a:t>
            </a:r>
            <a:r>
              <a:rPr lang="nl-NL" sz="2000" dirty="0" smtClean="0">
                <a:sym typeface="Wingdings" panose="05000000000000000000" pitchFamily="2" charset="2"/>
              </a:rPr>
              <a:t> speed up </a:t>
            </a:r>
            <a:r>
              <a:rPr lang="nl-NL" sz="2000" dirty="0" err="1" smtClean="0">
                <a:sym typeface="Wingdings" panose="05000000000000000000" pitchFamily="2" charset="2"/>
              </a:rPr>
              <a:t>integration</a:t>
            </a:r>
            <a:r>
              <a:rPr lang="nl-NL" sz="2000" dirty="0" smtClean="0">
                <a:sym typeface="Wingdings" panose="05000000000000000000" pitchFamily="2" charset="2"/>
              </a:rPr>
              <a:t> </a:t>
            </a:r>
            <a:r>
              <a:rPr lang="nl-NL" sz="2000" dirty="0" err="1" smtClean="0">
                <a:sym typeface="Wingdings" panose="05000000000000000000" pitchFamily="2" charset="2"/>
              </a:rPr>
              <a:t>with</a:t>
            </a:r>
            <a:r>
              <a:rPr lang="nl-NL" sz="2000" dirty="0" smtClean="0">
                <a:sym typeface="Wingdings" panose="05000000000000000000" pitchFamily="2" charset="2"/>
              </a:rPr>
              <a:t> incomplete </a:t>
            </a:r>
            <a:r>
              <a:rPr lang="nl-NL" sz="2000" dirty="0" err="1" smtClean="0">
                <a:sym typeface="Wingdings" panose="05000000000000000000" pitchFamily="2" charset="2"/>
              </a:rPr>
              <a:t>APIs</a:t>
            </a:r>
            <a:endParaRPr lang="nl-NL" sz="2000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err="1" smtClean="0">
                <a:sym typeface="Wingdings" panose="05000000000000000000" pitchFamily="2" charset="2"/>
              </a:rPr>
              <a:t>Good</a:t>
            </a:r>
            <a:r>
              <a:rPr lang="nl-NL" sz="2000" dirty="0" smtClean="0">
                <a:sym typeface="Wingdings" panose="05000000000000000000" pitchFamily="2" charset="2"/>
              </a:rPr>
              <a:t> </a:t>
            </a:r>
            <a:r>
              <a:rPr lang="nl-NL" sz="2000" dirty="0" err="1" smtClean="0">
                <a:sym typeface="Wingdings" panose="05000000000000000000" pitchFamily="2" charset="2"/>
              </a:rPr>
              <a:t>for</a:t>
            </a:r>
            <a:r>
              <a:rPr lang="nl-NL" sz="2000" dirty="0" smtClean="0">
                <a:sym typeface="Wingdings" panose="05000000000000000000" pitchFamily="2" charset="2"/>
              </a:rPr>
              <a:t> </a:t>
            </a:r>
            <a:r>
              <a:rPr lang="nl-NL" sz="2000" dirty="0" err="1" smtClean="0">
                <a:sym typeface="Wingdings" panose="05000000000000000000" pitchFamily="2" charset="2"/>
              </a:rPr>
              <a:t>edge</a:t>
            </a:r>
            <a:r>
              <a:rPr lang="nl-NL" sz="2000" dirty="0" smtClean="0">
                <a:sym typeface="Wingdings" panose="05000000000000000000" pitchFamily="2" charset="2"/>
              </a:rPr>
              <a:t> cases </a:t>
            </a:r>
            <a:r>
              <a:rPr lang="nl-NL" sz="2000" dirty="0" err="1" smtClean="0">
                <a:sym typeface="Wingdings" panose="05000000000000000000" pitchFamily="2" charset="2"/>
              </a:rPr>
              <a:t>and</a:t>
            </a:r>
            <a:r>
              <a:rPr lang="nl-NL" sz="2000" dirty="0" smtClean="0">
                <a:sym typeface="Wingdings" panose="05000000000000000000" pitchFamily="2" charset="2"/>
              </a:rPr>
              <a:t> </a:t>
            </a:r>
            <a:r>
              <a:rPr lang="nl-NL" sz="2000" dirty="0" err="1" smtClean="0">
                <a:sym typeface="Wingdings" panose="05000000000000000000" pitchFamily="2" charset="2"/>
              </a:rPr>
              <a:t>fault</a:t>
            </a:r>
            <a:r>
              <a:rPr lang="nl-NL" sz="2000" dirty="0" smtClean="0">
                <a:sym typeface="Wingdings" panose="05000000000000000000" pitchFamily="2" charset="2"/>
              </a:rPr>
              <a:t> </a:t>
            </a:r>
            <a:r>
              <a:rPr lang="nl-NL" sz="2000" dirty="0" err="1" smtClean="0">
                <a:sym typeface="Wingdings" panose="05000000000000000000" pitchFamily="2" charset="2"/>
              </a:rPr>
              <a:t>scenarios</a:t>
            </a:r>
            <a:endParaRPr lang="nl-NL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 be used as a </a:t>
            </a:r>
            <a:r>
              <a:rPr lang="en-US" sz="2000" dirty="0" smtClean="0"/>
              <a:t>library (JVM) </a:t>
            </a:r>
            <a:r>
              <a:rPr lang="en-US" sz="2000" dirty="0"/>
              <a:t>or </a:t>
            </a:r>
            <a:r>
              <a:rPr lang="en-US" sz="2000" dirty="0" smtClean="0"/>
              <a:t>fat jar</a:t>
            </a:r>
            <a:endParaRPr lang="nl-NL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/>
              <a:t>Runs on </a:t>
            </a:r>
            <a:r>
              <a:rPr lang="nl-NL" sz="2000" dirty="0" err="1" smtClean="0"/>
              <a:t>Jetty</a:t>
            </a:r>
            <a:endParaRPr lang="nl-NL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Configurable via REST (JSON) interface or Java API</a:t>
            </a:r>
            <a:endParaRPr lang="nl-NL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/>
              <a:t>Easy </a:t>
            </a:r>
            <a:r>
              <a:rPr lang="nl-NL" sz="2000" dirty="0" err="1" smtClean="0"/>
              <a:t>JUnit</a:t>
            </a:r>
            <a:r>
              <a:rPr lang="nl-NL" sz="2000" dirty="0" smtClean="0"/>
              <a:t> 4 </a:t>
            </a:r>
            <a:r>
              <a:rPr lang="nl-NL" sz="2000" dirty="0" err="1" smtClean="0"/>
              <a:t>integration</a:t>
            </a:r>
            <a:r>
              <a:rPr lang="nl-NL" sz="2000" dirty="0" smtClean="0"/>
              <a:t> </a:t>
            </a:r>
            <a:r>
              <a:rPr lang="nl-NL" sz="2000" dirty="0" err="1" smtClean="0"/>
              <a:t>with</a:t>
            </a:r>
            <a:r>
              <a:rPr lang="nl-NL" sz="2000" dirty="0" smtClean="0"/>
              <a:t> </a:t>
            </a:r>
            <a:r>
              <a:rPr lang="nl-NL" sz="2000" dirty="0" err="1" smtClean="0"/>
              <a:t>Rule</a:t>
            </a:r>
            <a:endParaRPr lang="nl-NL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29366" y="4253130"/>
            <a:ext cx="2847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http://wiremock.org</a:t>
            </a:r>
            <a:endParaRPr lang="nl-NL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 idx="4294967295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dirty="0" smtClean="0"/>
              <a:t>Let’s See Some Code!</a:t>
            </a:r>
            <a:endParaRPr lang="en" dirty="0"/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3">
            <a:alphaModFix/>
          </a:blip>
          <a:srcRect b="59924"/>
          <a:stretch/>
        </p:blipFill>
        <p:spPr>
          <a:xfrm rot="10800000" flipH="1">
            <a:off x="-163775" y="0"/>
            <a:ext cx="1638476" cy="130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525" y="1815369"/>
            <a:ext cx="4514850" cy="25241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/>
        </p:nvSpPr>
        <p:spPr>
          <a:xfrm>
            <a:off x="0" y="4888200"/>
            <a:ext cx="3401100" cy="25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lt1"/>
                </a:solidFill>
                <a:latin typeface="Syncopate"/>
                <a:ea typeface="Syncopate"/>
                <a:cs typeface="Syncopate"/>
                <a:sym typeface="Syncopate"/>
              </a:rPr>
              <a:t>BLUE HARVEST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5742900" y="4888200"/>
            <a:ext cx="3401100" cy="25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rgbClr val="DA2029"/>
                </a:highlight>
                <a:latin typeface="Calibri"/>
                <a:ea typeface="Calibri"/>
                <a:cs typeface="Calibri"/>
                <a:sym typeface="Calibri"/>
              </a:rPr>
              <a:t>DON’T</a:t>
            </a:r>
            <a:r>
              <a:rPr lang="en">
                <a:solidFill>
                  <a:schemeClr val="lt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solidFill>
                  <a:schemeClr val="lt1"/>
                </a:solidFill>
                <a:highlight>
                  <a:srgbClr val="F7921C"/>
                </a:highlight>
                <a:latin typeface="Calibri"/>
                <a:ea typeface="Calibri"/>
                <a:cs typeface="Calibri"/>
                <a:sym typeface="Calibri"/>
              </a:rPr>
              <a:t>THINK</a:t>
            </a:r>
            <a:r>
              <a:rPr lang="en">
                <a:solidFill>
                  <a:schemeClr val="lt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solidFill>
                  <a:srgbClr val="FFFFFF"/>
                </a:solidFill>
                <a:highlight>
                  <a:srgbClr val="84202C"/>
                </a:highlight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">
                <a:solidFill>
                  <a:schemeClr val="lt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solidFill>
                  <a:srgbClr val="FFFFFF"/>
                </a:solidFill>
                <a:highlight>
                  <a:srgbClr val="01ACB4"/>
                </a:highlight>
                <a:latin typeface="Calibri"/>
                <a:ea typeface="Calibri"/>
                <a:cs typeface="Calibri"/>
                <a:sym typeface="Calibri"/>
              </a:rPr>
              <a:t>BLACK</a:t>
            </a:r>
            <a:r>
              <a:rPr lang="en">
                <a:solidFill>
                  <a:schemeClr val="lt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solidFill>
                  <a:schemeClr val="lt1"/>
                </a:solidFill>
                <a:highlight>
                  <a:srgbClr val="005454"/>
                </a:highlight>
                <a:latin typeface="Calibri"/>
                <a:ea typeface="Calibri"/>
                <a:cs typeface="Calibri"/>
                <a:sym typeface="Calibri"/>
              </a:rPr>
              <a:t>&amp;</a:t>
            </a:r>
            <a:r>
              <a:rPr lang="en">
                <a:solidFill>
                  <a:schemeClr val="lt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solidFill>
                  <a:srgbClr val="FFFFFF"/>
                </a:solidFill>
                <a:highlight>
                  <a:srgbClr val="8FCF20"/>
                </a:highlight>
                <a:latin typeface="Calibri"/>
                <a:ea typeface="Calibri"/>
                <a:cs typeface="Calibri"/>
                <a:sym typeface="Calibri"/>
              </a:rPr>
              <a:t>WHITE</a:t>
            </a:r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6575" y="1160505"/>
            <a:ext cx="1510429" cy="2846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586996" y="1136862"/>
            <a:ext cx="1510429" cy="2846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3365</TotalTime>
  <Words>277</Words>
  <Application>Microsoft Office PowerPoint</Application>
  <PresentationFormat>On-screen Show (16:9)</PresentationFormat>
  <Paragraphs>57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Syncopate</vt:lpstr>
      <vt:lpstr>Arial</vt:lpstr>
      <vt:lpstr>Wingdings</vt:lpstr>
      <vt:lpstr>Montserrat</vt:lpstr>
      <vt:lpstr>Calibri</vt:lpstr>
      <vt:lpstr>Lato</vt:lpstr>
      <vt:lpstr>Focus</vt:lpstr>
      <vt:lpstr>Automated Functional Testing Using Cucumber and Wiremock</vt:lpstr>
      <vt:lpstr>(Automated) Test Pyramid</vt:lpstr>
      <vt:lpstr>Typical Web Application Landscape</vt:lpstr>
      <vt:lpstr>How To Test “Through The API”?</vt:lpstr>
      <vt:lpstr>Cucumber</vt:lpstr>
      <vt:lpstr>Wiremock</vt:lpstr>
      <vt:lpstr>Let’s See Some Code!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Harvest! Microservices approach</dc:title>
  <cp:lastModifiedBy>Flores, D.G. (Daniel)</cp:lastModifiedBy>
  <cp:revision>42</cp:revision>
  <dcterms:modified xsi:type="dcterms:W3CDTF">2017-12-22T18:05:14Z</dcterms:modified>
</cp:coreProperties>
</file>