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65" r:id="rId4"/>
    <p:sldId id="258" r:id="rId5"/>
    <p:sldId id="264" r:id="rId6"/>
    <p:sldId id="259" r:id="rId7"/>
    <p:sldId id="267" r:id="rId8"/>
    <p:sldId id="260" r:id="rId9"/>
    <p:sldId id="268" r:id="rId10"/>
    <p:sldId id="269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Syncopate" panose="02000505000000020003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4A"/>
    <a:srgbClr val="00307D"/>
    <a:srgbClr val="DA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4674"/>
  </p:normalViewPr>
  <p:slideViewPr>
    <p:cSldViewPr snapToGrid="0">
      <p:cViewPr varScale="1">
        <p:scale>
          <a:sx n="141" d="100"/>
          <a:sy n="141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1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4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Optional</a:t>
            </a:r>
            <a:r>
              <a:rPr lang="nl-NL" sz="1100" dirty="0"/>
              <a:t> slide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clients</a:t>
            </a:r>
            <a:r>
              <a:rPr lang="nl-NL" sz="1100" dirty="0"/>
              <a:t> </a:t>
            </a:r>
            <a:r>
              <a:rPr lang="nl-NL" sz="1100" dirty="0" err="1"/>
              <a:t>who</a:t>
            </a:r>
            <a:r>
              <a:rPr lang="nl-NL" sz="1100" dirty="0"/>
              <a:t> </a:t>
            </a:r>
            <a:r>
              <a:rPr lang="nl-NL" sz="1100" dirty="0" err="1"/>
              <a:t>need</a:t>
            </a:r>
            <a:r>
              <a:rPr lang="nl-NL" sz="1100" dirty="0"/>
              <a:t> </a:t>
            </a:r>
            <a:r>
              <a:rPr lang="nl-NL" sz="1100" dirty="0" err="1"/>
              <a:t>convincing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3065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UI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Unit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7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HTTP(S) </a:t>
            </a:r>
            <a:r>
              <a:rPr lang="nl-NL" dirty="0" err="1"/>
              <a:t>connections</a:t>
            </a: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In the BE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 a queue or bus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asynchronous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7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Behaviour-Driven</a:t>
            </a:r>
            <a:r>
              <a:rPr lang="nl-NL" sz="1100" dirty="0"/>
              <a:t> Development (</a:t>
            </a:r>
            <a:r>
              <a:rPr lang="nl-NL" sz="1100" dirty="0" err="1"/>
              <a:t>Explore</a:t>
            </a:r>
            <a:r>
              <a:rPr lang="nl-NL" sz="1100" dirty="0"/>
              <a:t> a </a:t>
            </a:r>
            <a:r>
              <a:rPr lang="nl-NL" sz="1100" dirty="0" err="1"/>
              <a:t>problem</a:t>
            </a:r>
            <a:r>
              <a:rPr lang="nl-NL" sz="1100" dirty="0"/>
              <a:t> domain </a:t>
            </a:r>
            <a:r>
              <a:rPr lang="nl-NL" sz="1100" dirty="0">
                <a:sym typeface="Wingdings" panose="05000000000000000000" pitchFamily="2" charset="2"/>
              </a:rPr>
              <a:t> </a:t>
            </a:r>
            <a:r>
              <a:rPr lang="nl-NL" sz="1100" dirty="0" err="1">
                <a:sym typeface="Wingdings" panose="05000000000000000000" pitchFamily="2" charset="2"/>
              </a:rPr>
              <a:t>create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examples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to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describe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behaviour</a:t>
            </a:r>
            <a:r>
              <a:rPr lang="nl-NL" sz="1100" dirty="0">
                <a:sym typeface="Wingdings" panose="05000000000000000000" pitchFamily="2" charset="2"/>
              </a:rPr>
              <a:t>)</a:t>
            </a:r>
            <a:br>
              <a:rPr lang="nl-NL" sz="1100" dirty="0"/>
            </a:br>
            <a:endParaRPr lang="nl-NL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Test-</a:t>
            </a:r>
            <a:r>
              <a:rPr lang="nl-NL" sz="1100" dirty="0" err="1"/>
              <a:t>Driven</a:t>
            </a:r>
            <a:r>
              <a:rPr lang="nl-NL" sz="11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165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/>
              <a:t>Feautre</a:t>
            </a:r>
            <a:r>
              <a:rPr lang="nl-NL" sz="1100" dirty="0"/>
              <a:t> file </a:t>
            </a:r>
            <a:r>
              <a:rPr lang="nl-NL" sz="1100" dirty="0">
                <a:sym typeface="Wingdings" pitchFamily="2" charset="2"/>
              </a:rPr>
              <a:t>(a feature of </a:t>
            </a:r>
            <a:r>
              <a:rPr lang="nl-NL" sz="1100" dirty="0" err="1">
                <a:sym typeface="Wingdings" pitchFamily="2" charset="2"/>
              </a:rPr>
              <a:t>your</a:t>
            </a:r>
            <a:r>
              <a:rPr lang="nl-NL" sz="1100" dirty="0">
                <a:sym typeface="Wingdings" pitchFamily="2" charset="2"/>
              </a:rPr>
              <a:t> app)  </a:t>
            </a:r>
            <a:r>
              <a:rPr lang="nl-NL" sz="1100" dirty="0" err="1">
                <a:sym typeface="Wingdings" pitchFamily="2" charset="2"/>
              </a:rPr>
              <a:t>scenarios</a:t>
            </a:r>
            <a:r>
              <a:rPr lang="nl-NL" sz="1100" dirty="0">
                <a:sym typeface="Wingdings" pitchFamily="2" charset="2"/>
              </a:rPr>
              <a:t> of a feature </a:t>
            </a:r>
            <a:r>
              <a:rPr lang="nl-NL" sz="1100" dirty="0" err="1">
                <a:sym typeface="Wingdings" pitchFamily="2" charset="2"/>
              </a:rPr>
              <a:t>to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describe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the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behavour</a:t>
            </a:r>
            <a:r>
              <a:rPr lang="nl-NL" sz="1100" dirty="0">
                <a:sym typeface="Wingdings" pitchFamily="2" charset="2"/>
              </a:rPr>
              <a:t>  steps of a scenario (</a:t>
            </a:r>
            <a:r>
              <a:rPr lang="nl-NL" sz="1100" dirty="0" err="1">
                <a:sym typeface="Wingdings" pitchFamily="2" charset="2"/>
              </a:rPr>
              <a:t>given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when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then</a:t>
            </a:r>
            <a:r>
              <a:rPr lang="nl-NL" sz="1100" dirty="0">
                <a:sym typeface="Wingdings" pitchFamily="2" charset="2"/>
              </a:rPr>
              <a:t>)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Code </a:t>
            </a:r>
            <a:r>
              <a:rPr lang="nl-NL" sz="1100" dirty="0" err="1">
                <a:sym typeface="Wingdings" pitchFamily="2" charset="2"/>
              </a:rPr>
              <a:t>that</a:t>
            </a:r>
            <a:r>
              <a:rPr lang="nl-NL" sz="1100" dirty="0">
                <a:sym typeface="Wingdings" pitchFamily="2" charset="2"/>
              </a:rPr>
              <a:t> is </a:t>
            </a:r>
            <a:r>
              <a:rPr lang="nl-NL" sz="1100" dirty="0" err="1">
                <a:sym typeface="Wingdings" pitchFamily="2" charset="2"/>
              </a:rPr>
              <a:t>executed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for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each</a:t>
            </a:r>
            <a:r>
              <a:rPr lang="nl-NL" sz="1100" dirty="0">
                <a:sym typeface="Wingdings" pitchFamily="2" charset="2"/>
              </a:rPr>
              <a:t> step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No business code </a:t>
            </a:r>
            <a:r>
              <a:rPr lang="nl-NL" sz="1100" dirty="0" err="1">
                <a:sym typeface="Wingdings" pitchFamily="2" charset="2"/>
              </a:rPr>
              <a:t>yet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Actual</a:t>
            </a:r>
            <a:r>
              <a:rPr lang="nl-NL" sz="1100" dirty="0">
                <a:sym typeface="Wingdings" pitchFamily="2" charset="2"/>
              </a:rPr>
              <a:t> code </a:t>
            </a:r>
            <a:r>
              <a:rPr lang="nl-NL" sz="1100" dirty="0" err="1">
                <a:sym typeface="Wingdings" pitchFamily="2" charset="2"/>
              </a:rPr>
              <a:t>being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tested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If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all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goes</a:t>
            </a:r>
            <a:r>
              <a:rPr lang="nl-NL" sz="1100" dirty="0">
                <a:sym typeface="Wingdings" pitchFamily="2" charset="2"/>
              </a:rPr>
              <a:t> well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87720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Stubbing</a:t>
            </a:r>
            <a:r>
              <a:rPr lang="nl-NL" dirty="0"/>
              <a:t>: </a:t>
            </a:r>
            <a:r>
              <a:rPr lang="en-US" sz="1100" dirty="0"/>
              <a:t>serve canned responses to particular requests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/>
              <a:t>Verification: incoming requests can be checked later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err="1"/>
              <a:t>Stateful</a:t>
            </a:r>
            <a:r>
              <a:rPr lang="en-US" sz="1100" dirty="0"/>
              <a:t>: same request triggers</a:t>
            </a:r>
            <a:r>
              <a:rPr lang="en-US" sz="1100" baseline="0" dirty="0"/>
              <a:t> a different response based on previous interactions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100" baseline="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baseline="0" dirty="0"/>
              <a:t>Can forward some requests to real services and stub others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buNone/>
            </a:pP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Rules are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</a:t>
            </a:r>
            <a:r>
              <a:rPr lang="nl-NL" dirty="0" err="1"/>
              <a:t>JUnit</a:t>
            </a:r>
            <a:r>
              <a:rPr lang="nl-NL" dirty="0"/>
              <a:t> 5!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3537150" y="786560"/>
            <a:ext cx="5017500" cy="28779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200" b="1" dirty="0">
                <a:solidFill>
                  <a:srgbClr val="DA2029"/>
                </a:solidFill>
              </a:rPr>
              <a:t>Automated Functional Testing</a:t>
            </a:r>
            <a:br>
              <a:rPr lang="en" sz="3000" dirty="0"/>
            </a:br>
            <a:r>
              <a:rPr lang="en" sz="2400" dirty="0"/>
              <a:t>Using Cucumber and Wiremock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/>
              <a:t>Daniel Flores, 2018</a:t>
            </a:r>
            <a:br>
              <a:rPr lang="en" dirty="0"/>
            </a:br>
            <a:endParaRPr lang="en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0"/>
            <a:ext cx="25823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 rot="1843218">
            <a:off x="1487131" y="751625"/>
            <a:ext cx="920235" cy="19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1C212B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User Story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AFA37-0B34-0543-9390-91325804E723}"/>
              </a:ext>
            </a:extLst>
          </p:cNvPr>
          <p:cNvSpPr txBox="1"/>
          <p:nvPr/>
        </p:nvSpPr>
        <p:spPr>
          <a:xfrm>
            <a:off x="1344259" y="2315782"/>
            <a:ext cx="6945382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  <a:p>
            <a:pPr algn="ctr"/>
            <a:r>
              <a:rPr lang="en-US" sz="2400" dirty="0">
                <a:latin typeface="MS Reference Sans Serif" panose="020B0604030504040204" pitchFamily="34" charset="0"/>
              </a:rPr>
              <a:t>As a client, I want to see both my debit and my credit cards listed on one screen</a:t>
            </a:r>
          </a:p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4290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A2029"/>
                </a:highlight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7921C"/>
                </a:highlight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4202C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1ACB4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5454"/>
                </a:highlight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FCF20"/>
                </a:highlight>
                <a:latin typeface="Calibri"/>
                <a:ea typeface="Calibri"/>
                <a:cs typeface="Calibri"/>
                <a:sym typeface="Calibri"/>
              </a:rPr>
              <a:t>WHITE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160505"/>
            <a:ext cx="1510429" cy="284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86996" y="1136862"/>
            <a:ext cx="1510429" cy="284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" dirty="0" err="1"/>
              <a:t>hy</a:t>
            </a:r>
            <a:r>
              <a:rPr lang="en" dirty="0"/>
              <a:t> Automation?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4605" y="1501001"/>
            <a:ext cx="8562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of all work flows, all fields, all negative scenarios is time consuming and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does not require human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increases speed of test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helps increase test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can become boring and hence error prone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Resources for regression tests are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tools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901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/>
              <a:t>(Automated) Test Pyramid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701600"/>
            <a:ext cx="4716190" cy="259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49" y="4447223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https://martinfowler.com/bliki/TestPyramid.html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87163" y="4071310"/>
            <a:ext cx="2795728" cy="751826"/>
          </a:xfrm>
          <a:prstGeom prst="borderCallout2">
            <a:avLst>
              <a:gd name="adj1" fmla="val 83144"/>
              <a:gd name="adj2" fmla="val -3261"/>
              <a:gd name="adj3" fmla="val 83144"/>
              <a:gd name="adj4" fmla="val -41305"/>
              <a:gd name="adj5" fmla="val 4392"/>
              <a:gd name="adj6" fmla="val -642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Write as </a:t>
            </a:r>
            <a:r>
              <a:rPr lang="nl-NL" dirty="0" err="1">
                <a:solidFill>
                  <a:schemeClr val="tx1"/>
                </a:solidFill>
              </a:rPr>
              <a:t>many</a:t>
            </a:r>
            <a:r>
              <a:rPr lang="nl-NL" dirty="0">
                <a:solidFill>
                  <a:schemeClr val="tx1"/>
                </a:solidFill>
              </a:rPr>
              <a:t> as </a:t>
            </a:r>
            <a:r>
              <a:rPr lang="nl-NL" dirty="0" err="1">
                <a:solidFill>
                  <a:schemeClr val="tx1"/>
                </a:solidFill>
              </a:rPr>
              <a:t>possible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Both FE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coverage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87163" y="1307850"/>
            <a:ext cx="2795728" cy="751826"/>
          </a:xfrm>
          <a:prstGeom prst="borderCallout2">
            <a:avLst>
              <a:gd name="adj1" fmla="val 21411"/>
              <a:gd name="adj2" fmla="val -2446"/>
              <a:gd name="adj3" fmla="val 20489"/>
              <a:gd name="adj4" fmla="val -58696"/>
              <a:gd name="adj5" fmla="val 74418"/>
              <a:gd name="adj6" fmla="val -94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Brittle</a:t>
            </a:r>
            <a:r>
              <a:rPr lang="nl-NL" dirty="0">
                <a:solidFill>
                  <a:schemeClr val="tx1"/>
                </a:solidFill>
              </a:rPr>
              <a:t> even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Time </a:t>
            </a:r>
            <a:r>
              <a:rPr lang="nl-NL" dirty="0" err="1">
                <a:solidFill>
                  <a:schemeClr val="tx1"/>
                </a:solidFill>
              </a:rPr>
              <a:t>consuming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re-record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Slow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run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787163" y="2689580"/>
            <a:ext cx="2795728" cy="751826"/>
          </a:xfrm>
          <a:prstGeom prst="borderCallout2">
            <a:avLst>
              <a:gd name="adj1" fmla="val 66559"/>
              <a:gd name="adj2" fmla="val -2446"/>
              <a:gd name="adj3" fmla="val 1139"/>
              <a:gd name="adj4" fmla="val -55971"/>
              <a:gd name="adj5" fmla="val 706"/>
              <a:gd name="adj6" fmla="val -7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Test </a:t>
            </a:r>
            <a:r>
              <a:rPr lang="nl-NL" dirty="0" err="1">
                <a:solidFill>
                  <a:schemeClr val="tx1"/>
                </a:solidFill>
              </a:rPr>
              <a:t>through</a:t>
            </a:r>
            <a:r>
              <a:rPr lang="nl-NL" dirty="0">
                <a:solidFill>
                  <a:schemeClr val="tx1"/>
                </a:solidFill>
              </a:rPr>
              <a:t>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functionality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Essential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DevOps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Typical Web Application Landscape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" y="1701600"/>
            <a:ext cx="1640840" cy="972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3068169"/>
            <a:ext cx="854393" cy="8543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558656" y="4316311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2" idx="3"/>
            <a:endCxn id="11" idx="7"/>
          </p:cNvCxnSpPr>
          <p:nvPr/>
        </p:nvCxnSpPr>
        <p:spPr>
          <a:xfrm>
            <a:off x="2193753" y="2188010"/>
            <a:ext cx="1226234" cy="2134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1" idx="1"/>
          </p:cNvCxnSpPr>
          <p:nvPr/>
        </p:nvCxnSpPr>
        <p:spPr>
          <a:xfrm flipV="1">
            <a:off x="1800529" y="2616938"/>
            <a:ext cx="1619458" cy="8784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 flipV="1">
            <a:off x="2188010" y="3929849"/>
            <a:ext cx="1231977" cy="653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How To Test “Through The API”?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35747" y="2974008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Cucumber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Wiremock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373C4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73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2465101" y="2616938"/>
            <a:ext cx="954886" cy="6237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7"/>
          </p:cNvCxnSpPr>
          <p:nvPr/>
        </p:nvCxnSpPr>
        <p:spPr>
          <a:xfrm>
            <a:off x="2465101" y="3240708"/>
            <a:ext cx="954886" cy="473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46220"/>
            <a:ext cx="99060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039" y="1501001"/>
            <a:ext cx="8562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tool </a:t>
            </a:r>
            <a:r>
              <a:rPr lang="nl-NL" sz="2000" dirty="0" err="1"/>
              <a:t>for</a:t>
            </a:r>
            <a:r>
              <a:rPr lang="nl-NL" sz="2000" dirty="0"/>
              <a:t> 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Merges</a:t>
            </a:r>
            <a:r>
              <a:rPr lang="nl-NL" sz="2000" dirty="0"/>
              <a:t> </a:t>
            </a:r>
            <a:r>
              <a:rPr lang="nl-NL" sz="2000" dirty="0" err="1"/>
              <a:t>specification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test </a:t>
            </a:r>
            <a:r>
              <a:rPr lang="nl-NL" sz="2000" dirty="0" err="1"/>
              <a:t>documentation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Facilitates</a:t>
            </a:r>
            <a:r>
              <a:rPr lang="nl-NL" sz="2000" dirty="0"/>
              <a:t>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Supports different </a:t>
            </a:r>
            <a:r>
              <a:rPr lang="nl-NL" sz="2000" dirty="0" err="1"/>
              <a:t>languages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frameworks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Tests are </a:t>
            </a:r>
            <a:r>
              <a:rPr lang="nl-NL" sz="2000" dirty="0" err="1"/>
              <a:t>written</a:t>
            </a:r>
            <a:r>
              <a:rPr lang="nl-NL" sz="2000" dirty="0"/>
              <a:t> in </a:t>
            </a:r>
            <a:r>
              <a:rPr lang="nl-NL" sz="2000" dirty="0" err="1"/>
              <a:t>Gherkin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</a:t>
            </a:r>
            <a:r>
              <a:rPr lang="nl-NL" sz="2000" dirty="0" err="1"/>
              <a:t>plain-text</a:t>
            </a:r>
            <a:r>
              <a:rPr lang="nl-NL" sz="2000" dirty="0"/>
              <a:t> 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non-blank line starts with a keyword, followed by arbitrary text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366" y="3839682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https://cucumber.io/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 Workflow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urved Connector 11"/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1612484" y="2993001"/>
            <a:ext cx="1488830" cy="719956"/>
          </a:xfrm>
          <a:prstGeom prst="curvedConnector2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stCxn id="47" idx="3"/>
            <a:endCxn id="54" idx="0"/>
          </p:cNvCxnSpPr>
          <p:nvPr/>
        </p:nvCxnSpPr>
        <p:spPr>
          <a:xfrm>
            <a:off x="5512293" y="2156146"/>
            <a:ext cx="699421" cy="149208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54" idx="3"/>
            <a:endCxn id="55" idx="2"/>
          </p:cNvCxnSpPr>
          <p:nvPr/>
        </p:nvCxnSpPr>
        <p:spPr>
          <a:xfrm flipV="1">
            <a:off x="6911135" y="2605306"/>
            <a:ext cx="717688" cy="1492089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46" idx="0"/>
            <a:endCxn id="47" idx="1"/>
          </p:cNvCxnSpPr>
          <p:nvPr/>
        </p:nvCxnSpPr>
        <p:spPr>
          <a:xfrm rot="5400000" flipH="1" flipV="1">
            <a:off x="3018831" y="2553614"/>
            <a:ext cx="1492087" cy="697153"/>
          </a:xfrm>
          <a:prstGeom prst="curvedConnector2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A13E8-D36D-FE4C-B7FE-40C4A4545614}"/>
              </a:ext>
            </a:extLst>
          </p:cNvPr>
          <p:cNvSpPr/>
          <p:nvPr/>
        </p:nvSpPr>
        <p:spPr>
          <a:xfrm>
            <a:off x="1297500" y="171024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0DD7F88-A5EF-954F-A0F8-06BBFD11D17E}"/>
              </a:ext>
            </a:extLst>
          </p:cNvPr>
          <p:cNvSpPr/>
          <p:nvPr/>
        </p:nvSpPr>
        <p:spPr>
          <a:xfrm>
            <a:off x="2716877" y="364823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step definition code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32994B-3900-A14A-BDFA-AC7C1080D212}"/>
              </a:ext>
            </a:extLst>
          </p:cNvPr>
          <p:cNvSpPr/>
          <p:nvPr/>
        </p:nvSpPr>
        <p:spPr>
          <a:xfrm>
            <a:off x="4113451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fail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1617B01-16CD-1F44-B6D3-78E4E3C3EAB3}"/>
              </a:ext>
            </a:extLst>
          </p:cNvPr>
          <p:cNvSpPr/>
          <p:nvPr/>
        </p:nvSpPr>
        <p:spPr>
          <a:xfrm>
            <a:off x="5512293" y="3648234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business logic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598860-6854-0542-93D4-533C290D8804}"/>
              </a:ext>
            </a:extLst>
          </p:cNvPr>
          <p:cNvSpPr/>
          <p:nvPr/>
        </p:nvSpPr>
        <p:spPr>
          <a:xfrm>
            <a:off x="6929402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pass</a:t>
            </a:r>
          </a:p>
        </p:txBody>
      </p:sp>
    </p:spTree>
    <p:extLst>
      <p:ext uri="{BB962C8B-B14F-4D97-AF65-F5344CB8AC3E}">
        <p14:creationId xmlns:p14="http://schemas.microsoft.com/office/powerpoint/2010/main" val="56145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Wiremock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9366" y="150321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HTTP(S) </a:t>
            </a:r>
            <a:r>
              <a:rPr lang="nl-NL" sz="2000" dirty="0" err="1"/>
              <a:t>mock</a:t>
            </a:r>
            <a:r>
              <a:rPr lang="nl-NL" sz="2000" dirty="0"/>
              <a:t> server 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like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Mockito</a:t>
            </a:r>
            <a:r>
              <a:rPr lang="nl-NL" sz="2000" dirty="0">
                <a:sym typeface="Wingdings" panose="05000000000000000000" pitchFamily="2" charset="2"/>
              </a:rPr>
              <a:t> in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ym typeface="Wingdings" panose="05000000000000000000" pitchFamily="2" charset="2"/>
              </a:rPr>
              <a:t>Supports </a:t>
            </a:r>
            <a:r>
              <a:rPr lang="nl-NL" sz="2000" dirty="0" err="1">
                <a:sym typeface="Wingdings" panose="05000000000000000000" pitchFamily="2" charset="2"/>
              </a:rPr>
              <a:t>stubbing</a:t>
            </a:r>
            <a:r>
              <a:rPr lang="nl-NL" sz="2000" dirty="0">
                <a:sym typeface="Wingdings" panose="05000000000000000000" pitchFamily="2" charset="2"/>
              </a:rPr>
              <a:t>, </a:t>
            </a:r>
            <a:r>
              <a:rPr lang="nl-NL" sz="2000" dirty="0" err="1">
                <a:sym typeface="Wingdings" panose="05000000000000000000" pitchFamily="2" charset="2"/>
              </a:rPr>
              <a:t>verification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stateful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behaviour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Can</a:t>
            </a:r>
            <a:r>
              <a:rPr lang="nl-NL" sz="2000" dirty="0">
                <a:sym typeface="Wingdings" panose="05000000000000000000" pitchFamily="2" charset="2"/>
              </a:rPr>
              <a:t> speed up </a:t>
            </a:r>
            <a:r>
              <a:rPr lang="nl-NL" sz="2000" dirty="0" err="1">
                <a:sym typeface="Wingdings" panose="05000000000000000000" pitchFamily="2" charset="2"/>
              </a:rPr>
              <a:t>integration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with</a:t>
            </a:r>
            <a:r>
              <a:rPr lang="nl-NL" sz="2000" dirty="0">
                <a:sym typeface="Wingdings" panose="05000000000000000000" pitchFamily="2" charset="2"/>
              </a:rPr>
              <a:t> incomplete </a:t>
            </a:r>
            <a:r>
              <a:rPr lang="nl-NL" sz="2000" dirty="0" err="1">
                <a:sym typeface="Wingdings" panose="05000000000000000000" pitchFamily="2" charset="2"/>
              </a:rPr>
              <a:t>APIs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Good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for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edge</a:t>
            </a:r>
            <a:r>
              <a:rPr lang="nl-NL" sz="2000" dirty="0">
                <a:sym typeface="Wingdings" panose="05000000000000000000" pitchFamily="2" charset="2"/>
              </a:rPr>
              <a:t> cases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fault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scenarios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as a library (JVM) or fat jar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Runs on </a:t>
            </a:r>
            <a:r>
              <a:rPr lang="nl-NL" sz="2000" dirty="0" err="1"/>
              <a:t>Jetty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via REST (JSON) interface or Java API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Easy </a:t>
            </a:r>
            <a:r>
              <a:rPr lang="nl-NL" sz="2000" dirty="0" err="1"/>
              <a:t>JUnit</a:t>
            </a:r>
            <a:r>
              <a:rPr lang="nl-NL" sz="2000" dirty="0"/>
              <a:t> 4 </a:t>
            </a:r>
            <a:r>
              <a:rPr lang="nl-NL" sz="2000" dirty="0" err="1"/>
              <a:t>integration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Rule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9366" y="4253130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http://wiremock.org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This is not what you’ve promised!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5" y="1815369"/>
            <a:ext cx="4514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790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446</Words>
  <Application>Microsoft Macintosh PowerPoint</Application>
  <PresentationFormat>On-screen Show (16:9)</PresentationFormat>
  <Paragraphs>80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Wingdings</vt:lpstr>
      <vt:lpstr>Montserrat</vt:lpstr>
      <vt:lpstr>Syncopate</vt:lpstr>
      <vt:lpstr>Lato</vt:lpstr>
      <vt:lpstr>MS Reference Sans Serif</vt:lpstr>
      <vt:lpstr>Focus</vt:lpstr>
      <vt:lpstr>Automated Functional Testing Using Cucumber and Wiremock</vt:lpstr>
      <vt:lpstr>Why Automation?</vt:lpstr>
      <vt:lpstr>(Automated) Test Pyramid</vt:lpstr>
      <vt:lpstr>Typical Web Application Landscape</vt:lpstr>
      <vt:lpstr>How To Test “Through The API”?</vt:lpstr>
      <vt:lpstr>Cucumber</vt:lpstr>
      <vt:lpstr>Cucumber Workflow</vt:lpstr>
      <vt:lpstr>Wiremock</vt:lpstr>
      <vt:lpstr>This is not what you’ve promised!</vt:lpstr>
      <vt:lpstr>User Story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Harvest! Microservices approach</dc:title>
  <cp:lastModifiedBy>Flores, Daniel</cp:lastModifiedBy>
  <cp:revision>56</cp:revision>
  <dcterms:modified xsi:type="dcterms:W3CDTF">2018-07-17T19:45:32Z</dcterms:modified>
</cp:coreProperties>
</file>