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82" r:id="rId3"/>
    <p:sldId id="269" r:id="rId4"/>
    <p:sldId id="280" r:id="rId5"/>
    <p:sldId id="283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F61"/>
    <a:srgbClr val="279B61"/>
    <a:srgbClr val="1B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86AAC-79A8-4165-8802-EDF6C1C8BD80}" type="doc">
      <dgm:prSet loTypeId="urn:microsoft.com/office/officeart/2005/8/layout/vList5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1915F58-22F7-45C7-B78E-E7A58E15E45C}">
      <dgm:prSet/>
      <dgm:spPr/>
      <dgm:t>
        <a:bodyPr/>
        <a:lstStyle/>
        <a:p>
          <a:r>
            <a:rPr lang="en-US" dirty="0"/>
            <a:t>Entertainment</a:t>
          </a:r>
        </a:p>
      </dgm:t>
    </dgm:pt>
    <dgm:pt modelId="{FEA427DC-E67A-42FE-9490-A4559F1D2F95}" type="parTrans" cxnId="{D3A4619E-E9A3-4022-A9EB-09ADDB57763F}">
      <dgm:prSet/>
      <dgm:spPr/>
      <dgm:t>
        <a:bodyPr/>
        <a:lstStyle/>
        <a:p>
          <a:endParaRPr lang="en-US"/>
        </a:p>
      </dgm:t>
    </dgm:pt>
    <dgm:pt modelId="{B456C20F-20C5-4531-92D3-7C5A15D22FF0}" type="sibTrans" cxnId="{D3A4619E-E9A3-4022-A9EB-09ADDB57763F}">
      <dgm:prSet/>
      <dgm:spPr/>
      <dgm:t>
        <a:bodyPr/>
        <a:lstStyle/>
        <a:p>
          <a:endParaRPr lang="en-US"/>
        </a:p>
      </dgm:t>
    </dgm:pt>
    <dgm:pt modelId="{279A88F7-56BC-476A-8436-C596592DD38C}">
      <dgm:prSet/>
      <dgm:spPr/>
      <dgm:t>
        <a:bodyPr/>
        <a:lstStyle/>
        <a:p>
          <a:r>
            <a:rPr lang="en-US"/>
            <a:t>Music</a:t>
          </a:r>
        </a:p>
      </dgm:t>
    </dgm:pt>
    <dgm:pt modelId="{D2FFF6EB-A019-4B8A-9989-44101D67617A}" type="parTrans" cxnId="{09A9860E-3196-407D-BE66-FFB8388EC7A8}">
      <dgm:prSet/>
      <dgm:spPr/>
      <dgm:t>
        <a:bodyPr/>
        <a:lstStyle/>
        <a:p>
          <a:endParaRPr lang="en-US"/>
        </a:p>
      </dgm:t>
    </dgm:pt>
    <dgm:pt modelId="{B6CCF135-0CE8-417B-89EB-1BF6A9C27B2A}" type="sibTrans" cxnId="{09A9860E-3196-407D-BE66-FFB8388EC7A8}">
      <dgm:prSet/>
      <dgm:spPr/>
      <dgm:t>
        <a:bodyPr/>
        <a:lstStyle/>
        <a:p>
          <a:endParaRPr lang="en-US"/>
        </a:p>
      </dgm:t>
    </dgm:pt>
    <dgm:pt modelId="{1804DA64-6636-4960-88E8-50A319DF7350}">
      <dgm:prSet/>
      <dgm:spPr/>
      <dgm:t>
        <a:bodyPr/>
        <a:lstStyle/>
        <a:p>
          <a:r>
            <a:rPr lang="en-US" dirty="0"/>
            <a:t>How to &amp; Style</a:t>
          </a:r>
        </a:p>
      </dgm:t>
    </dgm:pt>
    <dgm:pt modelId="{43BA8FE2-0187-4A8B-8088-4F469BE93EB3}" type="parTrans" cxnId="{F674CEF4-696C-44C1-B51D-0F08C4B59AA9}">
      <dgm:prSet/>
      <dgm:spPr/>
      <dgm:t>
        <a:bodyPr/>
        <a:lstStyle/>
        <a:p>
          <a:endParaRPr lang="en-US"/>
        </a:p>
      </dgm:t>
    </dgm:pt>
    <dgm:pt modelId="{9FFDFD7A-C501-4E7F-9E05-A6D294F92D34}" type="sibTrans" cxnId="{F674CEF4-696C-44C1-B51D-0F08C4B59AA9}">
      <dgm:prSet/>
      <dgm:spPr/>
      <dgm:t>
        <a:bodyPr/>
        <a:lstStyle/>
        <a:p>
          <a:endParaRPr lang="en-US"/>
        </a:p>
      </dgm:t>
    </dgm:pt>
    <dgm:pt modelId="{C5969489-BBB0-41BB-A2BA-1B5DDC3710DB}">
      <dgm:prSet/>
      <dgm:spPr/>
      <dgm:t>
        <a:bodyPr/>
        <a:lstStyle/>
        <a:p>
          <a:r>
            <a:rPr lang="en-US"/>
            <a:t>Comedy</a:t>
          </a:r>
        </a:p>
      </dgm:t>
    </dgm:pt>
    <dgm:pt modelId="{95394F6F-C085-43E9-9CBE-B55721A61AEE}" type="parTrans" cxnId="{B68F658A-1277-4EBB-ADC5-8AE05F4D1137}">
      <dgm:prSet/>
      <dgm:spPr/>
      <dgm:t>
        <a:bodyPr/>
        <a:lstStyle/>
        <a:p>
          <a:endParaRPr lang="en-US"/>
        </a:p>
      </dgm:t>
    </dgm:pt>
    <dgm:pt modelId="{E589670F-3DB3-463C-9EA5-AA3795A6F56F}" type="sibTrans" cxnId="{B68F658A-1277-4EBB-ADC5-8AE05F4D1137}">
      <dgm:prSet/>
      <dgm:spPr/>
      <dgm:t>
        <a:bodyPr/>
        <a:lstStyle/>
        <a:p>
          <a:endParaRPr lang="en-US"/>
        </a:p>
      </dgm:t>
    </dgm:pt>
    <dgm:pt modelId="{CD7D1EAB-409D-4D29-97F8-A557CC177BEF}">
      <dgm:prSet/>
      <dgm:spPr/>
      <dgm:t>
        <a:bodyPr/>
        <a:lstStyle/>
        <a:p>
          <a:r>
            <a:rPr lang="en-US" dirty="0"/>
            <a:t>People &amp; Blogs</a:t>
          </a:r>
        </a:p>
      </dgm:t>
    </dgm:pt>
    <dgm:pt modelId="{72ABD44D-1703-4A73-AE8E-7BEE0A6351A0}" type="parTrans" cxnId="{5B8B0A1A-01FB-4113-985B-7CCFF077F8EC}">
      <dgm:prSet/>
      <dgm:spPr/>
      <dgm:t>
        <a:bodyPr/>
        <a:lstStyle/>
        <a:p>
          <a:endParaRPr lang="en-US"/>
        </a:p>
      </dgm:t>
    </dgm:pt>
    <dgm:pt modelId="{96ED502F-9046-4ECA-BC09-24562E3A2963}" type="sibTrans" cxnId="{5B8B0A1A-01FB-4113-985B-7CCFF077F8EC}">
      <dgm:prSet/>
      <dgm:spPr/>
      <dgm:t>
        <a:bodyPr/>
        <a:lstStyle/>
        <a:p>
          <a:endParaRPr lang="en-US"/>
        </a:p>
      </dgm:t>
    </dgm:pt>
    <dgm:pt modelId="{B0DE8A5B-73E8-44E2-91BA-04D4CDF7AB12}" type="pres">
      <dgm:prSet presAssocID="{1D086AAC-79A8-4165-8802-EDF6C1C8BD80}" presName="Name0" presStyleCnt="0">
        <dgm:presLayoutVars>
          <dgm:dir/>
          <dgm:animLvl val="lvl"/>
          <dgm:resizeHandles val="exact"/>
        </dgm:presLayoutVars>
      </dgm:prSet>
      <dgm:spPr/>
    </dgm:pt>
    <dgm:pt modelId="{A5179DBC-CEC7-4D73-B886-A28E72367EA6}" type="pres">
      <dgm:prSet presAssocID="{B1915F58-22F7-45C7-B78E-E7A58E15E45C}" presName="linNode" presStyleCnt="0"/>
      <dgm:spPr/>
    </dgm:pt>
    <dgm:pt modelId="{22EAA575-BC99-406A-8C21-A49A71652699}" type="pres">
      <dgm:prSet presAssocID="{B1915F58-22F7-45C7-B78E-E7A58E15E45C}" presName="parentText" presStyleLbl="node1" presStyleIdx="0" presStyleCnt="5" custScaleX="209544" custLinFactNeighborX="990" custLinFactNeighborY="2635">
        <dgm:presLayoutVars>
          <dgm:chMax val="1"/>
          <dgm:bulletEnabled val="1"/>
        </dgm:presLayoutVars>
      </dgm:prSet>
      <dgm:spPr/>
    </dgm:pt>
    <dgm:pt modelId="{BBE80E88-22F1-4965-9F05-DEF44922A600}" type="pres">
      <dgm:prSet presAssocID="{B456C20F-20C5-4531-92D3-7C5A15D22FF0}" presName="sp" presStyleCnt="0"/>
      <dgm:spPr/>
    </dgm:pt>
    <dgm:pt modelId="{5AF6071F-56E5-4532-98BE-0137BE2D8E66}" type="pres">
      <dgm:prSet presAssocID="{279A88F7-56BC-476A-8436-C596592DD38C}" presName="linNode" presStyleCnt="0"/>
      <dgm:spPr/>
    </dgm:pt>
    <dgm:pt modelId="{BCA220A0-433A-4BDE-8E7D-9F0D3003E31A}" type="pres">
      <dgm:prSet presAssocID="{279A88F7-56BC-476A-8436-C596592DD38C}" presName="parentText" presStyleLbl="node1" presStyleIdx="1" presStyleCnt="5" custScaleX="209544">
        <dgm:presLayoutVars>
          <dgm:chMax val="1"/>
          <dgm:bulletEnabled val="1"/>
        </dgm:presLayoutVars>
      </dgm:prSet>
      <dgm:spPr/>
    </dgm:pt>
    <dgm:pt modelId="{7C8C0757-9F41-4DB4-8298-9520F589CDF2}" type="pres">
      <dgm:prSet presAssocID="{B6CCF135-0CE8-417B-89EB-1BF6A9C27B2A}" presName="sp" presStyleCnt="0"/>
      <dgm:spPr/>
    </dgm:pt>
    <dgm:pt modelId="{8548055C-0855-462A-B022-D3F3BEEE4E1E}" type="pres">
      <dgm:prSet presAssocID="{1804DA64-6636-4960-88E8-50A319DF7350}" presName="linNode" presStyleCnt="0"/>
      <dgm:spPr/>
    </dgm:pt>
    <dgm:pt modelId="{FF91893D-27F1-4A6C-951D-3C933E2ABCC2}" type="pres">
      <dgm:prSet presAssocID="{1804DA64-6636-4960-88E8-50A319DF7350}" presName="parentText" presStyleLbl="node1" presStyleIdx="2" presStyleCnt="5" custScaleX="209544">
        <dgm:presLayoutVars>
          <dgm:chMax val="1"/>
          <dgm:bulletEnabled val="1"/>
        </dgm:presLayoutVars>
      </dgm:prSet>
      <dgm:spPr/>
    </dgm:pt>
    <dgm:pt modelId="{BA4A9AF7-AA52-429A-82F5-D9474DE25FDE}" type="pres">
      <dgm:prSet presAssocID="{9FFDFD7A-C501-4E7F-9E05-A6D294F92D34}" presName="sp" presStyleCnt="0"/>
      <dgm:spPr/>
    </dgm:pt>
    <dgm:pt modelId="{4E4CA7F9-9640-4B01-8D67-5FBA215E460A}" type="pres">
      <dgm:prSet presAssocID="{C5969489-BBB0-41BB-A2BA-1B5DDC3710DB}" presName="linNode" presStyleCnt="0"/>
      <dgm:spPr/>
    </dgm:pt>
    <dgm:pt modelId="{44EB3198-B95F-4D06-850F-90AAF5F6223B}" type="pres">
      <dgm:prSet presAssocID="{C5969489-BBB0-41BB-A2BA-1B5DDC3710DB}" presName="parentText" presStyleLbl="node1" presStyleIdx="3" presStyleCnt="5" custScaleX="208294">
        <dgm:presLayoutVars>
          <dgm:chMax val="1"/>
          <dgm:bulletEnabled val="1"/>
        </dgm:presLayoutVars>
      </dgm:prSet>
      <dgm:spPr/>
    </dgm:pt>
    <dgm:pt modelId="{19D0C1EF-6350-42DB-8D0A-F5902EA32F89}" type="pres">
      <dgm:prSet presAssocID="{E589670F-3DB3-463C-9EA5-AA3795A6F56F}" presName="sp" presStyleCnt="0"/>
      <dgm:spPr/>
    </dgm:pt>
    <dgm:pt modelId="{0438E698-BE14-48F4-AB58-5C09053E3675}" type="pres">
      <dgm:prSet presAssocID="{CD7D1EAB-409D-4D29-97F8-A557CC177BEF}" presName="linNode" presStyleCnt="0"/>
      <dgm:spPr/>
    </dgm:pt>
    <dgm:pt modelId="{7E717D41-524C-460F-804A-CFEA15520FE5}" type="pres">
      <dgm:prSet presAssocID="{CD7D1EAB-409D-4D29-97F8-A557CC177BEF}" presName="parentText" presStyleLbl="node1" presStyleIdx="4" presStyleCnt="5" custScaleX="205797">
        <dgm:presLayoutVars>
          <dgm:chMax val="1"/>
          <dgm:bulletEnabled val="1"/>
        </dgm:presLayoutVars>
      </dgm:prSet>
      <dgm:spPr/>
    </dgm:pt>
  </dgm:ptLst>
  <dgm:cxnLst>
    <dgm:cxn modelId="{09A9860E-3196-407D-BE66-FFB8388EC7A8}" srcId="{1D086AAC-79A8-4165-8802-EDF6C1C8BD80}" destId="{279A88F7-56BC-476A-8436-C596592DD38C}" srcOrd="1" destOrd="0" parTransId="{D2FFF6EB-A019-4B8A-9989-44101D67617A}" sibTransId="{B6CCF135-0CE8-417B-89EB-1BF6A9C27B2A}"/>
    <dgm:cxn modelId="{5B8B0A1A-01FB-4113-985B-7CCFF077F8EC}" srcId="{1D086AAC-79A8-4165-8802-EDF6C1C8BD80}" destId="{CD7D1EAB-409D-4D29-97F8-A557CC177BEF}" srcOrd="4" destOrd="0" parTransId="{72ABD44D-1703-4A73-AE8E-7BEE0A6351A0}" sibTransId="{96ED502F-9046-4ECA-BC09-24562E3A2963}"/>
    <dgm:cxn modelId="{15E06B3D-5468-4D0F-BCF6-B51C76E67A41}" type="presOf" srcId="{1D086AAC-79A8-4165-8802-EDF6C1C8BD80}" destId="{B0DE8A5B-73E8-44E2-91BA-04D4CDF7AB12}" srcOrd="0" destOrd="0" presId="urn:microsoft.com/office/officeart/2005/8/layout/vList5"/>
    <dgm:cxn modelId="{6478D078-185F-4296-B13D-4423F9739035}" type="presOf" srcId="{B1915F58-22F7-45C7-B78E-E7A58E15E45C}" destId="{22EAA575-BC99-406A-8C21-A49A71652699}" srcOrd="0" destOrd="0" presId="urn:microsoft.com/office/officeart/2005/8/layout/vList5"/>
    <dgm:cxn modelId="{B68F658A-1277-4EBB-ADC5-8AE05F4D1137}" srcId="{1D086AAC-79A8-4165-8802-EDF6C1C8BD80}" destId="{C5969489-BBB0-41BB-A2BA-1B5DDC3710DB}" srcOrd="3" destOrd="0" parTransId="{95394F6F-C085-43E9-9CBE-B55721A61AEE}" sibTransId="{E589670F-3DB3-463C-9EA5-AA3795A6F56F}"/>
    <dgm:cxn modelId="{D8BBA58B-DCFD-4CAF-BAC8-9E22E893EA72}" type="presOf" srcId="{C5969489-BBB0-41BB-A2BA-1B5DDC3710DB}" destId="{44EB3198-B95F-4D06-850F-90AAF5F6223B}" srcOrd="0" destOrd="0" presId="urn:microsoft.com/office/officeart/2005/8/layout/vList5"/>
    <dgm:cxn modelId="{D3A4619E-E9A3-4022-A9EB-09ADDB57763F}" srcId="{1D086AAC-79A8-4165-8802-EDF6C1C8BD80}" destId="{B1915F58-22F7-45C7-B78E-E7A58E15E45C}" srcOrd="0" destOrd="0" parTransId="{FEA427DC-E67A-42FE-9490-A4559F1D2F95}" sibTransId="{B456C20F-20C5-4531-92D3-7C5A15D22FF0}"/>
    <dgm:cxn modelId="{944605C1-F59B-4527-BF38-029D41B74EFB}" type="presOf" srcId="{CD7D1EAB-409D-4D29-97F8-A557CC177BEF}" destId="{7E717D41-524C-460F-804A-CFEA15520FE5}" srcOrd="0" destOrd="0" presId="urn:microsoft.com/office/officeart/2005/8/layout/vList5"/>
    <dgm:cxn modelId="{11E032C6-9CCD-4D66-8E2E-935FBB623AC0}" type="presOf" srcId="{279A88F7-56BC-476A-8436-C596592DD38C}" destId="{BCA220A0-433A-4BDE-8E7D-9F0D3003E31A}" srcOrd="0" destOrd="0" presId="urn:microsoft.com/office/officeart/2005/8/layout/vList5"/>
    <dgm:cxn modelId="{DA0C98E1-66DB-47C8-A434-8FAC55152D61}" type="presOf" srcId="{1804DA64-6636-4960-88E8-50A319DF7350}" destId="{FF91893D-27F1-4A6C-951D-3C933E2ABCC2}" srcOrd="0" destOrd="0" presId="urn:microsoft.com/office/officeart/2005/8/layout/vList5"/>
    <dgm:cxn modelId="{F674CEF4-696C-44C1-B51D-0F08C4B59AA9}" srcId="{1D086AAC-79A8-4165-8802-EDF6C1C8BD80}" destId="{1804DA64-6636-4960-88E8-50A319DF7350}" srcOrd="2" destOrd="0" parTransId="{43BA8FE2-0187-4A8B-8088-4F469BE93EB3}" sibTransId="{9FFDFD7A-C501-4E7F-9E05-A6D294F92D34}"/>
    <dgm:cxn modelId="{B30D1E85-E032-481F-B2AB-280FC2460F48}" type="presParOf" srcId="{B0DE8A5B-73E8-44E2-91BA-04D4CDF7AB12}" destId="{A5179DBC-CEC7-4D73-B886-A28E72367EA6}" srcOrd="0" destOrd="0" presId="urn:microsoft.com/office/officeart/2005/8/layout/vList5"/>
    <dgm:cxn modelId="{AEE37751-D123-4D54-970B-3BA767FA83C6}" type="presParOf" srcId="{A5179DBC-CEC7-4D73-B886-A28E72367EA6}" destId="{22EAA575-BC99-406A-8C21-A49A71652699}" srcOrd="0" destOrd="0" presId="urn:microsoft.com/office/officeart/2005/8/layout/vList5"/>
    <dgm:cxn modelId="{47B0BDE7-96C4-440A-B78C-69316F000B74}" type="presParOf" srcId="{B0DE8A5B-73E8-44E2-91BA-04D4CDF7AB12}" destId="{BBE80E88-22F1-4965-9F05-DEF44922A600}" srcOrd="1" destOrd="0" presId="urn:microsoft.com/office/officeart/2005/8/layout/vList5"/>
    <dgm:cxn modelId="{C1B9C962-5BE9-4D5F-8AC8-BAF2608F2EA7}" type="presParOf" srcId="{B0DE8A5B-73E8-44E2-91BA-04D4CDF7AB12}" destId="{5AF6071F-56E5-4532-98BE-0137BE2D8E66}" srcOrd="2" destOrd="0" presId="urn:microsoft.com/office/officeart/2005/8/layout/vList5"/>
    <dgm:cxn modelId="{2AB233B8-C234-4372-8721-F9B4B27B3B01}" type="presParOf" srcId="{5AF6071F-56E5-4532-98BE-0137BE2D8E66}" destId="{BCA220A0-433A-4BDE-8E7D-9F0D3003E31A}" srcOrd="0" destOrd="0" presId="urn:microsoft.com/office/officeart/2005/8/layout/vList5"/>
    <dgm:cxn modelId="{6C98F8FE-C253-4AA8-867A-0993426EBBE8}" type="presParOf" srcId="{B0DE8A5B-73E8-44E2-91BA-04D4CDF7AB12}" destId="{7C8C0757-9F41-4DB4-8298-9520F589CDF2}" srcOrd="3" destOrd="0" presId="urn:microsoft.com/office/officeart/2005/8/layout/vList5"/>
    <dgm:cxn modelId="{644DDEC1-3104-4410-9016-9EB7B16DD743}" type="presParOf" srcId="{B0DE8A5B-73E8-44E2-91BA-04D4CDF7AB12}" destId="{8548055C-0855-462A-B022-D3F3BEEE4E1E}" srcOrd="4" destOrd="0" presId="urn:microsoft.com/office/officeart/2005/8/layout/vList5"/>
    <dgm:cxn modelId="{DE30964F-9C76-4F4E-AFBE-BA9C85D33C21}" type="presParOf" srcId="{8548055C-0855-462A-B022-D3F3BEEE4E1E}" destId="{FF91893D-27F1-4A6C-951D-3C933E2ABCC2}" srcOrd="0" destOrd="0" presId="urn:microsoft.com/office/officeart/2005/8/layout/vList5"/>
    <dgm:cxn modelId="{05831EB7-3C75-4B74-BDA8-7BE5906CBC6B}" type="presParOf" srcId="{B0DE8A5B-73E8-44E2-91BA-04D4CDF7AB12}" destId="{BA4A9AF7-AA52-429A-82F5-D9474DE25FDE}" srcOrd="5" destOrd="0" presId="urn:microsoft.com/office/officeart/2005/8/layout/vList5"/>
    <dgm:cxn modelId="{6E4715D1-EB2A-47F6-ACF3-3DF3D0BBA1D5}" type="presParOf" srcId="{B0DE8A5B-73E8-44E2-91BA-04D4CDF7AB12}" destId="{4E4CA7F9-9640-4B01-8D67-5FBA215E460A}" srcOrd="6" destOrd="0" presId="urn:microsoft.com/office/officeart/2005/8/layout/vList5"/>
    <dgm:cxn modelId="{4E095693-245F-43F4-85EB-C85957F73A36}" type="presParOf" srcId="{4E4CA7F9-9640-4B01-8D67-5FBA215E460A}" destId="{44EB3198-B95F-4D06-850F-90AAF5F6223B}" srcOrd="0" destOrd="0" presId="urn:microsoft.com/office/officeart/2005/8/layout/vList5"/>
    <dgm:cxn modelId="{63FAC24D-C97B-47B6-A38B-534D5A97401C}" type="presParOf" srcId="{B0DE8A5B-73E8-44E2-91BA-04D4CDF7AB12}" destId="{19D0C1EF-6350-42DB-8D0A-F5902EA32F89}" srcOrd="7" destOrd="0" presId="urn:microsoft.com/office/officeart/2005/8/layout/vList5"/>
    <dgm:cxn modelId="{CBFEE55F-621C-424E-A002-1B0B103E286D}" type="presParOf" srcId="{B0DE8A5B-73E8-44E2-91BA-04D4CDF7AB12}" destId="{0438E698-BE14-48F4-AB58-5C09053E3675}" srcOrd="8" destOrd="0" presId="urn:microsoft.com/office/officeart/2005/8/layout/vList5"/>
    <dgm:cxn modelId="{C0805650-97CC-4813-B7B8-80B0E703EAB4}" type="presParOf" srcId="{0438E698-BE14-48F4-AB58-5C09053E3675}" destId="{7E717D41-524C-460F-804A-CFEA15520F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AA575-BC99-406A-8C21-A49A71652699}">
      <dsp:nvSpPr>
        <dsp:cNvPr id="0" name=""/>
        <dsp:cNvSpPr/>
      </dsp:nvSpPr>
      <dsp:spPr>
        <a:xfrm>
          <a:off x="272398" y="8351"/>
          <a:ext cx="1625876" cy="29164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Entertainment</a:t>
          </a:r>
        </a:p>
      </dsp:txBody>
      <dsp:txXfrm>
        <a:off x="286635" y="22588"/>
        <a:ext cx="1597402" cy="263168"/>
      </dsp:txXfrm>
    </dsp:sp>
    <dsp:sp modelId="{BCA220A0-433A-4BDE-8E7D-9F0D3003E31A}">
      <dsp:nvSpPr>
        <dsp:cNvPr id="0" name=""/>
        <dsp:cNvSpPr/>
      </dsp:nvSpPr>
      <dsp:spPr>
        <a:xfrm>
          <a:off x="264717" y="306891"/>
          <a:ext cx="1625876" cy="29164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6965"/>
                <a:satOff val="3729"/>
                <a:lumOff val="528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6965"/>
                <a:satOff val="3729"/>
                <a:lumOff val="52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Music</a:t>
          </a:r>
        </a:p>
      </dsp:txBody>
      <dsp:txXfrm>
        <a:off x="278954" y="321128"/>
        <a:ext cx="1597402" cy="263168"/>
      </dsp:txXfrm>
    </dsp:sp>
    <dsp:sp modelId="{FF91893D-27F1-4A6C-951D-3C933E2ABCC2}">
      <dsp:nvSpPr>
        <dsp:cNvPr id="0" name=""/>
        <dsp:cNvSpPr/>
      </dsp:nvSpPr>
      <dsp:spPr>
        <a:xfrm>
          <a:off x="264717" y="613116"/>
          <a:ext cx="1625876" cy="29164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93931"/>
                <a:satOff val="7458"/>
                <a:lumOff val="10573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93931"/>
                <a:satOff val="7458"/>
                <a:lumOff val="1057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How to &amp; Style</a:t>
          </a:r>
        </a:p>
      </dsp:txBody>
      <dsp:txXfrm>
        <a:off x="278954" y="627353"/>
        <a:ext cx="1597402" cy="263168"/>
      </dsp:txXfrm>
    </dsp:sp>
    <dsp:sp modelId="{44EB3198-B95F-4D06-850F-90AAF5F6223B}">
      <dsp:nvSpPr>
        <dsp:cNvPr id="0" name=""/>
        <dsp:cNvSpPr/>
      </dsp:nvSpPr>
      <dsp:spPr>
        <a:xfrm>
          <a:off x="264717" y="919341"/>
          <a:ext cx="1616178" cy="29164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40896"/>
                <a:satOff val="11187"/>
                <a:lumOff val="1586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140896"/>
                <a:satOff val="11187"/>
                <a:lumOff val="158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Comedy</a:t>
          </a:r>
        </a:p>
      </dsp:txBody>
      <dsp:txXfrm>
        <a:off x="278954" y="933578"/>
        <a:ext cx="1587704" cy="263168"/>
      </dsp:txXfrm>
    </dsp:sp>
    <dsp:sp modelId="{7E717D41-524C-460F-804A-CFEA15520FE5}">
      <dsp:nvSpPr>
        <dsp:cNvPr id="0" name=""/>
        <dsp:cNvSpPr/>
      </dsp:nvSpPr>
      <dsp:spPr>
        <a:xfrm>
          <a:off x="264717" y="1225566"/>
          <a:ext cx="1596803" cy="29164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87862"/>
                <a:satOff val="14916"/>
                <a:lumOff val="2114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187862"/>
                <a:satOff val="14916"/>
                <a:lumOff val="2114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People &amp; Blogs</a:t>
          </a:r>
        </a:p>
      </dsp:txBody>
      <dsp:txXfrm>
        <a:off x="278954" y="1239803"/>
        <a:ext cx="1568329" cy="26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Entertainment, music, how to &amp; style, comedy, and people &amp; blogs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5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846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618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7654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68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4044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851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079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686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75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194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448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406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5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22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303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97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648078" y="590680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Exploring Trending Youtube Videos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477183" y="2229198"/>
            <a:ext cx="6089674" cy="633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/>
              <a:t>Categories Deserving Marketing Attention</a:t>
            </a:r>
          </a:p>
          <a:p>
            <a:pPr algn="ctr">
              <a:spcBef>
                <a:spcPts val="0"/>
              </a:spcBef>
            </a:pPr>
            <a:endParaRPr lang="en-US" sz="1400" dirty="0"/>
          </a:p>
          <a:p>
            <a:pPr algn="ctr">
              <a:spcBef>
                <a:spcPts val="0"/>
              </a:spcBef>
            </a:pPr>
            <a:r>
              <a:rPr lang="en-US" sz="1400" dirty="0"/>
              <a:t>By: Daniel Garcia 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8/8/2020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912029"/>
            <a:ext cx="10787812" cy="3035979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908373"/>
            <a:ext cx="10790078" cy="2275472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107576" y="276976"/>
            <a:ext cx="7653298" cy="332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Which Video Categories Trended Most Often?</a:t>
            </a:r>
            <a:endParaRPr sz="2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0A0F8-8079-4CA4-96AA-EE2FB7D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6" y="1288114"/>
            <a:ext cx="5589758" cy="3455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3" name="Google Shape;622;p28">
            <a:extLst>
              <a:ext uri="{FF2B5EF4-FFF2-40B4-BE49-F238E27FC236}">
                <a16:creationId xmlns:a16="http://schemas.microsoft.com/office/drawing/2014/main" id="{4BD2D4E9-3C4D-4E83-BA93-B4207C745EBF}"/>
              </a:ext>
            </a:extLst>
          </p:cNvPr>
          <p:cNvSpPr/>
          <p:nvPr/>
        </p:nvSpPr>
        <p:spPr>
          <a:xfrm>
            <a:off x="6097636" y="2261047"/>
            <a:ext cx="2673900" cy="328006"/>
          </a:xfrm>
          <a:prstGeom prst="rect">
            <a:avLst/>
          </a:prstGeom>
          <a:solidFill>
            <a:srgbClr val="239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Entertainment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2827BC-9A45-4CD3-9FE1-B9EC62188EF9}"/>
              </a:ext>
            </a:extLst>
          </p:cNvPr>
          <p:cNvSpPr txBox="1"/>
          <p:nvPr/>
        </p:nvSpPr>
        <p:spPr>
          <a:xfrm>
            <a:off x="5987241" y="1517667"/>
            <a:ext cx="2626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Most Popular Trending Video Categories</a:t>
            </a:r>
          </a:p>
        </p:txBody>
      </p:sp>
      <p:sp>
        <p:nvSpPr>
          <p:cNvPr id="8" name="Google Shape;622;p28">
            <a:extLst>
              <a:ext uri="{FF2B5EF4-FFF2-40B4-BE49-F238E27FC236}">
                <a16:creationId xmlns:a16="http://schemas.microsoft.com/office/drawing/2014/main" id="{A412552D-6018-464C-A0CD-8BA1633EF719}"/>
              </a:ext>
            </a:extLst>
          </p:cNvPr>
          <p:cNvSpPr/>
          <p:nvPr/>
        </p:nvSpPr>
        <p:spPr>
          <a:xfrm>
            <a:off x="6097636" y="2919909"/>
            <a:ext cx="2673900" cy="328006"/>
          </a:xfrm>
          <a:prstGeom prst="rect">
            <a:avLst/>
          </a:prstGeom>
          <a:solidFill>
            <a:srgbClr val="279B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People &amp; Blogs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Google Shape;622;p28">
            <a:extLst>
              <a:ext uri="{FF2B5EF4-FFF2-40B4-BE49-F238E27FC236}">
                <a16:creationId xmlns:a16="http://schemas.microsoft.com/office/drawing/2014/main" id="{B9930B21-B1A4-4466-BFE5-7ABA0C59F1C9}"/>
              </a:ext>
            </a:extLst>
          </p:cNvPr>
          <p:cNvSpPr/>
          <p:nvPr/>
        </p:nvSpPr>
        <p:spPr>
          <a:xfrm>
            <a:off x="6097636" y="2591903"/>
            <a:ext cx="2673900" cy="328006"/>
          </a:xfrm>
          <a:prstGeom prst="rect">
            <a:avLst/>
          </a:prstGeom>
          <a:solidFill>
            <a:srgbClr val="239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News &amp; Politics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Google Shape;622;p28">
            <a:extLst>
              <a:ext uri="{FF2B5EF4-FFF2-40B4-BE49-F238E27FC236}">
                <a16:creationId xmlns:a16="http://schemas.microsoft.com/office/drawing/2014/main" id="{030DE43A-C80E-4EA3-8FAF-B07A6D784512}"/>
              </a:ext>
            </a:extLst>
          </p:cNvPr>
          <p:cNvSpPr/>
          <p:nvPr/>
        </p:nvSpPr>
        <p:spPr>
          <a:xfrm>
            <a:off x="6097636" y="3251961"/>
            <a:ext cx="2673900" cy="328006"/>
          </a:xfrm>
          <a:prstGeom prst="rect">
            <a:avLst/>
          </a:prstGeom>
          <a:solidFill>
            <a:srgbClr val="239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Music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Google Shape;622;p28">
            <a:extLst>
              <a:ext uri="{FF2B5EF4-FFF2-40B4-BE49-F238E27FC236}">
                <a16:creationId xmlns:a16="http://schemas.microsoft.com/office/drawing/2014/main" id="{5BB4528F-2582-4882-8C2A-07740F3BDC70}"/>
              </a:ext>
            </a:extLst>
          </p:cNvPr>
          <p:cNvSpPr/>
          <p:nvPr/>
        </p:nvSpPr>
        <p:spPr>
          <a:xfrm>
            <a:off x="6097636" y="3579967"/>
            <a:ext cx="2673900" cy="328006"/>
          </a:xfrm>
          <a:prstGeom prst="rect">
            <a:avLst/>
          </a:prstGeom>
          <a:solidFill>
            <a:srgbClr val="279B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Comedy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96181-02AF-4077-ACA6-893D9B94F979}"/>
              </a:ext>
            </a:extLst>
          </p:cNvPr>
          <p:cNvSpPr txBox="1"/>
          <p:nvPr/>
        </p:nvSpPr>
        <p:spPr>
          <a:xfrm>
            <a:off x="614538" y="4743444"/>
            <a:ext cx="47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Categories are 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effectLst/>
              </a:rPr>
              <a:t>orted in ascending order by aggregate median of video counts.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Google Shape;1376;p41">
            <a:extLst>
              <a:ext uri="{FF2B5EF4-FFF2-40B4-BE49-F238E27FC236}">
                <a16:creationId xmlns:a16="http://schemas.microsoft.com/office/drawing/2014/main" id="{47A99BBF-4872-47A2-8949-FCE25E90B972}"/>
              </a:ext>
            </a:extLst>
          </p:cNvPr>
          <p:cNvSpPr txBox="1">
            <a:spLocks/>
          </p:cNvSpPr>
          <p:nvPr/>
        </p:nvSpPr>
        <p:spPr>
          <a:xfrm>
            <a:off x="425556" y="954762"/>
            <a:ext cx="5658091" cy="3329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Trending Videos By Category  (Nov. 2017 – Jun. 2018)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126677" y="1051958"/>
            <a:ext cx="5444246" cy="386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Relative Distribution of Video Counts By Country</a:t>
            </a:r>
            <a:endParaRPr lang="en-US" sz="1600"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F9BBDBB-5568-48E0-997D-22411C384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7" r="45086" b="32072"/>
          <a:stretch/>
        </p:blipFill>
        <p:spPr>
          <a:xfrm>
            <a:off x="618028" y="1483018"/>
            <a:ext cx="4176810" cy="3188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0E18B-C9AE-415E-8C0E-B7919FD00C9B}"/>
              </a:ext>
            </a:extLst>
          </p:cNvPr>
          <p:cNvSpPr txBox="1"/>
          <p:nvPr/>
        </p:nvSpPr>
        <p:spPr>
          <a:xfrm>
            <a:off x="5447979" y="1162285"/>
            <a:ext cx="27662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the exception of Japan, share of  trending videos are roughly equal amongst the countries</a:t>
            </a:r>
          </a:p>
          <a:p>
            <a:endParaRPr lang="en-US" sz="2000" dirty="0"/>
          </a:p>
          <a:p>
            <a:r>
              <a:rPr lang="en-US" sz="2000" dirty="0"/>
              <a:t>In terms of eye views, more efforts should be given to regions with &gt; 20% share of trending videos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DE42A-2881-44CC-9D01-ED8FAB75056D}"/>
              </a:ext>
            </a:extLst>
          </p:cNvPr>
          <p:cNvSpPr txBox="1"/>
          <p:nvPr/>
        </p:nvSpPr>
        <p:spPr>
          <a:xfrm>
            <a:off x="522329" y="4671892"/>
            <a:ext cx="449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effectLst/>
              </a:rPr>
              <a:t>Size shows total sum of videos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effectLst/>
              </a:rPr>
              <a:t>ount (from Nov.14, 2017 to June 14,2018). 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Google Shape;619;p28">
            <a:extLst>
              <a:ext uri="{FF2B5EF4-FFF2-40B4-BE49-F238E27FC236}">
                <a16:creationId xmlns:a16="http://schemas.microsoft.com/office/drawing/2014/main" id="{4DD8D67B-6C9D-4AE4-B91C-F821652FF44C}"/>
              </a:ext>
            </a:extLst>
          </p:cNvPr>
          <p:cNvSpPr txBox="1">
            <a:spLocks/>
          </p:cNvSpPr>
          <p:nvPr/>
        </p:nvSpPr>
        <p:spPr>
          <a:xfrm>
            <a:off x="1849876" y="109966"/>
            <a:ext cx="5444247" cy="7419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Yandex Sans"/>
              </a:rPr>
              <a:t>How </a:t>
            </a:r>
            <a:r>
              <a:rPr lang="en-US" dirty="0">
                <a:solidFill>
                  <a:srgbClr val="000000"/>
                </a:solidFill>
                <a:latin typeface="Yandex Sans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Yandex Sans"/>
              </a:rPr>
              <a:t>ere Trending Videos </a:t>
            </a:r>
            <a:r>
              <a:rPr lang="en-US" dirty="0">
                <a:solidFill>
                  <a:srgbClr val="000000"/>
                </a:solidFill>
                <a:latin typeface="Yandex Sans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Yandex Sans"/>
              </a:rPr>
              <a:t>istributed </a:t>
            </a:r>
            <a:r>
              <a:rPr lang="en-US" dirty="0">
                <a:solidFill>
                  <a:srgbClr val="000000"/>
                </a:solidFill>
                <a:latin typeface="Yandex Sans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Yandex Sans"/>
              </a:rPr>
              <a:t>mong </a:t>
            </a:r>
            <a:r>
              <a:rPr lang="en-US" dirty="0">
                <a:solidFill>
                  <a:srgbClr val="000000"/>
                </a:solidFill>
                <a:latin typeface="Yandex Sans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Yandex Sans"/>
              </a:rPr>
              <a:t>egions?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120665" y="66734"/>
            <a:ext cx="6971698" cy="975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What categories were especially popular in the United States? </a:t>
            </a:r>
            <a:endParaRPr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BDFD1-A1D5-4ADA-9F65-9F6522BB8C7C}"/>
              </a:ext>
            </a:extLst>
          </p:cNvPr>
          <p:cNvSpPr txBox="1"/>
          <p:nvPr/>
        </p:nvSpPr>
        <p:spPr>
          <a:xfrm>
            <a:off x="529935" y="4589502"/>
            <a:ext cx="4499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effectLst/>
              </a:rPr>
              <a:t>Sorted in descending order by United States’ trending video count (from Nov.14, 2017 to June 14,2018). Color shows % of total for country. The marks are labeled by sum of video count. 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6F37AD7-41E8-44B0-8A4C-606307976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653008"/>
              </p:ext>
            </p:extLst>
          </p:nvPr>
        </p:nvGraphicFramePr>
        <p:xfrm>
          <a:off x="5869460" y="1802548"/>
          <a:ext cx="2155311" cy="1517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F5E934-ECDD-4806-92D4-A13811BADC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935" y="1485839"/>
            <a:ext cx="4791433" cy="3078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B90F12-294F-49BA-BF8A-DB9F37075806}"/>
              </a:ext>
            </a:extLst>
          </p:cNvPr>
          <p:cNvSpPr txBox="1"/>
          <p:nvPr/>
        </p:nvSpPr>
        <p:spPr>
          <a:xfrm>
            <a:off x="5970757" y="862029"/>
            <a:ext cx="264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Popular Trending Video Categories in the United States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0639-951B-4242-8EC7-A3026F9D0FD4}"/>
              </a:ext>
            </a:extLst>
          </p:cNvPr>
          <p:cNvSpPr txBox="1"/>
          <p:nvPr/>
        </p:nvSpPr>
        <p:spPr>
          <a:xfrm>
            <a:off x="5715779" y="3609273"/>
            <a:ext cx="2155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Music </a:t>
            </a:r>
            <a:r>
              <a:rPr lang="en-US" sz="1400" dirty="0"/>
              <a:t>and </a:t>
            </a:r>
            <a:r>
              <a:rPr lang="en-US" sz="1400" i="1" dirty="0"/>
              <a:t>How to &amp; Style </a:t>
            </a:r>
            <a:r>
              <a:rPr lang="en-US" sz="1400" dirty="0"/>
              <a:t>categories are  more popular in the  U.S. relative to the other countries</a:t>
            </a:r>
          </a:p>
        </p:txBody>
      </p:sp>
      <p:sp>
        <p:nvSpPr>
          <p:cNvPr id="67" name="Google Shape;1258;p39">
            <a:extLst>
              <a:ext uri="{FF2B5EF4-FFF2-40B4-BE49-F238E27FC236}">
                <a16:creationId xmlns:a16="http://schemas.microsoft.com/office/drawing/2014/main" id="{24619368-6856-4693-A9D3-C410024A0159}"/>
              </a:ext>
            </a:extLst>
          </p:cNvPr>
          <p:cNvSpPr txBox="1">
            <a:spLocks/>
          </p:cNvSpPr>
          <p:nvPr/>
        </p:nvSpPr>
        <p:spPr>
          <a:xfrm>
            <a:off x="529935" y="1000528"/>
            <a:ext cx="4079395" cy="55399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Trending Videos By Country and Category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120665" y="66734"/>
            <a:ext cx="6971698" cy="975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Conclusions and Recommendations</a:t>
            </a:r>
            <a:endParaRPr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820F0-F291-4340-9949-4E31FC2F9C21}"/>
              </a:ext>
            </a:extLst>
          </p:cNvPr>
          <p:cNvSpPr txBox="1"/>
          <p:nvPr/>
        </p:nvSpPr>
        <p:spPr>
          <a:xfrm>
            <a:off x="1445741" y="1569308"/>
            <a:ext cx="5918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Overall top 5 video categories </a:t>
            </a:r>
            <a:r>
              <a:rPr lang="en-US" dirty="0"/>
              <a:t>of interest: (1) entertainment, (2) news &amp; politics, (3) people &amp; blogs, (4) music, and (5) comedy</a:t>
            </a:r>
          </a:p>
          <a:p>
            <a:endParaRPr lang="en-US" sz="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Regions </a:t>
            </a:r>
            <a:r>
              <a:rPr lang="en-US" dirty="0"/>
              <a:t>of special interest for the company to advertise in: U.S, France, Russia, and India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United States </a:t>
            </a:r>
            <a:r>
              <a:rPr lang="en-US" dirty="0"/>
              <a:t>the following categories (listed in order) deserve marketing attention: (1) entertainment, (2) music, (3) how to &amp; style, (4) comedy, and (5) people &amp; blogs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7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348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Yandex Sans</vt:lpstr>
      <vt:lpstr>Trebuchet MS</vt:lpstr>
      <vt:lpstr>Arial</vt:lpstr>
      <vt:lpstr>Fira Sans Extra Condensed Medium</vt:lpstr>
      <vt:lpstr>Wingdings 3</vt:lpstr>
      <vt:lpstr>Facet</vt:lpstr>
      <vt:lpstr>Exploring Trending Youtube Videos</vt:lpstr>
      <vt:lpstr>Which Video Categories Trended Most Often?</vt:lpstr>
      <vt:lpstr>Relative Distribution of Video Counts By Country</vt:lpstr>
      <vt:lpstr>What categories were especially popular in the United States? 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Daniel Garcia Rodriguez</cp:lastModifiedBy>
  <cp:revision>19</cp:revision>
  <dcterms:modified xsi:type="dcterms:W3CDTF">2020-08-11T01:38:04Z</dcterms:modified>
</cp:coreProperties>
</file>