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6" r:id="rId9"/>
    <p:sldId id="260" r:id="rId10"/>
    <p:sldId id="262" r:id="rId11"/>
    <p:sldId id="261" r:id="rId12"/>
    <p:sldId id="263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2222" autoAdjust="0"/>
  </p:normalViewPr>
  <p:slideViewPr>
    <p:cSldViewPr snapToGrid="0">
      <p:cViewPr varScale="1">
        <p:scale>
          <a:sx n="54" d="100"/>
          <a:sy n="54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A070D-DE2D-45C3-A41E-BFA0F8F5FE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1FF50-695B-48E9-A84C-26763441E9CC}">
      <dgm:prSet/>
      <dgm:spPr/>
      <dgm:t>
        <a:bodyPr/>
        <a:lstStyle/>
        <a:p>
          <a:r>
            <a:rPr lang="en-US" b="1" dirty="0"/>
            <a:t>Opening a Restaurant in LA will Provide The Best  Opportunities to Succeed for the Company Given the Novelty of Service Provided (Robot-Waiters).</a:t>
          </a:r>
          <a:endParaRPr lang="en-US" dirty="0"/>
        </a:p>
      </dgm:t>
    </dgm:pt>
    <dgm:pt modelId="{7D4CA8D6-7888-485F-AE3A-3C9B105F8C44}" type="parTrans" cxnId="{085A1413-DDD6-424E-9CEC-FCF7D1A9D19C}">
      <dgm:prSet/>
      <dgm:spPr/>
      <dgm:t>
        <a:bodyPr/>
        <a:lstStyle/>
        <a:p>
          <a:endParaRPr lang="en-US"/>
        </a:p>
      </dgm:t>
    </dgm:pt>
    <dgm:pt modelId="{6065489A-30F9-45E2-897E-03CE8B52C805}" type="sibTrans" cxnId="{085A1413-DDD6-424E-9CEC-FCF7D1A9D19C}">
      <dgm:prSet/>
      <dgm:spPr/>
      <dgm:t>
        <a:bodyPr/>
        <a:lstStyle/>
        <a:p>
          <a:endParaRPr lang="en-US"/>
        </a:p>
      </dgm:t>
    </dgm:pt>
    <dgm:pt modelId="{AC0537EB-DB4E-4D48-9B7C-B9C9AB474EDD}" type="pres">
      <dgm:prSet presAssocID="{4FDA070D-DE2D-45C3-A41E-BFA0F8F5FE02}" presName="linear" presStyleCnt="0">
        <dgm:presLayoutVars>
          <dgm:animLvl val="lvl"/>
          <dgm:resizeHandles val="exact"/>
        </dgm:presLayoutVars>
      </dgm:prSet>
      <dgm:spPr/>
    </dgm:pt>
    <dgm:pt modelId="{558633A8-FE6D-47A5-8B8F-D671CC617BF4}" type="pres">
      <dgm:prSet presAssocID="{8181FF50-695B-48E9-A84C-26763441E9CC}" presName="parentText" presStyleLbl="node1" presStyleIdx="0" presStyleCnt="1" custScaleY="136535">
        <dgm:presLayoutVars>
          <dgm:chMax val="0"/>
          <dgm:bulletEnabled val="1"/>
        </dgm:presLayoutVars>
      </dgm:prSet>
      <dgm:spPr/>
    </dgm:pt>
  </dgm:ptLst>
  <dgm:cxnLst>
    <dgm:cxn modelId="{085A1413-DDD6-424E-9CEC-FCF7D1A9D19C}" srcId="{4FDA070D-DE2D-45C3-A41E-BFA0F8F5FE02}" destId="{8181FF50-695B-48E9-A84C-26763441E9CC}" srcOrd="0" destOrd="0" parTransId="{7D4CA8D6-7888-485F-AE3A-3C9B105F8C44}" sibTransId="{6065489A-30F9-45E2-897E-03CE8B52C805}"/>
    <dgm:cxn modelId="{C2D54738-9BCD-4E2F-A926-7E45CBDBCD42}" type="presOf" srcId="{4FDA070D-DE2D-45C3-A41E-BFA0F8F5FE02}" destId="{AC0537EB-DB4E-4D48-9B7C-B9C9AB474EDD}" srcOrd="0" destOrd="0" presId="urn:microsoft.com/office/officeart/2005/8/layout/vList2"/>
    <dgm:cxn modelId="{4125DDCD-7A5B-4361-84F7-A0AA430E7548}" type="presOf" srcId="{8181FF50-695B-48E9-A84C-26763441E9CC}" destId="{558633A8-FE6D-47A5-8B8F-D671CC617BF4}" srcOrd="0" destOrd="0" presId="urn:microsoft.com/office/officeart/2005/8/layout/vList2"/>
    <dgm:cxn modelId="{5D508BCF-3465-45B6-B11F-2A85909A5D4B}" type="presParOf" srcId="{AC0537EB-DB4E-4D48-9B7C-B9C9AB474EDD}" destId="{558633A8-FE6D-47A5-8B8F-D671CC617B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00C7C-10F8-4773-A6AD-3522FD84B56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8E9EC-4F5B-4673-A027-A21C9E9E3C7A}">
      <dgm:prSet custT="1"/>
      <dgm:spPr/>
      <dgm:t>
        <a:bodyPr/>
        <a:lstStyle/>
        <a:p>
          <a:r>
            <a:rPr lang="en-US" sz="1800" dirty="0"/>
            <a:t>top 10 streets contain between 110 and 230 restaurants</a:t>
          </a:r>
        </a:p>
      </dgm:t>
    </dgm:pt>
    <dgm:pt modelId="{38687444-976B-4F8F-A38E-6B619E9AB2E5}" type="parTrans" cxnId="{53646E52-51B1-4F57-A661-5B6999329F9C}">
      <dgm:prSet/>
      <dgm:spPr/>
      <dgm:t>
        <a:bodyPr/>
        <a:lstStyle/>
        <a:p>
          <a:endParaRPr lang="en-US"/>
        </a:p>
      </dgm:t>
    </dgm:pt>
    <dgm:pt modelId="{37457543-DD38-4184-A521-99451343D56E}" type="sibTrans" cxnId="{53646E52-51B1-4F57-A661-5B6999329F9C}">
      <dgm:prSet/>
      <dgm:spPr/>
      <dgm:t>
        <a:bodyPr/>
        <a:lstStyle/>
        <a:p>
          <a:endParaRPr lang="en-US"/>
        </a:p>
      </dgm:t>
    </dgm:pt>
    <dgm:pt modelId="{73FF1216-1289-4BF0-882C-7ECFFB85FAF2}" type="pres">
      <dgm:prSet presAssocID="{B1800C7C-10F8-4773-A6AD-3522FD84B568}" presName="linearFlow" presStyleCnt="0">
        <dgm:presLayoutVars>
          <dgm:dir/>
          <dgm:resizeHandles val="exact"/>
        </dgm:presLayoutVars>
      </dgm:prSet>
      <dgm:spPr/>
    </dgm:pt>
    <dgm:pt modelId="{80DBFA21-456B-497E-B1BF-E846F354D6F0}" type="pres">
      <dgm:prSet presAssocID="{D428E9EC-4F5B-4673-A027-A21C9E9E3C7A}" presName="composite" presStyleCnt="0"/>
      <dgm:spPr/>
    </dgm:pt>
    <dgm:pt modelId="{64CEFB66-7D16-4940-B284-9908BC2BB481}" type="pres">
      <dgm:prSet presAssocID="{D428E9EC-4F5B-4673-A027-A21C9E9E3C7A}" presName="imgShp" presStyleLbl="fgImgPlace1" presStyleIdx="0" presStyleCnt="1" custFlipVert="0" custFlipHor="0" custScaleX="3781" custScaleY="3781"/>
      <dgm:spPr>
        <a:prstGeom prst="actionButtonBlank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>
            <a:hlinkClick xmlns:r="http://schemas.openxmlformats.org/officeDocument/2006/relationships" r:id="" action="ppaction://noaction" highlightClick="1"/>
          </dgm14:cNvPr>
        </a:ext>
      </dgm:extLst>
    </dgm:pt>
    <dgm:pt modelId="{2311B351-4F07-45BD-A851-5C264E1A87EC}" type="pres">
      <dgm:prSet presAssocID="{D428E9EC-4F5B-4673-A027-A21C9E9E3C7A}" presName="txShp" presStyleLbl="node1" presStyleIdx="0" presStyleCnt="1" custScaleX="98785" custLinFactY="48750" custLinFactNeighborX="-5466" custLinFactNeighborY="100000">
        <dgm:presLayoutVars>
          <dgm:bulletEnabled val="1"/>
        </dgm:presLayoutVars>
      </dgm:prSet>
      <dgm:spPr/>
    </dgm:pt>
  </dgm:ptLst>
  <dgm:cxnLst>
    <dgm:cxn modelId="{0AEA421F-60DA-4DBD-B012-5FACDC804B97}" type="presOf" srcId="{D428E9EC-4F5B-4673-A027-A21C9E9E3C7A}" destId="{2311B351-4F07-45BD-A851-5C264E1A87EC}" srcOrd="0" destOrd="0" presId="urn:microsoft.com/office/officeart/2005/8/layout/vList3"/>
    <dgm:cxn modelId="{53646E52-51B1-4F57-A661-5B6999329F9C}" srcId="{B1800C7C-10F8-4773-A6AD-3522FD84B568}" destId="{D428E9EC-4F5B-4673-A027-A21C9E9E3C7A}" srcOrd="0" destOrd="0" parTransId="{38687444-976B-4F8F-A38E-6B619E9AB2E5}" sibTransId="{37457543-DD38-4184-A521-99451343D56E}"/>
    <dgm:cxn modelId="{BFE53D9E-8A01-416D-97E9-2CF20EE669E7}" type="presOf" srcId="{B1800C7C-10F8-4773-A6AD-3522FD84B568}" destId="{73FF1216-1289-4BF0-882C-7ECFFB85FAF2}" srcOrd="0" destOrd="0" presId="urn:microsoft.com/office/officeart/2005/8/layout/vList3"/>
    <dgm:cxn modelId="{B3AB3935-FB03-4476-B438-A684E4034A0D}" type="presParOf" srcId="{73FF1216-1289-4BF0-882C-7ECFFB85FAF2}" destId="{80DBFA21-456B-497E-B1BF-E846F354D6F0}" srcOrd="0" destOrd="0" presId="urn:microsoft.com/office/officeart/2005/8/layout/vList3"/>
    <dgm:cxn modelId="{5EDE8BB2-90FE-4AE5-8C6C-EFBED526F2E8}" type="presParOf" srcId="{80DBFA21-456B-497E-B1BF-E846F354D6F0}" destId="{64CEFB66-7D16-4940-B284-9908BC2BB481}" srcOrd="0" destOrd="0" presId="urn:microsoft.com/office/officeart/2005/8/layout/vList3"/>
    <dgm:cxn modelId="{2509F770-19F9-4E70-B20D-B323D03F13AA}" type="presParOf" srcId="{80DBFA21-456B-497E-B1BF-E846F354D6F0}" destId="{2311B351-4F07-45BD-A851-5C264E1A87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D8A993-87E5-4188-8944-02946A25C1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55829-55F3-410F-9657-6583563A5507}">
      <dgm:prSet/>
      <dgm:spPr/>
      <dgm:t>
        <a:bodyPr/>
        <a:lstStyle/>
        <a:p>
          <a:r>
            <a:rPr lang="en-US" dirty="0"/>
            <a:t>Have a median of 32 seats</a:t>
          </a:r>
        </a:p>
      </dgm:t>
    </dgm:pt>
    <dgm:pt modelId="{8F6B041F-B859-4569-9999-E0ECEDF403E2}" type="parTrans" cxnId="{E73B9585-85CC-4769-A5E1-CDC9ECF3C2EF}">
      <dgm:prSet/>
      <dgm:spPr/>
      <dgm:t>
        <a:bodyPr/>
        <a:lstStyle/>
        <a:p>
          <a:endParaRPr lang="en-US"/>
        </a:p>
      </dgm:t>
    </dgm:pt>
    <dgm:pt modelId="{46DD258C-71FD-4A47-9EC7-D1E60AEC9038}" type="sibTrans" cxnId="{E73B9585-85CC-4769-A5E1-CDC9ECF3C2EF}">
      <dgm:prSet/>
      <dgm:spPr/>
      <dgm:t>
        <a:bodyPr/>
        <a:lstStyle/>
        <a:p>
          <a:endParaRPr lang="en-US"/>
        </a:p>
      </dgm:t>
    </dgm:pt>
    <dgm:pt modelId="{1BA0E20C-C1E1-4233-B13A-CB17C98EB432}">
      <dgm:prSet/>
      <dgm:spPr/>
      <dgm:t>
        <a:bodyPr/>
        <a:lstStyle/>
        <a:p>
          <a:r>
            <a:rPr lang="en-US" dirty="0"/>
            <a:t>Distribution of seats can be split into two groups (</a:t>
          </a:r>
          <a:r>
            <a:rPr lang="en-US" i="1" dirty="0"/>
            <a:t>many and few</a:t>
          </a:r>
          <a:r>
            <a:rPr lang="en-US" dirty="0"/>
            <a:t>) and does not differ amongst chains and non-chain restaurant establishments</a:t>
          </a:r>
        </a:p>
      </dgm:t>
    </dgm:pt>
    <dgm:pt modelId="{DA93C6C6-9D0A-4753-A432-9870AA5FB682}" type="parTrans" cxnId="{B5B217FF-1088-4D42-9F31-138508905160}">
      <dgm:prSet/>
      <dgm:spPr/>
      <dgm:t>
        <a:bodyPr/>
        <a:lstStyle/>
        <a:p>
          <a:endParaRPr lang="en-US"/>
        </a:p>
      </dgm:t>
    </dgm:pt>
    <dgm:pt modelId="{1BDD5D04-7DDB-443B-81DD-F444CE0CFE02}" type="sibTrans" cxnId="{B5B217FF-1088-4D42-9F31-138508905160}">
      <dgm:prSet/>
      <dgm:spPr/>
      <dgm:t>
        <a:bodyPr/>
        <a:lstStyle/>
        <a:p>
          <a:endParaRPr lang="en-US"/>
        </a:p>
      </dgm:t>
    </dgm:pt>
    <dgm:pt modelId="{AA370F49-F92E-429B-A2E6-4D109E8D897D}" type="pres">
      <dgm:prSet presAssocID="{FED8A993-87E5-4188-8944-02946A25C150}" presName="linear" presStyleCnt="0">
        <dgm:presLayoutVars>
          <dgm:animLvl val="lvl"/>
          <dgm:resizeHandles val="exact"/>
        </dgm:presLayoutVars>
      </dgm:prSet>
      <dgm:spPr/>
    </dgm:pt>
    <dgm:pt modelId="{922D511B-5A79-478D-B59E-37EF29F4DE4A}" type="pres">
      <dgm:prSet presAssocID="{56D55829-55F3-410F-9657-6583563A5507}" presName="parentText" presStyleLbl="node1" presStyleIdx="0" presStyleCnt="2" custScaleY="60791">
        <dgm:presLayoutVars>
          <dgm:chMax val="0"/>
          <dgm:bulletEnabled val="1"/>
        </dgm:presLayoutVars>
      </dgm:prSet>
      <dgm:spPr/>
    </dgm:pt>
    <dgm:pt modelId="{183A54D4-E1BB-42D6-9DBB-0969374825B8}" type="pres">
      <dgm:prSet presAssocID="{46DD258C-71FD-4A47-9EC7-D1E60AEC9038}" presName="spacer" presStyleCnt="0"/>
      <dgm:spPr/>
    </dgm:pt>
    <dgm:pt modelId="{C325E1C0-9891-42DA-B59B-A7993A1FA529}" type="pres">
      <dgm:prSet presAssocID="{1BA0E20C-C1E1-4233-B13A-CB17C98EB43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2B7C31-EB00-46FC-86F5-C6213A1FC4E1}" type="presOf" srcId="{56D55829-55F3-410F-9657-6583563A5507}" destId="{922D511B-5A79-478D-B59E-37EF29F4DE4A}" srcOrd="0" destOrd="0" presId="urn:microsoft.com/office/officeart/2005/8/layout/vList2"/>
    <dgm:cxn modelId="{225B4D7D-C664-42B2-AFF1-837862DB4388}" type="presOf" srcId="{1BA0E20C-C1E1-4233-B13A-CB17C98EB432}" destId="{C325E1C0-9891-42DA-B59B-A7993A1FA529}" srcOrd="0" destOrd="0" presId="urn:microsoft.com/office/officeart/2005/8/layout/vList2"/>
    <dgm:cxn modelId="{E73B9585-85CC-4769-A5E1-CDC9ECF3C2EF}" srcId="{FED8A993-87E5-4188-8944-02946A25C150}" destId="{56D55829-55F3-410F-9657-6583563A5507}" srcOrd="0" destOrd="0" parTransId="{8F6B041F-B859-4569-9999-E0ECEDF403E2}" sibTransId="{46DD258C-71FD-4A47-9EC7-D1E60AEC9038}"/>
    <dgm:cxn modelId="{C78606FF-59BD-493E-B50C-2D4E550B450B}" type="presOf" srcId="{FED8A993-87E5-4188-8944-02946A25C150}" destId="{AA370F49-F92E-429B-A2E6-4D109E8D897D}" srcOrd="0" destOrd="0" presId="urn:microsoft.com/office/officeart/2005/8/layout/vList2"/>
    <dgm:cxn modelId="{B5B217FF-1088-4D42-9F31-138508905160}" srcId="{FED8A993-87E5-4188-8944-02946A25C150}" destId="{1BA0E20C-C1E1-4233-B13A-CB17C98EB432}" srcOrd="1" destOrd="0" parTransId="{DA93C6C6-9D0A-4753-A432-9870AA5FB682}" sibTransId="{1BDD5D04-7DDB-443B-81DD-F444CE0CFE02}"/>
    <dgm:cxn modelId="{919F30D0-9432-4F27-9AEA-60EA91BFAAA7}" type="presParOf" srcId="{AA370F49-F92E-429B-A2E6-4D109E8D897D}" destId="{922D511B-5A79-478D-B59E-37EF29F4DE4A}" srcOrd="0" destOrd="0" presId="urn:microsoft.com/office/officeart/2005/8/layout/vList2"/>
    <dgm:cxn modelId="{4F90ECC9-B827-464B-966C-1E4DA4400E8B}" type="presParOf" srcId="{AA370F49-F92E-429B-A2E6-4D109E8D897D}" destId="{183A54D4-E1BB-42D6-9DBB-0969374825B8}" srcOrd="1" destOrd="0" presId="urn:microsoft.com/office/officeart/2005/8/layout/vList2"/>
    <dgm:cxn modelId="{76366356-05A7-463E-BA8F-4DB9B8D03AE7}" type="presParOf" srcId="{AA370F49-F92E-429B-A2E6-4D109E8D897D}" destId="{C325E1C0-9891-42DA-B59B-A7993A1FA5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B8EB3D-581D-4CCD-86E3-641F8E4138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B8D0CC-C66F-4599-9A7C-3C913F66BBCD}">
      <dgm:prSet/>
      <dgm:spPr/>
      <dgm:t>
        <a:bodyPr/>
        <a:lstStyle/>
        <a:p>
          <a:r>
            <a:rPr lang="en-US" dirty="0"/>
            <a:t>When thinking about establishing in LA, given </a:t>
          </a:r>
          <a:r>
            <a:rPr lang="en-US" b="1" dirty="0">
              <a:solidFill>
                <a:schemeClr val="tx1"/>
              </a:solidFill>
            </a:rPr>
            <a:t>(1)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0" dirty="0">
              <a:solidFill>
                <a:schemeClr val="bg1"/>
              </a:solidFill>
            </a:rPr>
            <a:t>chosen establishment (small Cafe), </a:t>
          </a:r>
          <a:r>
            <a:rPr lang="en-US" b="1" dirty="0">
              <a:solidFill>
                <a:schemeClr val="tx1"/>
              </a:solidFill>
            </a:rPr>
            <a:t>(2)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dirty="0"/>
            <a:t>the </a:t>
          </a:r>
          <a:r>
            <a:rPr lang="en-US" b="0" dirty="0">
              <a:solidFill>
                <a:schemeClr val="bg1"/>
              </a:solidFill>
            </a:rPr>
            <a:t>novelty of the service provided (robot waiters)</a:t>
          </a:r>
          <a:r>
            <a:rPr lang="en-US" b="0" dirty="0"/>
            <a:t>, </a:t>
          </a:r>
          <a:r>
            <a:rPr lang="en-US" b="1" dirty="0">
              <a:solidFill>
                <a:schemeClr val="tx1"/>
              </a:solidFill>
            </a:rPr>
            <a:t>(3)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0" dirty="0">
              <a:solidFill>
                <a:schemeClr val="bg1"/>
              </a:solidFill>
            </a:rPr>
            <a:t>the current market conditions</a:t>
          </a:r>
          <a:r>
            <a:rPr lang="en-US" dirty="0"/>
            <a:t>, </a:t>
          </a:r>
          <a:r>
            <a:rPr lang="en-US" b="1" dirty="0">
              <a:solidFill>
                <a:schemeClr val="tx1"/>
              </a:solidFill>
            </a:rPr>
            <a:t>(4)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0" dirty="0">
              <a:solidFill>
                <a:schemeClr val="bg1"/>
              </a:solidFill>
            </a:rPr>
            <a:t>cost of the project</a:t>
          </a:r>
          <a:r>
            <a:rPr lang="en-US" b="0" dirty="0"/>
            <a:t>, </a:t>
          </a:r>
          <a:r>
            <a:rPr lang="en-US" dirty="0"/>
            <a:t>and </a:t>
          </a:r>
          <a:r>
            <a:rPr lang="en-US" b="1" dirty="0">
              <a:solidFill>
                <a:schemeClr val="tx1"/>
              </a:solidFill>
            </a:rPr>
            <a:t>(5) </a:t>
          </a:r>
          <a:r>
            <a:rPr lang="en-US" b="0" dirty="0">
              <a:solidFill>
                <a:schemeClr val="bg1"/>
              </a:solidFill>
            </a:rPr>
            <a:t>long-term goal to maintain a successful establishment</a:t>
          </a:r>
          <a:r>
            <a:rPr lang="en-US" dirty="0"/>
            <a:t>, the following recommendation is given:</a:t>
          </a:r>
        </a:p>
      </dgm:t>
    </dgm:pt>
    <dgm:pt modelId="{D637BF43-8D97-41E0-BC52-2A49C1061998}" type="parTrans" cxnId="{CE9A0DE9-D7A6-4362-9DFB-03E15BE2ACA4}">
      <dgm:prSet/>
      <dgm:spPr/>
      <dgm:t>
        <a:bodyPr/>
        <a:lstStyle/>
        <a:p>
          <a:endParaRPr lang="en-US"/>
        </a:p>
      </dgm:t>
    </dgm:pt>
    <dgm:pt modelId="{CCFDBBF8-1721-49BD-9561-C5A85A8CCDCD}" type="sibTrans" cxnId="{CE9A0DE9-D7A6-4362-9DFB-03E15BE2ACA4}">
      <dgm:prSet/>
      <dgm:spPr/>
      <dgm:t>
        <a:bodyPr/>
        <a:lstStyle/>
        <a:p>
          <a:endParaRPr lang="en-US"/>
        </a:p>
      </dgm:t>
    </dgm:pt>
    <dgm:pt modelId="{1F8304A8-9C45-4470-8889-FE4F7BA487DE}" type="pres">
      <dgm:prSet presAssocID="{C2B8EB3D-581D-4CCD-86E3-641F8E413820}" presName="linear" presStyleCnt="0">
        <dgm:presLayoutVars>
          <dgm:animLvl val="lvl"/>
          <dgm:resizeHandles val="exact"/>
        </dgm:presLayoutVars>
      </dgm:prSet>
      <dgm:spPr/>
    </dgm:pt>
    <dgm:pt modelId="{37BD51D2-A786-4719-8A52-EDD38C958E88}" type="pres">
      <dgm:prSet presAssocID="{01B8D0CC-C66F-4599-9A7C-3C913F66BBC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A163039-82CF-4453-84CC-7BE8265794F6}" type="presOf" srcId="{01B8D0CC-C66F-4599-9A7C-3C913F66BBCD}" destId="{37BD51D2-A786-4719-8A52-EDD38C958E88}" srcOrd="0" destOrd="0" presId="urn:microsoft.com/office/officeart/2005/8/layout/vList2"/>
    <dgm:cxn modelId="{CE9A0DE9-D7A6-4362-9DFB-03E15BE2ACA4}" srcId="{C2B8EB3D-581D-4CCD-86E3-641F8E413820}" destId="{01B8D0CC-C66F-4599-9A7C-3C913F66BBCD}" srcOrd="0" destOrd="0" parTransId="{D637BF43-8D97-41E0-BC52-2A49C1061998}" sibTransId="{CCFDBBF8-1721-49BD-9561-C5A85A8CCDCD}"/>
    <dgm:cxn modelId="{B04CACEA-D220-4117-8A26-82956F03F3C1}" type="presOf" srcId="{C2B8EB3D-581D-4CCD-86E3-641F8E413820}" destId="{1F8304A8-9C45-4470-8889-FE4F7BA487DE}" srcOrd="0" destOrd="0" presId="urn:microsoft.com/office/officeart/2005/8/layout/vList2"/>
    <dgm:cxn modelId="{917B928A-79C1-450D-8D95-60BB91C6FC10}" type="presParOf" srcId="{1F8304A8-9C45-4470-8889-FE4F7BA487DE}" destId="{37BD51D2-A786-4719-8A52-EDD38C958E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B4FBF-FC4C-4BD2-BA38-6A1AC85F0BF4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B47D27F-7869-498C-AD72-328E094FAA8E}">
      <dgm:prSet/>
      <dgm:spPr/>
      <dgm:t>
        <a:bodyPr/>
        <a:lstStyle/>
        <a:p>
          <a:r>
            <a:rPr lang="en-US" dirty="0"/>
            <a:t>Roughly 3/4 of establishments in LA are restaurants </a:t>
          </a:r>
        </a:p>
      </dgm:t>
    </dgm:pt>
    <dgm:pt modelId="{D8BDFA57-A591-4717-BC6F-448C922A6212}" type="parTrans" cxnId="{D78BD3DF-2B2F-427C-A84D-DB72FD252BA7}">
      <dgm:prSet/>
      <dgm:spPr/>
      <dgm:t>
        <a:bodyPr/>
        <a:lstStyle/>
        <a:p>
          <a:endParaRPr lang="en-US"/>
        </a:p>
      </dgm:t>
    </dgm:pt>
    <dgm:pt modelId="{52823511-0C60-41F3-A0F5-1B4CA915BF1F}" type="sibTrans" cxnId="{D78BD3DF-2B2F-427C-A84D-DB72FD252BA7}">
      <dgm:prSet/>
      <dgm:spPr/>
      <dgm:t>
        <a:bodyPr/>
        <a:lstStyle/>
        <a:p>
          <a:endParaRPr lang="en-US"/>
        </a:p>
      </dgm:t>
    </dgm:pt>
    <dgm:pt modelId="{54EFE161-6059-4F7A-9471-A29B647D238E}">
      <dgm:prSet/>
      <dgm:spPr/>
      <dgm:t>
        <a:bodyPr/>
        <a:lstStyle/>
        <a:p>
          <a:r>
            <a:rPr lang="en-US" dirty="0"/>
            <a:t>On the other hand, Cafes, the company's planned venue, makes up 5% of establishments in LA. </a:t>
          </a:r>
        </a:p>
      </dgm:t>
    </dgm:pt>
    <dgm:pt modelId="{2A6410EC-0CB0-4F8B-8218-31684FF41D40}" type="parTrans" cxnId="{07229E78-B684-4C25-8E3F-F6CC802E157E}">
      <dgm:prSet/>
      <dgm:spPr/>
      <dgm:t>
        <a:bodyPr/>
        <a:lstStyle/>
        <a:p>
          <a:endParaRPr lang="en-US"/>
        </a:p>
      </dgm:t>
    </dgm:pt>
    <dgm:pt modelId="{17035CD3-DA88-4425-AEDA-BE3D8A6788B5}" type="sibTrans" cxnId="{07229E78-B684-4C25-8E3F-F6CC802E157E}">
      <dgm:prSet/>
      <dgm:spPr/>
      <dgm:t>
        <a:bodyPr/>
        <a:lstStyle/>
        <a:p>
          <a:endParaRPr lang="en-US"/>
        </a:p>
      </dgm:t>
    </dgm:pt>
    <dgm:pt modelId="{10006C66-79C4-4ACE-99E1-6BDB06B443E0}">
      <dgm:prSet/>
      <dgm:spPr/>
      <dgm:t>
        <a:bodyPr/>
        <a:lstStyle/>
        <a:p>
          <a:r>
            <a:rPr lang="en-US"/>
            <a:t>Restaurants seem to have more opportunity to enter</a:t>
          </a:r>
        </a:p>
      </dgm:t>
    </dgm:pt>
    <dgm:pt modelId="{05B0FFF2-11EB-4141-AA38-52AB2C66077E}" type="parTrans" cxnId="{AE138969-D879-4C1B-825B-0667DC823267}">
      <dgm:prSet/>
      <dgm:spPr/>
      <dgm:t>
        <a:bodyPr/>
        <a:lstStyle/>
        <a:p>
          <a:endParaRPr lang="en-US"/>
        </a:p>
      </dgm:t>
    </dgm:pt>
    <dgm:pt modelId="{7488C4F2-D47F-460C-970A-9D091B8BF50F}" type="sibTrans" cxnId="{AE138969-D879-4C1B-825B-0667DC823267}">
      <dgm:prSet/>
      <dgm:spPr/>
      <dgm:t>
        <a:bodyPr/>
        <a:lstStyle/>
        <a:p>
          <a:endParaRPr lang="en-US"/>
        </a:p>
      </dgm:t>
    </dgm:pt>
    <dgm:pt modelId="{EED3E739-BA14-41AC-8E4C-29C38EFFE5B5}" type="pres">
      <dgm:prSet presAssocID="{9B8B4FBF-FC4C-4BD2-BA38-6A1AC85F0BF4}" presName="linear" presStyleCnt="0">
        <dgm:presLayoutVars>
          <dgm:animLvl val="lvl"/>
          <dgm:resizeHandles val="exact"/>
        </dgm:presLayoutVars>
      </dgm:prSet>
      <dgm:spPr/>
    </dgm:pt>
    <dgm:pt modelId="{560D3951-9F2C-44C9-BBF2-BA941E493EE1}" type="pres">
      <dgm:prSet presAssocID="{BB47D27F-7869-498C-AD72-328E094FAA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CDEE02-5985-4DA5-931A-8565F80C1438}" type="pres">
      <dgm:prSet presAssocID="{52823511-0C60-41F3-A0F5-1B4CA915BF1F}" presName="spacer" presStyleCnt="0"/>
      <dgm:spPr/>
    </dgm:pt>
    <dgm:pt modelId="{1BF0C0A0-BB7B-4B4E-B7C0-E3511E51CD54}" type="pres">
      <dgm:prSet presAssocID="{54EFE161-6059-4F7A-9471-A29B647D23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648FB5-9F5C-425B-BAA2-6E1638AFE7E9}" type="pres">
      <dgm:prSet presAssocID="{17035CD3-DA88-4425-AEDA-BE3D8A6788B5}" presName="spacer" presStyleCnt="0"/>
      <dgm:spPr/>
    </dgm:pt>
    <dgm:pt modelId="{068AE873-51BA-41D7-B28C-E8D6DD0E06A3}" type="pres">
      <dgm:prSet presAssocID="{10006C66-79C4-4ACE-99E1-6BDB06B443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473A1F-FB98-405D-9979-636705C667C7}" type="presOf" srcId="{BB47D27F-7869-498C-AD72-328E094FAA8E}" destId="{560D3951-9F2C-44C9-BBF2-BA941E493EE1}" srcOrd="0" destOrd="0" presId="urn:microsoft.com/office/officeart/2005/8/layout/vList2"/>
    <dgm:cxn modelId="{AE138969-D879-4C1B-825B-0667DC823267}" srcId="{9B8B4FBF-FC4C-4BD2-BA38-6A1AC85F0BF4}" destId="{10006C66-79C4-4ACE-99E1-6BDB06B443E0}" srcOrd="2" destOrd="0" parTransId="{05B0FFF2-11EB-4141-AA38-52AB2C66077E}" sibTransId="{7488C4F2-D47F-460C-970A-9D091B8BF50F}"/>
    <dgm:cxn modelId="{AB805B70-0FB9-4274-98E3-23E87F95D43D}" type="presOf" srcId="{9B8B4FBF-FC4C-4BD2-BA38-6A1AC85F0BF4}" destId="{EED3E739-BA14-41AC-8E4C-29C38EFFE5B5}" srcOrd="0" destOrd="0" presId="urn:microsoft.com/office/officeart/2005/8/layout/vList2"/>
    <dgm:cxn modelId="{07229E78-B684-4C25-8E3F-F6CC802E157E}" srcId="{9B8B4FBF-FC4C-4BD2-BA38-6A1AC85F0BF4}" destId="{54EFE161-6059-4F7A-9471-A29B647D238E}" srcOrd="1" destOrd="0" parTransId="{2A6410EC-0CB0-4F8B-8218-31684FF41D40}" sibTransId="{17035CD3-DA88-4425-AEDA-BE3D8A6788B5}"/>
    <dgm:cxn modelId="{7FAD298E-DC3F-4179-B15E-973363FEA283}" type="presOf" srcId="{54EFE161-6059-4F7A-9471-A29B647D238E}" destId="{1BF0C0A0-BB7B-4B4E-B7C0-E3511E51CD54}" srcOrd="0" destOrd="0" presId="urn:microsoft.com/office/officeart/2005/8/layout/vList2"/>
    <dgm:cxn modelId="{D78BD3DF-2B2F-427C-A84D-DB72FD252BA7}" srcId="{9B8B4FBF-FC4C-4BD2-BA38-6A1AC85F0BF4}" destId="{BB47D27F-7869-498C-AD72-328E094FAA8E}" srcOrd="0" destOrd="0" parTransId="{D8BDFA57-A591-4717-BC6F-448C922A6212}" sibTransId="{52823511-0C60-41F3-A0F5-1B4CA915BF1F}"/>
    <dgm:cxn modelId="{B3E9C6F1-5A61-4833-B9B2-BD72591CB036}" type="presOf" srcId="{10006C66-79C4-4ACE-99E1-6BDB06B443E0}" destId="{068AE873-51BA-41D7-B28C-E8D6DD0E06A3}" srcOrd="0" destOrd="0" presId="urn:microsoft.com/office/officeart/2005/8/layout/vList2"/>
    <dgm:cxn modelId="{A7FECC56-F8EE-47BB-9E96-BF80C6772448}" type="presParOf" srcId="{EED3E739-BA14-41AC-8E4C-29C38EFFE5B5}" destId="{560D3951-9F2C-44C9-BBF2-BA941E493EE1}" srcOrd="0" destOrd="0" presId="urn:microsoft.com/office/officeart/2005/8/layout/vList2"/>
    <dgm:cxn modelId="{D7DA92CB-CF1F-4810-BC21-35C733431B17}" type="presParOf" srcId="{EED3E739-BA14-41AC-8E4C-29C38EFFE5B5}" destId="{E7CDEE02-5985-4DA5-931A-8565F80C1438}" srcOrd="1" destOrd="0" presId="urn:microsoft.com/office/officeart/2005/8/layout/vList2"/>
    <dgm:cxn modelId="{F7798370-1B4D-40E3-B4E8-06334765FA62}" type="presParOf" srcId="{EED3E739-BA14-41AC-8E4C-29C38EFFE5B5}" destId="{1BF0C0A0-BB7B-4B4E-B7C0-E3511E51CD54}" srcOrd="2" destOrd="0" presId="urn:microsoft.com/office/officeart/2005/8/layout/vList2"/>
    <dgm:cxn modelId="{05DE4395-B161-452F-94F7-5EBAC1942914}" type="presParOf" srcId="{EED3E739-BA14-41AC-8E4C-29C38EFFE5B5}" destId="{13648FB5-9F5C-425B-BAA2-6E1638AFE7E9}" srcOrd="3" destOrd="0" presId="urn:microsoft.com/office/officeart/2005/8/layout/vList2"/>
    <dgm:cxn modelId="{F4337E6F-314A-4BC6-8470-79ED79036292}" type="presParOf" srcId="{EED3E739-BA14-41AC-8E4C-29C38EFFE5B5}" destId="{068AE873-51BA-41D7-B28C-E8D6DD0E06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08075-F881-47E1-809B-EF6DF0CC211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1230262-24AF-4E49-BA91-CA5746E69F29}">
      <dgm:prSet/>
      <dgm:spPr/>
      <dgm:t>
        <a:bodyPr/>
        <a:lstStyle/>
        <a:p>
          <a:r>
            <a:rPr lang="en-US" dirty="0"/>
            <a:t>Non-chains establishments are 5% points away from representing 2/3 of the LA establishments. </a:t>
          </a:r>
        </a:p>
      </dgm:t>
    </dgm:pt>
    <dgm:pt modelId="{8200B666-7AE7-4759-974A-B6BC21AFC065}" type="parTrans" cxnId="{E02E990E-3B30-4917-966D-8A1424493290}">
      <dgm:prSet/>
      <dgm:spPr/>
      <dgm:t>
        <a:bodyPr/>
        <a:lstStyle/>
        <a:p>
          <a:endParaRPr lang="en-US"/>
        </a:p>
      </dgm:t>
    </dgm:pt>
    <dgm:pt modelId="{87D612B9-5866-4948-B2A8-2FA6BB6E7C79}" type="sibTrans" cxnId="{E02E990E-3B30-4917-966D-8A1424493290}">
      <dgm:prSet/>
      <dgm:spPr/>
      <dgm:t>
        <a:bodyPr/>
        <a:lstStyle/>
        <a:p>
          <a:endParaRPr lang="en-US"/>
        </a:p>
      </dgm:t>
    </dgm:pt>
    <dgm:pt modelId="{D3138D80-BA1C-4C95-B53E-52C97E28012D}" type="pres">
      <dgm:prSet presAssocID="{6C208075-F881-47E1-809B-EF6DF0CC21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7B394-D45F-4ADF-A25E-37E3AF8DC4B4}" type="pres">
      <dgm:prSet presAssocID="{61230262-24AF-4E49-BA91-CA5746E69F29}" presName="hierRoot1" presStyleCnt="0"/>
      <dgm:spPr/>
    </dgm:pt>
    <dgm:pt modelId="{FA96CB67-C5E9-4F10-963A-0E349A3846B6}" type="pres">
      <dgm:prSet presAssocID="{61230262-24AF-4E49-BA91-CA5746E69F29}" presName="composite" presStyleCnt="0"/>
      <dgm:spPr/>
    </dgm:pt>
    <dgm:pt modelId="{24DA8C7F-87BD-44DE-B643-FE79E76178CF}" type="pres">
      <dgm:prSet presAssocID="{61230262-24AF-4E49-BA91-CA5746E69F29}" presName="background" presStyleLbl="node0" presStyleIdx="0" presStyleCnt="1"/>
      <dgm:spPr/>
    </dgm:pt>
    <dgm:pt modelId="{6263726E-18A7-472B-9066-217F4E734793}" type="pres">
      <dgm:prSet presAssocID="{61230262-24AF-4E49-BA91-CA5746E69F29}" presName="text" presStyleLbl="fgAcc0" presStyleIdx="0" presStyleCnt="1">
        <dgm:presLayoutVars>
          <dgm:chPref val="3"/>
        </dgm:presLayoutVars>
      </dgm:prSet>
      <dgm:spPr/>
    </dgm:pt>
    <dgm:pt modelId="{E594F692-C1F6-4713-9C55-BFF787EA0D16}" type="pres">
      <dgm:prSet presAssocID="{61230262-24AF-4E49-BA91-CA5746E69F29}" presName="hierChild2" presStyleCnt="0"/>
      <dgm:spPr/>
    </dgm:pt>
  </dgm:ptLst>
  <dgm:cxnLst>
    <dgm:cxn modelId="{E02E990E-3B30-4917-966D-8A1424493290}" srcId="{6C208075-F881-47E1-809B-EF6DF0CC211B}" destId="{61230262-24AF-4E49-BA91-CA5746E69F29}" srcOrd="0" destOrd="0" parTransId="{8200B666-7AE7-4759-974A-B6BC21AFC065}" sibTransId="{87D612B9-5866-4948-B2A8-2FA6BB6E7C79}"/>
    <dgm:cxn modelId="{B6D52A2A-9053-4CCC-9026-CDB865361E01}" type="presOf" srcId="{6C208075-F881-47E1-809B-EF6DF0CC211B}" destId="{D3138D80-BA1C-4C95-B53E-52C97E28012D}" srcOrd="0" destOrd="0" presId="urn:microsoft.com/office/officeart/2005/8/layout/hierarchy1"/>
    <dgm:cxn modelId="{146830A7-0182-4B94-B6B9-28C98876AFE7}" type="presOf" srcId="{61230262-24AF-4E49-BA91-CA5746E69F29}" destId="{6263726E-18A7-472B-9066-217F4E734793}" srcOrd="0" destOrd="0" presId="urn:microsoft.com/office/officeart/2005/8/layout/hierarchy1"/>
    <dgm:cxn modelId="{A8B57DA6-EF9C-42F3-B5D6-BE3A2FE78BDF}" type="presParOf" srcId="{D3138D80-BA1C-4C95-B53E-52C97E28012D}" destId="{2677B394-D45F-4ADF-A25E-37E3AF8DC4B4}" srcOrd="0" destOrd="0" presId="urn:microsoft.com/office/officeart/2005/8/layout/hierarchy1"/>
    <dgm:cxn modelId="{4F7C2F13-AD7A-4422-9E1C-BD01C5209C71}" type="presParOf" srcId="{2677B394-D45F-4ADF-A25E-37E3AF8DC4B4}" destId="{FA96CB67-C5E9-4F10-963A-0E349A3846B6}" srcOrd="0" destOrd="0" presId="urn:microsoft.com/office/officeart/2005/8/layout/hierarchy1"/>
    <dgm:cxn modelId="{36F04FCF-2DD3-476E-BCA5-B130533F877D}" type="presParOf" srcId="{FA96CB67-C5E9-4F10-963A-0E349A3846B6}" destId="{24DA8C7F-87BD-44DE-B643-FE79E76178CF}" srcOrd="0" destOrd="0" presId="urn:microsoft.com/office/officeart/2005/8/layout/hierarchy1"/>
    <dgm:cxn modelId="{0D0812E8-E500-482F-AECA-73D835176F6B}" type="presParOf" srcId="{FA96CB67-C5E9-4F10-963A-0E349A3846B6}" destId="{6263726E-18A7-472B-9066-217F4E734793}" srcOrd="1" destOrd="0" presId="urn:microsoft.com/office/officeart/2005/8/layout/hierarchy1"/>
    <dgm:cxn modelId="{58B328FE-CDED-4C80-BA4E-FADB5430449C}" type="presParOf" srcId="{2677B394-D45F-4ADF-A25E-37E3AF8DC4B4}" destId="{E594F692-C1F6-4713-9C55-BFF787EA0D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08075-F881-47E1-809B-EF6DF0CC211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C89074C5-86AB-42D7-BF21-15E422DD7C18}">
      <dgm:prSet custT="1"/>
      <dgm:spPr/>
      <dgm:t>
        <a:bodyPr/>
        <a:lstStyle/>
        <a:p>
          <a:r>
            <a:rPr lang="en-US" sz="1800" dirty="0"/>
            <a:t>There’s a share of small players in the current LA market</a:t>
          </a:r>
          <a:r>
            <a:rPr lang="en-US" sz="2200" dirty="0"/>
            <a:t>. </a:t>
          </a:r>
          <a:br>
            <a:rPr lang="en-US" sz="2200" dirty="0"/>
          </a:br>
          <a:endParaRPr lang="en-US" sz="2200" dirty="0"/>
        </a:p>
      </dgm:t>
    </dgm:pt>
    <dgm:pt modelId="{2C92045E-E547-4589-A13A-F54A8B82EB1F}" type="parTrans" cxnId="{54648ADD-4A21-49A4-85B6-584933822E14}">
      <dgm:prSet/>
      <dgm:spPr/>
      <dgm:t>
        <a:bodyPr/>
        <a:lstStyle/>
        <a:p>
          <a:endParaRPr lang="en-US"/>
        </a:p>
      </dgm:t>
    </dgm:pt>
    <dgm:pt modelId="{BA942F5A-82E5-4C35-BA9D-70885B777957}" type="sibTrans" cxnId="{54648ADD-4A21-49A4-85B6-584933822E14}">
      <dgm:prSet/>
      <dgm:spPr/>
      <dgm:t>
        <a:bodyPr/>
        <a:lstStyle/>
        <a:p>
          <a:endParaRPr lang="en-US"/>
        </a:p>
      </dgm:t>
    </dgm:pt>
    <dgm:pt modelId="{D3138D80-BA1C-4C95-B53E-52C97E28012D}" type="pres">
      <dgm:prSet presAssocID="{6C208075-F881-47E1-809B-EF6DF0CC21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57B61A-3AED-4733-9CD0-59D78EDDD94A}" type="pres">
      <dgm:prSet presAssocID="{C89074C5-86AB-42D7-BF21-15E422DD7C18}" presName="hierRoot1" presStyleCnt="0"/>
      <dgm:spPr/>
    </dgm:pt>
    <dgm:pt modelId="{3722E8B3-1D15-45A2-9E6C-085548E3939E}" type="pres">
      <dgm:prSet presAssocID="{C89074C5-86AB-42D7-BF21-15E422DD7C18}" presName="composite" presStyleCnt="0"/>
      <dgm:spPr/>
    </dgm:pt>
    <dgm:pt modelId="{BF70498F-4AD1-456B-98F3-2A4066E54E57}" type="pres">
      <dgm:prSet presAssocID="{C89074C5-86AB-42D7-BF21-15E422DD7C18}" presName="background" presStyleLbl="node0" presStyleIdx="0" presStyleCnt="1"/>
      <dgm:spPr/>
    </dgm:pt>
    <dgm:pt modelId="{BDC36760-F6C0-469A-BE43-7C73E3549BE2}" type="pres">
      <dgm:prSet presAssocID="{C89074C5-86AB-42D7-BF21-15E422DD7C18}" presName="text" presStyleLbl="fgAcc0" presStyleIdx="0" presStyleCnt="1">
        <dgm:presLayoutVars>
          <dgm:chPref val="3"/>
        </dgm:presLayoutVars>
      </dgm:prSet>
      <dgm:spPr/>
    </dgm:pt>
    <dgm:pt modelId="{21BC151A-1035-4E8C-849D-63685071D516}" type="pres">
      <dgm:prSet presAssocID="{C89074C5-86AB-42D7-BF21-15E422DD7C18}" presName="hierChild2" presStyleCnt="0"/>
      <dgm:spPr/>
    </dgm:pt>
  </dgm:ptLst>
  <dgm:cxnLst>
    <dgm:cxn modelId="{B6D52A2A-9053-4CCC-9026-CDB865361E01}" type="presOf" srcId="{6C208075-F881-47E1-809B-EF6DF0CC211B}" destId="{D3138D80-BA1C-4C95-B53E-52C97E28012D}" srcOrd="0" destOrd="0" presId="urn:microsoft.com/office/officeart/2005/8/layout/hierarchy1"/>
    <dgm:cxn modelId="{60973472-9E2D-46D9-92D9-F9A01707697F}" type="presOf" srcId="{C89074C5-86AB-42D7-BF21-15E422DD7C18}" destId="{BDC36760-F6C0-469A-BE43-7C73E3549BE2}" srcOrd="0" destOrd="0" presId="urn:microsoft.com/office/officeart/2005/8/layout/hierarchy1"/>
    <dgm:cxn modelId="{54648ADD-4A21-49A4-85B6-584933822E14}" srcId="{6C208075-F881-47E1-809B-EF6DF0CC211B}" destId="{C89074C5-86AB-42D7-BF21-15E422DD7C18}" srcOrd="0" destOrd="0" parTransId="{2C92045E-E547-4589-A13A-F54A8B82EB1F}" sibTransId="{BA942F5A-82E5-4C35-BA9D-70885B777957}"/>
    <dgm:cxn modelId="{98A633F9-51E9-4D29-AECA-3C90A28A297D}" type="presParOf" srcId="{D3138D80-BA1C-4C95-B53E-52C97E28012D}" destId="{8E57B61A-3AED-4733-9CD0-59D78EDDD94A}" srcOrd="0" destOrd="0" presId="urn:microsoft.com/office/officeart/2005/8/layout/hierarchy1"/>
    <dgm:cxn modelId="{09788E70-1337-43D5-A442-929EE471F19E}" type="presParOf" srcId="{8E57B61A-3AED-4733-9CD0-59D78EDDD94A}" destId="{3722E8B3-1D15-45A2-9E6C-085548E3939E}" srcOrd="0" destOrd="0" presId="urn:microsoft.com/office/officeart/2005/8/layout/hierarchy1"/>
    <dgm:cxn modelId="{24C9CF08-3D97-43E9-9044-BB444A9C03B5}" type="presParOf" srcId="{3722E8B3-1D15-45A2-9E6C-085548E3939E}" destId="{BF70498F-4AD1-456B-98F3-2A4066E54E57}" srcOrd="0" destOrd="0" presId="urn:microsoft.com/office/officeart/2005/8/layout/hierarchy1"/>
    <dgm:cxn modelId="{A9EC55C6-4E1B-466C-9EED-36227921C135}" type="presParOf" srcId="{3722E8B3-1D15-45A2-9E6C-085548E3939E}" destId="{BDC36760-F6C0-469A-BE43-7C73E3549BE2}" srcOrd="1" destOrd="0" presId="urn:microsoft.com/office/officeart/2005/8/layout/hierarchy1"/>
    <dgm:cxn modelId="{04F32F31-7FBF-482C-B59E-F079AD590759}" type="presParOf" srcId="{8E57B61A-3AED-4733-9CD0-59D78EDDD94A}" destId="{21BC151A-1035-4E8C-849D-63685071D5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59E2EA-A9E7-407C-9A64-13153B9264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C5285-9AF3-4E28-A8D2-A7F707DD4272}">
      <dgm:prSet/>
      <dgm:spPr/>
      <dgm:t>
        <a:bodyPr/>
        <a:lstStyle/>
        <a:p>
          <a:r>
            <a:rPr lang="en-US" dirty="0"/>
            <a:t>Roughly 1/3  (31.6%) of restaurants are a chain. Likely the reason why non-chains were well represented in the pie chart earlier. </a:t>
          </a:r>
        </a:p>
      </dgm:t>
    </dgm:pt>
    <dgm:pt modelId="{4CB327E9-2B11-4CAB-A3EE-BD11B0D485D5}" type="parTrans" cxnId="{C30EA931-7B8C-46C8-831C-3535CAAC1C92}">
      <dgm:prSet/>
      <dgm:spPr/>
      <dgm:t>
        <a:bodyPr/>
        <a:lstStyle/>
        <a:p>
          <a:endParaRPr lang="en-US"/>
        </a:p>
      </dgm:t>
    </dgm:pt>
    <dgm:pt modelId="{0AD782C1-501F-433E-A1AE-F729D033040A}" type="sibTrans" cxnId="{C30EA931-7B8C-46C8-831C-3535CAAC1C92}">
      <dgm:prSet/>
      <dgm:spPr/>
      <dgm:t>
        <a:bodyPr/>
        <a:lstStyle/>
        <a:p>
          <a:endParaRPr lang="en-US"/>
        </a:p>
      </dgm:t>
    </dgm:pt>
    <dgm:pt modelId="{D456B347-0536-4C4D-ACB1-011E73BF1947}">
      <dgm:prSet/>
      <dgm:spPr/>
      <dgm:t>
        <a:bodyPr/>
        <a:lstStyle/>
        <a:p>
          <a:r>
            <a:rPr lang="en-US" dirty="0"/>
            <a:t>Cafes have a higher chance of being a chain establishment. According to market research, 4 out of 5 (78%) coffee shops in the U.S. are chain establishment—figures are growing [1][2].  </a:t>
          </a:r>
        </a:p>
      </dgm:t>
    </dgm:pt>
    <dgm:pt modelId="{44F3A8C2-8C31-4C92-A8D8-50B923055562}" type="parTrans" cxnId="{6A341F94-6AB4-4EBE-ACCF-54E4C43CAE14}">
      <dgm:prSet/>
      <dgm:spPr/>
      <dgm:t>
        <a:bodyPr/>
        <a:lstStyle/>
        <a:p>
          <a:endParaRPr lang="en-US"/>
        </a:p>
      </dgm:t>
    </dgm:pt>
    <dgm:pt modelId="{A743F632-695B-4069-BD04-1EFF7470D89D}" type="sibTrans" cxnId="{6A341F94-6AB4-4EBE-ACCF-54E4C43CAE14}">
      <dgm:prSet/>
      <dgm:spPr/>
      <dgm:t>
        <a:bodyPr/>
        <a:lstStyle/>
        <a:p>
          <a:endParaRPr lang="en-US"/>
        </a:p>
      </dgm:t>
    </dgm:pt>
    <dgm:pt modelId="{3998C5BF-8577-44D9-8CE7-408141CC4FD1}">
      <dgm:prSet/>
      <dgm:spPr/>
      <dgm:t>
        <a:bodyPr/>
        <a:lstStyle/>
        <a:p>
          <a:r>
            <a:rPr lang="en-US" dirty="0"/>
            <a:t>Restaurants offer the better opportunity for long-term success</a:t>
          </a:r>
        </a:p>
      </dgm:t>
    </dgm:pt>
    <dgm:pt modelId="{5B492592-BBE3-4050-810F-E5100FA4C462}" type="parTrans" cxnId="{EAC65B2D-EC8D-48EB-8765-4024E7A9E951}">
      <dgm:prSet/>
      <dgm:spPr/>
      <dgm:t>
        <a:bodyPr/>
        <a:lstStyle/>
        <a:p>
          <a:endParaRPr lang="en-US"/>
        </a:p>
      </dgm:t>
    </dgm:pt>
    <dgm:pt modelId="{0130C915-F6BC-4C40-849B-D115586AA57C}" type="sibTrans" cxnId="{EAC65B2D-EC8D-48EB-8765-4024E7A9E951}">
      <dgm:prSet/>
      <dgm:spPr/>
      <dgm:t>
        <a:bodyPr/>
        <a:lstStyle/>
        <a:p>
          <a:endParaRPr lang="en-US"/>
        </a:p>
      </dgm:t>
    </dgm:pt>
    <dgm:pt modelId="{644794B4-C9CA-446D-8FFC-3EF687DD06BD}" type="pres">
      <dgm:prSet presAssocID="{4559E2EA-A9E7-407C-9A64-13153B9264EA}" presName="outerComposite" presStyleCnt="0">
        <dgm:presLayoutVars>
          <dgm:chMax val="5"/>
          <dgm:dir/>
          <dgm:resizeHandles val="exact"/>
        </dgm:presLayoutVars>
      </dgm:prSet>
      <dgm:spPr/>
    </dgm:pt>
    <dgm:pt modelId="{5D26CE92-5843-40DA-BEF8-AF728DA1F8BC}" type="pres">
      <dgm:prSet presAssocID="{4559E2EA-A9E7-407C-9A64-13153B9264EA}" presName="dummyMaxCanvas" presStyleCnt="0">
        <dgm:presLayoutVars/>
      </dgm:prSet>
      <dgm:spPr/>
    </dgm:pt>
    <dgm:pt modelId="{CC12E031-760F-4D58-8812-D5EB7A65CC1C}" type="pres">
      <dgm:prSet presAssocID="{4559E2EA-A9E7-407C-9A64-13153B9264EA}" presName="ThreeNodes_1" presStyleLbl="node1" presStyleIdx="0" presStyleCnt="3" custScaleX="93247" custScaleY="88939">
        <dgm:presLayoutVars>
          <dgm:bulletEnabled val="1"/>
        </dgm:presLayoutVars>
      </dgm:prSet>
      <dgm:spPr/>
    </dgm:pt>
    <dgm:pt modelId="{E9D550A5-E849-4ADC-8CBA-3D28334AA974}" type="pres">
      <dgm:prSet presAssocID="{4559E2EA-A9E7-407C-9A64-13153B9264EA}" presName="ThreeNodes_2" presStyleLbl="node1" presStyleIdx="1" presStyleCnt="3" custScaleX="101374" custScaleY="92869">
        <dgm:presLayoutVars>
          <dgm:bulletEnabled val="1"/>
        </dgm:presLayoutVars>
      </dgm:prSet>
      <dgm:spPr/>
    </dgm:pt>
    <dgm:pt modelId="{D232736F-E15E-4106-9704-7795AE83364A}" type="pres">
      <dgm:prSet presAssocID="{4559E2EA-A9E7-407C-9A64-13153B9264EA}" presName="ThreeNodes_3" presStyleLbl="node1" presStyleIdx="2" presStyleCnt="3" custScaleX="85648" custScaleY="82714">
        <dgm:presLayoutVars>
          <dgm:bulletEnabled val="1"/>
        </dgm:presLayoutVars>
      </dgm:prSet>
      <dgm:spPr/>
    </dgm:pt>
    <dgm:pt modelId="{D8458E4E-67A0-43C5-9DC7-410F1CA31F21}" type="pres">
      <dgm:prSet presAssocID="{4559E2EA-A9E7-407C-9A64-13153B9264EA}" presName="ThreeConn_1-2" presStyleLbl="fgAccFollowNode1" presStyleIdx="0" presStyleCnt="2">
        <dgm:presLayoutVars>
          <dgm:bulletEnabled val="1"/>
        </dgm:presLayoutVars>
      </dgm:prSet>
      <dgm:spPr/>
    </dgm:pt>
    <dgm:pt modelId="{9F48B313-B75E-4391-82FF-5F90FC3DFA5B}" type="pres">
      <dgm:prSet presAssocID="{4559E2EA-A9E7-407C-9A64-13153B9264EA}" presName="ThreeConn_2-3" presStyleLbl="fgAccFollowNode1" presStyleIdx="1" presStyleCnt="2">
        <dgm:presLayoutVars>
          <dgm:bulletEnabled val="1"/>
        </dgm:presLayoutVars>
      </dgm:prSet>
      <dgm:spPr/>
    </dgm:pt>
    <dgm:pt modelId="{8DA5E086-AA13-4D99-BE15-3BF3A09A6784}" type="pres">
      <dgm:prSet presAssocID="{4559E2EA-A9E7-407C-9A64-13153B9264EA}" presName="ThreeNodes_1_text" presStyleLbl="node1" presStyleIdx="2" presStyleCnt="3">
        <dgm:presLayoutVars>
          <dgm:bulletEnabled val="1"/>
        </dgm:presLayoutVars>
      </dgm:prSet>
      <dgm:spPr/>
    </dgm:pt>
    <dgm:pt modelId="{79FD02D5-9AD4-44B2-954B-6D7393B1232B}" type="pres">
      <dgm:prSet presAssocID="{4559E2EA-A9E7-407C-9A64-13153B9264EA}" presName="ThreeNodes_2_text" presStyleLbl="node1" presStyleIdx="2" presStyleCnt="3">
        <dgm:presLayoutVars>
          <dgm:bulletEnabled val="1"/>
        </dgm:presLayoutVars>
      </dgm:prSet>
      <dgm:spPr/>
    </dgm:pt>
    <dgm:pt modelId="{7F6D4A35-D3DD-480B-A1CC-2AB5EE006B3F}" type="pres">
      <dgm:prSet presAssocID="{4559E2EA-A9E7-407C-9A64-13153B9264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362C51A-3E6B-46E5-96FC-51DE8DD9149A}" type="presOf" srcId="{D456B347-0536-4C4D-ACB1-011E73BF1947}" destId="{E9D550A5-E849-4ADC-8CBA-3D28334AA974}" srcOrd="0" destOrd="0" presId="urn:microsoft.com/office/officeart/2005/8/layout/vProcess5"/>
    <dgm:cxn modelId="{EAC65B2D-EC8D-48EB-8765-4024E7A9E951}" srcId="{4559E2EA-A9E7-407C-9A64-13153B9264EA}" destId="{3998C5BF-8577-44D9-8CE7-408141CC4FD1}" srcOrd="2" destOrd="0" parTransId="{5B492592-BBE3-4050-810F-E5100FA4C462}" sibTransId="{0130C915-F6BC-4C40-849B-D115586AA57C}"/>
    <dgm:cxn modelId="{C30EA931-7B8C-46C8-831C-3535CAAC1C92}" srcId="{4559E2EA-A9E7-407C-9A64-13153B9264EA}" destId="{BDAC5285-9AF3-4E28-A8D2-A7F707DD4272}" srcOrd="0" destOrd="0" parTransId="{4CB327E9-2B11-4CAB-A3EE-BD11B0D485D5}" sibTransId="{0AD782C1-501F-433E-A1AE-F729D033040A}"/>
    <dgm:cxn modelId="{A0F0BD3B-27B2-43C9-8827-C3C0073967B4}" type="presOf" srcId="{0AD782C1-501F-433E-A1AE-F729D033040A}" destId="{D8458E4E-67A0-43C5-9DC7-410F1CA31F21}" srcOrd="0" destOrd="0" presId="urn:microsoft.com/office/officeart/2005/8/layout/vProcess5"/>
    <dgm:cxn modelId="{0CC5275D-76A8-4444-AC82-A617BA57FDA6}" type="presOf" srcId="{A743F632-695B-4069-BD04-1EFF7470D89D}" destId="{9F48B313-B75E-4391-82FF-5F90FC3DFA5B}" srcOrd="0" destOrd="0" presId="urn:microsoft.com/office/officeart/2005/8/layout/vProcess5"/>
    <dgm:cxn modelId="{A8744375-6E4D-42E6-B06E-93C1727B6CBD}" type="presOf" srcId="{BDAC5285-9AF3-4E28-A8D2-A7F707DD4272}" destId="{CC12E031-760F-4D58-8812-D5EB7A65CC1C}" srcOrd="0" destOrd="0" presId="urn:microsoft.com/office/officeart/2005/8/layout/vProcess5"/>
    <dgm:cxn modelId="{678AB878-9828-474E-A80D-89FBC36A82FA}" type="presOf" srcId="{3998C5BF-8577-44D9-8CE7-408141CC4FD1}" destId="{7F6D4A35-D3DD-480B-A1CC-2AB5EE006B3F}" srcOrd="1" destOrd="0" presId="urn:microsoft.com/office/officeart/2005/8/layout/vProcess5"/>
    <dgm:cxn modelId="{931A3C81-2C26-4E0D-A870-531B664F1411}" type="presOf" srcId="{D456B347-0536-4C4D-ACB1-011E73BF1947}" destId="{79FD02D5-9AD4-44B2-954B-6D7393B1232B}" srcOrd="1" destOrd="0" presId="urn:microsoft.com/office/officeart/2005/8/layout/vProcess5"/>
    <dgm:cxn modelId="{FE8D8D93-CDE2-49DC-BB18-FAE30686EB44}" type="presOf" srcId="{4559E2EA-A9E7-407C-9A64-13153B9264EA}" destId="{644794B4-C9CA-446D-8FFC-3EF687DD06BD}" srcOrd="0" destOrd="0" presId="urn:microsoft.com/office/officeart/2005/8/layout/vProcess5"/>
    <dgm:cxn modelId="{6A341F94-6AB4-4EBE-ACCF-54E4C43CAE14}" srcId="{4559E2EA-A9E7-407C-9A64-13153B9264EA}" destId="{D456B347-0536-4C4D-ACB1-011E73BF1947}" srcOrd="1" destOrd="0" parTransId="{44F3A8C2-8C31-4C92-A8D8-50B923055562}" sibTransId="{A743F632-695B-4069-BD04-1EFF7470D89D}"/>
    <dgm:cxn modelId="{B53269AA-52E7-4F93-AD9A-DBC517292616}" type="presOf" srcId="{3998C5BF-8577-44D9-8CE7-408141CC4FD1}" destId="{D232736F-E15E-4106-9704-7795AE83364A}" srcOrd="0" destOrd="0" presId="urn:microsoft.com/office/officeart/2005/8/layout/vProcess5"/>
    <dgm:cxn modelId="{D4B6FFC8-F89D-4B4B-AB00-26B168EFDA6D}" type="presOf" srcId="{BDAC5285-9AF3-4E28-A8D2-A7F707DD4272}" destId="{8DA5E086-AA13-4D99-BE15-3BF3A09A6784}" srcOrd="1" destOrd="0" presId="urn:microsoft.com/office/officeart/2005/8/layout/vProcess5"/>
    <dgm:cxn modelId="{26341933-5BE2-481B-8F17-DA2B157BC67E}" type="presParOf" srcId="{644794B4-C9CA-446D-8FFC-3EF687DD06BD}" destId="{5D26CE92-5843-40DA-BEF8-AF728DA1F8BC}" srcOrd="0" destOrd="0" presId="urn:microsoft.com/office/officeart/2005/8/layout/vProcess5"/>
    <dgm:cxn modelId="{63E47570-89C0-40E4-B944-3CCD2336E9F3}" type="presParOf" srcId="{644794B4-C9CA-446D-8FFC-3EF687DD06BD}" destId="{CC12E031-760F-4D58-8812-D5EB7A65CC1C}" srcOrd="1" destOrd="0" presId="urn:microsoft.com/office/officeart/2005/8/layout/vProcess5"/>
    <dgm:cxn modelId="{D599A058-6EAE-46FC-892E-BBA6184FE279}" type="presParOf" srcId="{644794B4-C9CA-446D-8FFC-3EF687DD06BD}" destId="{E9D550A5-E849-4ADC-8CBA-3D28334AA974}" srcOrd="2" destOrd="0" presId="urn:microsoft.com/office/officeart/2005/8/layout/vProcess5"/>
    <dgm:cxn modelId="{8AD5F50D-9CD2-4A90-9518-C04E9E2A8CDF}" type="presParOf" srcId="{644794B4-C9CA-446D-8FFC-3EF687DD06BD}" destId="{D232736F-E15E-4106-9704-7795AE83364A}" srcOrd="3" destOrd="0" presId="urn:microsoft.com/office/officeart/2005/8/layout/vProcess5"/>
    <dgm:cxn modelId="{BFD1E84D-CB12-4EF9-9075-A4305E117A2E}" type="presParOf" srcId="{644794B4-C9CA-446D-8FFC-3EF687DD06BD}" destId="{D8458E4E-67A0-43C5-9DC7-410F1CA31F21}" srcOrd="4" destOrd="0" presId="urn:microsoft.com/office/officeart/2005/8/layout/vProcess5"/>
    <dgm:cxn modelId="{02B342F6-274D-4998-87B6-01B5E1EF850A}" type="presParOf" srcId="{644794B4-C9CA-446D-8FFC-3EF687DD06BD}" destId="{9F48B313-B75E-4391-82FF-5F90FC3DFA5B}" srcOrd="5" destOrd="0" presId="urn:microsoft.com/office/officeart/2005/8/layout/vProcess5"/>
    <dgm:cxn modelId="{71B91249-5CA4-40DD-88C6-C4B979BB41EE}" type="presParOf" srcId="{644794B4-C9CA-446D-8FFC-3EF687DD06BD}" destId="{8DA5E086-AA13-4D99-BE15-3BF3A09A6784}" srcOrd="6" destOrd="0" presId="urn:microsoft.com/office/officeart/2005/8/layout/vProcess5"/>
    <dgm:cxn modelId="{AA9024A1-2B10-40F5-8E2D-AA1AD69BD2E0}" type="presParOf" srcId="{644794B4-C9CA-446D-8FFC-3EF687DD06BD}" destId="{79FD02D5-9AD4-44B2-954B-6D7393B1232B}" srcOrd="7" destOrd="0" presId="urn:microsoft.com/office/officeart/2005/8/layout/vProcess5"/>
    <dgm:cxn modelId="{2FBF3961-8AB5-4403-9E73-FEBFBE33DC43}" type="presParOf" srcId="{644794B4-C9CA-446D-8FFC-3EF687DD06BD}" destId="{7F6D4A35-D3DD-480B-A1CC-2AB5EE006B3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978223-0840-4C77-A0B7-D75B8E7C3AE0}" type="doc">
      <dgm:prSet loTypeId="urn:microsoft.com/office/officeart/2005/8/layout/vList2" loCatId="list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5DB6A48E-ED44-491A-B504-E356FD2C9DB7}">
      <dgm:prSet/>
      <dgm:spPr/>
      <dgm:t>
        <a:bodyPr/>
        <a:lstStyle/>
        <a:p>
          <a:r>
            <a:rPr lang="en-US" dirty="0"/>
            <a:t>At a median of 25 seats, the share of chain establishments given the distribution, leans more towards low number of seats (1-50 seats)--roughly 82% of establishments.</a:t>
          </a:r>
        </a:p>
      </dgm:t>
    </dgm:pt>
    <dgm:pt modelId="{B1CE00B2-7869-4C9F-BA14-9ECFE0587A21}" type="parTrans" cxnId="{088AC4AF-4A2F-4919-85FA-89432E1511EC}">
      <dgm:prSet/>
      <dgm:spPr/>
      <dgm:t>
        <a:bodyPr/>
        <a:lstStyle/>
        <a:p>
          <a:endParaRPr lang="en-US"/>
        </a:p>
      </dgm:t>
    </dgm:pt>
    <dgm:pt modelId="{11A1711A-B9ED-4E38-B4EC-F42DB69A4D8D}" type="sibTrans" cxnId="{088AC4AF-4A2F-4919-85FA-89432E1511EC}">
      <dgm:prSet/>
      <dgm:spPr/>
      <dgm:t>
        <a:bodyPr/>
        <a:lstStyle/>
        <a:p>
          <a:endParaRPr lang="en-US"/>
        </a:p>
      </dgm:t>
    </dgm:pt>
    <dgm:pt modelId="{8EF248A8-B0BE-4E1D-9F27-EACBB8CE89BA}">
      <dgm:prSet/>
      <dgm:spPr/>
      <dgm:t>
        <a:bodyPr/>
        <a:lstStyle/>
        <a:p>
          <a:r>
            <a:rPr lang="en-US"/>
            <a:t>Many seats: right skewed tail and  very low share % count. </a:t>
          </a:r>
        </a:p>
      </dgm:t>
    </dgm:pt>
    <dgm:pt modelId="{9C6A006D-6E9F-49F4-BD12-71E73E7AF6FD}" type="parTrans" cxnId="{040901F0-6CCC-4DB9-BB99-8B675A808B7B}">
      <dgm:prSet/>
      <dgm:spPr/>
      <dgm:t>
        <a:bodyPr/>
        <a:lstStyle/>
        <a:p>
          <a:endParaRPr lang="en-US"/>
        </a:p>
      </dgm:t>
    </dgm:pt>
    <dgm:pt modelId="{1021A19B-785C-4202-8B23-4795DB4E1EC2}" type="sibTrans" cxnId="{040901F0-6CCC-4DB9-BB99-8B675A808B7B}">
      <dgm:prSet/>
      <dgm:spPr/>
      <dgm:t>
        <a:bodyPr/>
        <a:lstStyle/>
        <a:p>
          <a:endParaRPr lang="en-US"/>
        </a:p>
      </dgm:t>
    </dgm:pt>
    <dgm:pt modelId="{9F7F12F1-719A-480F-9814-A21BCAF99D30}">
      <dgm:prSet/>
      <dgm:spPr/>
      <dgm:t>
        <a:bodyPr/>
        <a:lstStyle/>
        <a:p>
          <a:r>
            <a:rPr lang="en-US"/>
            <a:t>Considering the proportion and shade for the "many seats" category, indicating that the distribution indicates that</a:t>
          </a:r>
        </a:p>
      </dgm:t>
    </dgm:pt>
    <dgm:pt modelId="{961E4C47-E4A0-468B-98D2-16E96BDBC9FC}" type="parTrans" cxnId="{E13EDD15-972A-468A-A516-459EE23F309A}">
      <dgm:prSet/>
      <dgm:spPr/>
      <dgm:t>
        <a:bodyPr/>
        <a:lstStyle/>
        <a:p>
          <a:endParaRPr lang="en-US"/>
        </a:p>
      </dgm:t>
    </dgm:pt>
    <dgm:pt modelId="{D453F247-618B-4331-A773-09B9D5D679D4}" type="sibTrans" cxnId="{E13EDD15-972A-468A-A516-459EE23F309A}">
      <dgm:prSet/>
      <dgm:spPr/>
      <dgm:t>
        <a:bodyPr/>
        <a:lstStyle/>
        <a:p>
          <a:endParaRPr lang="en-US"/>
        </a:p>
      </dgm:t>
    </dgm:pt>
    <dgm:pt modelId="{6AFFA3A5-9A50-4B59-92E1-4E9C8891D786}" type="pres">
      <dgm:prSet presAssocID="{5B978223-0840-4C77-A0B7-D75B8E7C3AE0}" presName="linear" presStyleCnt="0">
        <dgm:presLayoutVars>
          <dgm:animLvl val="lvl"/>
          <dgm:resizeHandles val="exact"/>
        </dgm:presLayoutVars>
      </dgm:prSet>
      <dgm:spPr/>
    </dgm:pt>
    <dgm:pt modelId="{D7212726-2D69-440D-BBEE-8D1D1677868F}" type="pres">
      <dgm:prSet presAssocID="{5DB6A48E-ED44-491A-B504-E356FD2C9DB7}" presName="parentText" presStyleLbl="node1" presStyleIdx="0" presStyleCnt="3" custScaleY="94524">
        <dgm:presLayoutVars>
          <dgm:chMax val="0"/>
          <dgm:bulletEnabled val="1"/>
        </dgm:presLayoutVars>
      </dgm:prSet>
      <dgm:spPr/>
    </dgm:pt>
    <dgm:pt modelId="{29FDA790-39A5-4853-90D4-C5451012E1B0}" type="pres">
      <dgm:prSet presAssocID="{11A1711A-B9ED-4E38-B4EC-F42DB69A4D8D}" presName="spacer" presStyleCnt="0"/>
      <dgm:spPr/>
    </dgm:pt>
    <dgm:pt modelId="{184741A4-6A02-44EF-98E4-64AC4C19E837}" type="pres">
      <dgm:prSet presAssocID="{8EF248A8-B0BE-4E1D-9F27-EACBB8CE8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FB38FD-FCC9-4A60-9239-405849571F95}" type="pres">
      <dgm:prSet presAssocID="{1021A19B-785C-4202-8B23-4795DB4E1EC2}" presName="spacer" presStyleCnt="0"/>
      <dgm:spPr/>
    </dgm:pt>
    <dgm:pt modelId="{CF7CA2B7-64C8-41E2-BF57-7F5EDD213147}" type="pres">
      <dgm:prSet presAssocID="{9F7F12F1-719A-480F-9814-A21BCAF99D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D6B6A02-326C-476A-9570-364B54D9190B}" type="presOf" srcId="{9F7F12F1-719A-480F-9814-A21BCAF99D30}" destId="{CF7CA2B7-64C8-41E2-BF57-7F5EDD213147}" srcOrd="0" destOrd="0" presId="urn:microsoft.com/office/officeart/2005/8/layout/vList2"/>
    <dgm:cxn modelId="{E13EDD15-972A-468A-A516-459EE23F309A}" srcId="{5B978223-0840-4C77-A0B7-D75B8E7C3AE0}" destId="{9F7F12F1-719A-480F-9814-A21BCAF99D30}" srcOrd="2" destOrd="0" parTransId="{961E4C47-E4A0-468B-98D2-16E96BDBC9FC}" sibTransId="{D453F247-618B-4331-A773-09B9D5D679D4}"/>
    <dgm:cxn modelId="{6DB5B65C-F897-40F6-A643-8B15B7989D31}" type="presOf" srcId="{5B978223-0840-4C77-A0B7-D75B8E7C3AE0}" destId="{6AFFA3A5-9A50-4B59-92E1-4E9C8891D786}" srcOrd="0" destOrd="0" presId="urn:microsoft.com/office/officeart/2005/8/layout/vList2"/>
    <dgm:cxn modelId="{05FC32AE-69A9-4431-9F2B-32FD574E34B4}" type="presOf" srcId="{8EF248A8-B0BE-4E1D-9F27-EACBB8CE89BA}" destId="{184741A4-6A02-44EF-98E4-64AC4C19E837}" srcOrd="0" destOrd="0" presId="urn:microsoft.com/office/officeart/2005/8/layout/vList2"/>
    <dgm:cxn modelId="{088AC4AF-4A2F-4919-85FA-89432E1511EC}" srcId="{5B978223-0840-4C77-A0B7-D75B8E7C3AE0}" destId="{5DB6A48E-ED44-491A-B504-E356FD2C9DB7}" srcOrd="0" destOrd="0" parTransId="{B1CE00B2-7869-4C9F-BA14-9ECFE0587A21}" sibTransId="{11A1711A-B9ED-4E38-B4EC-F42DB69A4D8D}"/>
    <dgm:cxn modelId="{B98708BE-83D3-4B69-9FD3-0E2186788205}" type="presOf" srcId="{5DB6A48E-ED44-491A-B504-E356FD2C9DB7}" destId="{D7212726-2D69-440D-BBEE-8D1D1677868F}" srcOrd="0" destOrd="0" presId="urn:microsoft.com/office/officeart/2005/8/layout/vList2"/>
    <dgm:cxn modelId="{040901F0-6CCC-4DB9-BB99-8B675A808B7B}" srcId="{5B978223-0840-4C77-A0B7-D75B8E7C3AE0}" destId="{8EF248A8-B0BE-4E1D-9F27-EACBB8CE89BA}" srcOrd="1" destOrd="0" parTransId="{9C6A006D-6E9F-49F4-BD12-71E73E7AF6FD}" sibTransId="{1021A19B-785C-4202-8B23-4795DB4E1EC2}"/>
    <dgm:cxn modelId="{6A9A9D83-7F0B-4297-9A17-459E3FD9F40E}" type="presParOf" srcId="{6AFFA3A5-9A50-4B59-92E1-4E9C8891D786}" destId="{D7212726-2D69-440D-BBEE-8D1D1677868F}" srcOrd="0" destOrd="0" presId="urn:microsoft.com/office/officeart/2005/8/layout/vList2"/>
    <dgm:cxn modelId="{AD3F735A-D98F-40D8-B81D-F27C7089C1A5}" type="presParOf" srcId="{6AFFA3A5-9A50-4B59-92E1-4E9C8891D786}" destId="{29FDA790-39A5-4853-90D4-C5451012E1B0}" srcOrd="1" destOrd="0" presId="urn:microsoft.com/office/officeart/2005/8/layout/vList2"/>
    <dgm:cxn modelId="{EC2BBD00-BA00-4872-9983-91CF59C78F5A}" type="presParOf" srcId="{6AFFA3A5-9A50-4B59-92E1-4E9C8891D786}" destId="{184741A4-6A02-44EF-98E4-64AC4C19E837}" srcOrd="2" destOrd="0" presId="urn:microsoft.com/office/officeart/2005/8/layout/vList2"/>
    <dgm:cxn modelId="{8D6EAB16-C143-409D-8CE6-652B90368F18}" type="presParOf" srcId="{6AFFA3A5-9A50-4B59-92E1-4E9C8891D786}" destId="{89FB38FD-FCC9-4A60-9239-405849571F95}" srcOrd="3" destOrd="0" presId="urn:microsoft.com/office/officeart/2005/8/layout/vList2"/>
    <dgm:cxn modelId="{F4C9A201-5BFF-412C-AAF1-E4D6F35EF6EB}" type="presParOf" srcId="{6AFFA3A5-9A50-4B59-92E1-4E9C8891D786}" destId="{CF7CA2B7-64C8-41E2-BF57-7F5EDD2131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0D232F-2951-4E8F-801F-5D2FBBEBC84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BD1C7-0942-45A5-89C8-E3BB4872A9D2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When we consider the aggregate average, notice how the 4 establishment types' average number of seats fall more than 10 seats below it. </a:t>
          </a:r>
        </a:p>
      </dgm:t>
    </dgm:pt>
    <dgm:pt modelId="{EC5351EA-F1DF-44B4-BA7E-1E04160F5F5C}" type="parTrans" cxnId="{95189AE8-0115-4D5E-A212-B3EB4E21213F}">
      <dgm:prSet/>
      <dgm:spPr/>
      <dgm:t>
        <a:bodyPr/>
        <a:lstStyle/>
        <a:p>
          <a:endParaRPr lang="en-US"/>
        </a:p>
      </dgm:t>
    </dgm:pt>
    <dgm:pt modelId="{6B2BF2E7-8FA7-45BF-9CE6-4EB98121C846}" type="sibTrans" cxnId="{95189AE8-0115-4D5E-A212-B3EB4E21213F}">
      <dgm:prSet/>
      <dgm:spPr/>
      <dgm:t>
        <a:bodyPr/>
        <a:lstStyle/>
        <a:p>
          <a:endParaRPr lang="en-US"/>
        </a:p>
      </dgm:t>
    </dgm:pt>
    <dgm:pt modelId="{9EFBEE76-5AD5-47DE-A1FC-8D91F37903EB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On the seat distributions, the majority of the "many seats“ values on the distribution can be attributed to restaurant and bar establishments. </a:t>
          </a:r>
        </a:p>
      </dgm:t>
    </dgm:pt>
    <dgm:pt modelId="{491545E2-2A00-4AFC-A75D-AB9B31A23D5A}" type="parTrans" cxnId="{65FA90E9-DC99-4A5C-B1C0-967ABF6DA368}">
      <dgm:prSet/>
      <dgm:spPr/>
      <dgm:t>
        <a:bodyPr/>
        <a:lstStyle/>
        <a:p>
          <a:endParaRPr lang="en-US"/>
        </a:p>
      </dgm:t>
    </dgm:pt>
    <dgm:pt modelId="{B2ECD09E-37FE-49B8-A9DC-1D17D8D829BC}" type="sibTrans" cxnId="{65FA90E9-DC99-4A5C-B1C0-967ABF6DA368}">
      <dgm:prSet/>
      <dgm:spPr/>
      <dgm:t>
        <a:bodyPr/>
        <a:lstStyle/>
        <a:p>
          <a:endParaRPr lang="en-US"/>
        </a:p>
      </dgm:t>
    </dgm:pt>
    <dgm:pt modelId="{0CD8C321-A836-4776-9990-7CD2ACBC8D57}" type="pres">
      <dgm:prSet presAssocID="{180D232F-2951-4E8F-801F-5D2FBBEBC84D}" presName="linearFlow" presStyleCnt="0">
        <dgm:presLayoutVars>
          <dgm:dir/>
          <dgm:resizeHandles val="exact"/>
        </dgm:presLayoutVars>
      </dgm:prSet>
      <dgm:spPr/>
    </dgm:pt>
    <dgm:pt modelId="{BD5AB259-62D7-4CC7-A3E3-1F9C64B7BC4B}" type="pres">
      <dgm:prSet presAssocID="{7D1BD1C7-0942-45A5-89C8-E3BB4872A9D2}" presName="composite" presStyleCnt="0"/>
      <dgm:spPr/>
    </dgm:pt>
    <dgm:pt modelId="{38B60C77-E355-4BDF-BDA3-FB39830AA4A3}" type="pres">
      <dgm:prSet presAssocID="{7D1BD1C7-0942-45A5-89C8-E3BB4872A9D2}" presName="imgShp" presStyleLbl="fgImgPlace1" presStyleIdx="0" presStyleCnt="2" custFlipHor="1" custScaleX="4199" custScaleY="4250"/>
      <dgm:spPr>
        <a:prstGeom prst="mathMinus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45736C3A-A478-4FEB-9FE5-364B2A5A9B23}" type="pres">
      <dgm:prSet presAssocID="{7D1BD1C7-0942-45A5-89C8-E3BB4872A9D2}" presName="txShp" presStyleLbl="node1" presStyleIdx="0" presStyleCnt="2" custScaleX="132337" custScaleY="121211">
        <dgm:presLayoutVars>
          <dgm:bulletEnabled val="1"/>
        </dgm:presLayoutVars>
      </dgm:prSet>
      <dgm:spPr/>
    </dgm:pt>
    <dgm:pt modelId="{BDFC4FD3-E51C-4E99-9977-FA22DC83CE6E}" type="pres">
      <dgm:prSet presAssocID="{6B2BF2E7-8FA7-45BF-9CE6-4EB98121C846}" presName="spacing" presStyleCnt="0"/>
      <dgm:spPr/>
    </dgm:pt>
    <dgm:pt modelId="{21553D87-FB23-4C3F-97D6-225B80B29AFF}" type="pres">
      <dgm:prSet presAssocID="{9EFBEE76-5AD5-47DE-A1FC-8D91F37903EB}" presName="composite" presStyleCnt="0"/>
      <dgm:spPr/>
    </dgm:pt>
    <dgm:pt modelId="{78B438DC-C63D-4AB9-B712-62C7BF26A546}" type="pres">
      <dgm:prSet presAssocID="{9EFBEE76-5AD5-47DE-A1FC-8D91F37903EB}" presName="imgShp" presStyleLbl="fgImgPlace1" presStyleIdx="1" presStyleCnt="2" custFlipHor="1" custScaleX="4199" custScaleY="8961"/>
      <dgm:spPr>
        <a:prstGeom prst="mathMultiply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206EADFA-4EA6-416F-9407-E7766CB03955}" type="pres">
      <dgm:prSet presAssocID="{9EFBEE76-5AD5-47DE-A1FC-8D91F37903EB}" presName="txShp" presStyleLbl="node1" presStyleIdx="1" presStyleCnt="2" custScaleX="130818" custScaleY="123893">
        <dgm:presLayoutVars>
          <dgm:bulletEnabled val="1"/>
        </dgm:presLayoutVars>
      </dgm:prSet>
      <dgm:spPr/>
    </dgm:pt>
  </dgm:ptLst>
  <dgm:cxnLst>
    <dgm:cxn modelId="{C4EA6E27-EA6A-4DD3-93CA-31996D36CA7C}" type="presOf" srcId="{9EFBEE76-5AD5-47DE-A1FC-8D91F37903EB}" destId="{206EADFA-4EA6-416F-9407-E7766CB03955}" srcOrd="0" destOrd="0" presId="urn:microsoft.com/office/officeart/2005/8/layout/vList3"/>
    <dgm:cxn modelId="{A217CE2A-2ED3-4F9F-B161-0F45A2FCE33E}" type="presOf" srcId="{7D1BD1C7-0942-45A5-89C8-E3BB4872A9D2}" destId="{45736C3A-A478-4FEB-9FE5-364B2A5A9B23}" srcOrd="0" destOrd="0" presId="urn:microsoft.com/office/officeart/2005/8/layout/vList3"/>
    <dgm:cxn modelId="{DE942C39-00F0-4655-9FF8-64AC0CCD5AD2}" type="presOf" srcId="{180D232F-2951-4E8F-801F-5D2FBBEBC84D}" destId="{0CD8C321-A836-4776-9990-7CD2ACBC8D57}" srcOrd="0" destOrd="0" presId="urn:microsoft.com/office/officeart/2005/8/layout/vList3"/>
    <dgm:cxn modelId="{95189AE8-0115-4D5E-A212-B3EB4E21213F}" srcId="{180D232F-2951-4E8F-801F-5D2FBBEBC84D}" destId="{7D1BD1C7-0942-45A5-89C8-E3BB4872A9D2}" srcOrd="0" destOrd="0" parTransId="{EC5351EA-F1DF-44B4-BA7E-1E04160F5F5C}" sibTransId="{6B2BF2E7-8FA7-45BF-9CE6-4EB98121C846}"/>
    <dgm:cxn modelId="{65FA90E9-DC99-4A5C-B1C0-967ABF6DA368}" srcId="{180D232F-2951-4E8F-801F-5D2FBBEBC84D}" destId="{9EFBEE76-5AD5-47DE-A1FC-8D91F37903EB}" srcOrd="1" destOrd="0" parTransId="{491545E2-2A00-4AFC-A75D-AB9B31A23D5A}" sibTransId="{B2ECD09E-37FE-49B8-A9DC-1D17D8D829BC}"/>
    <dgm:cxn modelId="{0B1DCAFC-3D8D-4C73-BB95-2454F9BA4394}" type="presParOf" srcId="{0CD8C321-A836-4776-9990-7CD2ACBC8D57}" destId="{BD5AB259-62D7-4CC7-A3E3-1F9C64B7BC4B}" srcOrd="0" destOrd="0" presId="urn:microsoft.com/office/officeart/2005/8/layout/vList3"/>
    <dgm:cxn modelId="{94C0A22C-F901-4C3C-A8E8-FC395C8FB205}" type="presParOf" srcId="{BD5AB259-62D7-4CC7-A3E3-1F9C64B7BC4B}" destId="{38B60C77-E355-4BDF-BDA3-FB39830AA4A3}" srcOrd="0" destOrd="0" presId="urn:microsoft.com/office/officeart/2005/8/layout/vList3"/>
    <dgm:cxn modelId="{38505352-7D64-4002-8029-AF7DE601DABA}" type="presParOf" srcId="{BD5AB259-62D7-4CC7-A3E3-1F9C64B7BC4B}" destId="{45736C3A-A478-4FEB-9FE5-364B2A5A9B23}" srcOrd="1" destOrd="0" presId="urn:microsoft.com/office/officeart/2005/8/layout/vList3"/>
    <dgm:cxn modelId="{49630C0B-7382-400C-97D3-3A573F2CCAFB}" type="presParOf" srcId="{0CD8C321-A836-4776-9990-7CD2ACBC8D57}" destId="{BDFC4FD3-E51C-4E99-9977-FA22DC83CE6E}" srcOrd="1" destOrd="0" presId="urn:microsoft.com/office/officeart/2005/8/layout/vList3"/>
    <dgm:cxn modelId="{982DFB3F-6DBB-4E26-940A-F8CB26DB090E}" type="presParOf" srcId="{0CD8C321-A836-4776-9990-7CD2ACBC8D57}" destId="{21553D87-FB23-4C3F-97D6-225B80B29AFF}" srcOrd="2" destOrd="0" presId="urn:microsoft.com/office/officeart/2005/8/layout/vList3"/>
    <dgm:cxn modelId="{6540D9E5-482D-4BD1-A9A3-89ACB319DBFF}" type="presParOf" srcId="{21553D87-FB23-4C3F-97D6-225B80B29AFF}" destId="{78B438DC-C63D-4AB9-B712-62C7BF26A546}" srcOrd="0" destOrd="0" presId="urn:microsoft.com/office/officeart/2005/8/layout/vList3"/>
    <dgm:cxn modelId="{98413337-79F9-4E6C-843E-35C860CC25BA}" type="presParOf" srcId="{21553D87-FB23-4C3F-97D6-225B80B29AFF}" destId="{206EADFA-4EA6-416F-9407-E7766CB039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CAE2C8-20F2-49EF-A5B9-73B5EBE75D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6FC0A5-20D6-45D0-B9DE-E27C3F4B7E7F}">
      <dgm:prSet/>
      <dgm:spPr/>
      <dgm:t>
        <a:bodyPr/>
        <a:lstStyle/>
        <a:p>
          <a:r>
            <a:rPr lang="en-US" dirty="0"/>
            <a:t>Few Seats %: Indicates that there are many small chain restaurants in LA</a:t>
          </a:r>
        </a:p>
      </dgm:t>
    </dgm:pt>
    <dgm:pt modelId="{B138CE7E-A7D7-4796-ACD8-4EF97B1D51C2}" type="parTrans" cxnId="{4152A6F6-3986-46CB-830E-9AD1A081542D}">
      <dgm:prSet/>
      <dgm:spPr/>
      <dgm:t>
        <a:bodyPr/>
        <a:lstStyle/>
        <a:p>
          <a:endParaRPr lang="en-US"/>
        </a:p>
      </dgm:t>
    </dgm:pt>
    <dgm:pt modelId="{69450324-E375-444D-BC3C-411BC470B2AB}" type="sibTrans" cxnId="{4152A6F6-3986-46CB-830E-9AD1A081542D}">
      <dgm:prSet/>
      <dgm:spPr/>
      <dgm:t>
        <a:bodyPr/>
        <a:lstStyle/>
        <a:p>
          <a:endParaRPr lang="en-US"/>
        </a:p>
      </dgm:t>
    </dgm:pt>
    <dgm:pt modelId="{E2C51DEE-93DA-4C06-B51C-B1E190888E15}">
      <dgm:prSet/>
      <dgm:spPr/>
      <dgm:t>
        <a:bodyPr/>
        <a:lstStyle/>
        <a:p>
          <a:r>
            <a:rPr lang="en-US"/>
            <a:t>Opportunity for company to open while keeping low overhead costs</a:t>
          </a:r>
        </a:p>
      </dgm:t>
    </dgm:pt>
    <dgm:pt modelId="{6358D114-6891-4161-A70A-5271E9246B11}" type="parTrans" cxnId="{C5F58239-B898-441F-ADA2-2720A048AE47}">
      <dgm:prSet/>
      <dgm:spPr/>
      <dgm:t>
        <a:bodyPr/>
        <a:lstStyle/>
        <a:p>
          <a:endParaRPr lang="en-US"/>
        </a:p>
      </dgm:t>
    </dgm:pt>
    <dgm:pt modelId="{2506AA04-85DF-40DC-978F-D83302453BD3}" type="sibTrans" cxnId="{C5F58239-B898-441F-ADA2-2720A048AE47}">
      <dgm:prSet/>
      <dgm:spPr/>
      <dgm:t>
        <a:bodyPr/>
        <a:lstStyle/>
        <a:p>
          <a:endParaRPr lang="en-US"/>
        </a:p>
      </dgm:t>
    </dgm:pt>
    <dgm:pt modelId="{AD5425F0-6EDF-4751-83D3-4B0207DEA3C6}">
      <dgm:prSet/>
      <dgm:spPr/>
      <dgm:t>
        <a:bodyPr/>
        <a:lstStyle/>
        <a:p>
          <a:r>
            <a:rPr lang="en-US"/>
            <a:t>Company can open with around the average (48) number of seats</a:t>
          </a:r>
        </a:p>
      </dgm:t>
    </dgm:pt>
    <dgm:pt modelId="{63305EC1-A8DC-4EBB-BA7A-932D21A42E66}" type="parTrans" cxnId="{185EDBBA-74E5-4718-A373-BBB38FB78E20}">
      <dgm:prSet/>
      <dgm:spPr/>
      <dgm:t>
        <a:bodyPr/>
        <a:lstStyle/>
        <a:p>
          <a:endParaRPr lang="en-US"/>
        </a:p>
      </dgm:t>
    </dgm:pt>
    <dgm:pt modelId="{3108D8AE-3F1F-4241-A5C0-D3E019DFCCB3}" type="sibTrans" cxnId="{185EDBBA-74E5-4718-A373-BBB38FB78E20}">
      <dgm:prSet/>
      <dgm:spPr/>
      <dgm:t>
        <a:bodyPr/>
        <a:lstStyle/>
        <a:p>
          <a:endParaRPr lang="en-US"/>
        </a:p>
      </dgm:t>
    </dgm:pt>
    <dgm:pt modelId="{6DBA51FA-7940-492B-97C8-BBAC850B4A1F}" type="pres">
      <dgm:prSet presAssocID="{EFCAE2C8-20F2-49EF-A5B9-73B5EBE75DEA}" presName="linear" presStyleCnt="0">
        <dgm:presLayoutVars>
          <dgm:animLvl val="lvl"/>
          <dgm:resizeHandles val="exact"/>
        </dgm:presLayoutVars>
      </dgm:prSet>
      <dgm:spPr/>
    </dgm:pt>
    <dgm:pt modelId="{D4067984-0B87-41FA-A865-C9517E39C0A8}" type="pres">
      <dgm:prSet presAssocID="{336FC0A5-20D6-45D0-B9DE-E27C3F4B7E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D8D5B2-F4EC-43BA-8B01-B6BBBB5D625D}" type="pres">
      <dgm:prSet presAssocID="{69450324-E375-444D-BC3C-411BC470B2AB}" presName="spacer" presStyleCnt="0"/>
      <dgm:spPr/>
    </dgm:pt>
    <dgm:pt modelId="{94063660-2D31-4C0D-A125-B8347F7B2632}" type="pres">
      <dgm:prSet presAssocID="{E2C51DEE-93DA-4C06-B51C-B1E190888E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85D203-77D4-47EC-8696-F9F96BA2FF5C}" type="pres">
      <dgm:prSet presAssocID="{2506AA04-85DF-40DC-978F-D83302453BD3}" presName="spacer" presStyleCnt="0"/>
      <dgm:spPr/>
    </dgm:pt>
    <dgm:pt modelId="{523E953C-341F-41B8-84D8-F2D8A169C0A8}" type="pres">
      <dgm:prSet presAssocID="{AD5425F0-6EDF-4751-83D3-4B0207DEA3C6}" presName="parentText" presStyleLbl="node1" presStyleIdx="2" presStyleCnt="3" custScaleY="98129">
        <dgm:presLayoutVars>
          <dgm:chMax val="0"/>
          <dgm:bulletEnabled val="1"/>
        </dgm:presLayoutVars>
      </dgm:prSet>
      <dgm:spPr/>
    </dgm:pt>
  </dgm:ptLst>
  <dgm:cxnLst>
    <dgm:cxn modelId="{41CEC81B-8398-4ADA-A7AA-E6D3B43D27FF}" type="presOf" srcId="{336FC0A5-20D6-45D0-B9DE-E27C3F4B7E7F}" destId="{D4067984-0B87-41FA-A865-C9517E39C0A8}" srcOrd="0" destOrd="0" presId="urn:microsoft.com/office/officeart/2005/8/layout/vList2"/>
    <dgm:cxn modelId="{C5F58239-B898-441F-ADA2-2720A048AE47}" srcId="{EFCAE2C8-20F2-49EF-A5B9-73B5EBE75DEA}" destId="{E2C51DEE-93DA-4C06-B51C-B1E190888E15}" srcOrd="1" destOrd="0" parTransId="{6358D114-6891-4161-A70A-5271E9246B11}" sibTransId="{2506AA04-85DF-40DC-978F-D83302453BD3}"/>
    <dgm:cxn modelId="{95ED753F-6BF0-414D-B8D0-4C9198842344}" type="presOf" srcId="{E2C51DEE-93DA-4C06-B51C-B1E190888E15}" destId="{94063660-2D31-4C0D-A125-B8347F7B2632}" srcOrd="0" destOrd="0" presId="urn:microsoft.com/office/officeart/2005/8/layout/vList2"/>
    <dgm:cxn modelId="{BE1B6CAA-5734-445E-B82E-35D3BDD9B426}" type="presOf" srcId="{AD5425F0-6EDF-4751-83D3-4B0207DEA3C6}" destId="{523E953C-341F-41B8-84D8-F2D8A169C0A8}" srcOrd="0" destOrd="0" presId="urn:microsoft.com/office/officeart/2005/8/layout/vList2"/>
    <dgm:cxn modelId="{CFC9A3B7-3025-4735-8EB5-65B26B10D918}" type="presOf" srcId="{EFCAE2C8-20F2-49EF-A5B9-73B5EBE75DEA}" destId="{6DBA51FA-7940-492B-97C8-BBAC850B4A1F}" srcOrd="0" destOrd="0" presId="urn:microsoft.com/office/officeart/2005/8/layout/vList2"/>
    <dgm:cxn modelId="{185EDBBA-74E5-4718-A373-BBB38FB78E20}" srcId="{EFCAE2C8-20F2-49EF-A5B9-73B5EBE75DEA}" destId="{AD5425F0-6EDF-4751-83D3-4B0207DEA3C6}" srcOrd="2" destOrd="0" parTransId="{63305EC1-A8DC-4EBB-BA7A-932D21A42E66}" sibTransId="{3108D8AE-3F1F-4241-A5C0-D3E019DFCCB3}"/>
    <dgm:cxn modelId="{4152A6F6-3986-46CB-830E-9AD1A081542D}" srcId="{EFCAE2C8-20F2-49EF-A5B9-73B5EBE75DEA}" destId="{336FC0A5-20D6-45D0-B9DE-E27C3F4B7E7F}" srcOrd="0" destOrd="0" parTransId="{B138CE7E-A7D7-4796-ACD8-4EF97B1D51C2}" sibTransId="{69450324-E375-444D-BC3C-411BC470B2AB}"/>
    <dgm:cxn modelId="{292B26E6-9280-4DAD-8E40-9D786977279D}" type="presParOf" srcId="{6DBA51FA-7940-492B-97C8-BBAC850B4A1F}" destId="{D4067984-0B87-41FA-A865-C9517E39C0A8}" srcOrd="0" destOrd="0" presId="urn:microsoft.com/office/officeart/2005/8/layout/vList2"/>
    <dgm:cxn modelId="{82B5F863-0B3F-47AD-AE1B-C02D7014A7EA}" type="presParOf" srcId="{6DBA51FA-7940-492B-97C8-BBAC850B4A1F}" destId="{2DD8D5B2-F4EC-43BA-8B01-B6BBBB5D625D}" srcOrd="1" destOrd="0" presId="urn:microsoft.com/office/officeart/2005/8/layout/vList2"/>
    <dgm:cxn modelId="{B933C74B-EEFC-4D3C-9C6E-BA5B7CA9E0DD}" type="presParOf" srcId="{6DBA51FA-7940-492B-97C8-BBAC850B4A1F}" destId="{94063660-2D31-4C0D-A125-B8347F7B2632}" srcOrd="2" destOrd="0" presId="urn:microsoft.com/office/officeart/2005/8/layout/vList2"/>
    <dgm:cxn modelId="{260DCE81-80E4-4A62-B99A-0ACE280165B4}" type="presParOf" srcId="{6DBA51FA-7940-492B-97C8-BBAC850B4A1F}" destId="{0685D203-77D4-47EC-8696-F9F96BA2FF5C}" srcOrd="3" destOrd="0" presId="urn:microsoft.com/office/officeart/2005/8/layout/vList2"/>
    <dgm:cxn modelId="{403A8230-83F3-4F46-91C1-B02FD033A882}" type="presParOf" srcId="{6DBA51FA-7940-492B-97C8-BBAC850B4A1F}" destId="{523E953C-341F-41B8-84D8-F2D8A169C0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73A4CB-F756-464D-9D9E-6A303B1118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3EB9C-8B2C-4636-92B6-3D3B4626A45D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68% of streets contain 1 restaurant whilst 32% contain more than 1</a:t>
          </a:r>
        </a:p>
      </dgm:t>
    </dgm:pt>
    <dgm:pt modelId="{9D5AB701-837F-42A0-AD7A-878D4A1CAE9F}" type="parTrans" cxnId="{13025521-0F74-4662-ADE5-4454A51B473D}">
      <dgm:prSet/>
      <dgm:spPr/>
      <dgm:t>
        <a:bodyPr/>
        <a:lstStyle/>
        <a:p>
          <a:endParaRPr lang="en-US"/>
        </a:p>
      </dgm:t>
    </dgm:pt>
    <dgm:pt modelId="{7D333FA3-219F-4A79-9109-3DDA968A9C03}" type="sibTrans" cxnId="{13025521-0F74-4662-ADE5-4454A51B473D}">
      <dgm:prSet/>
      <dgm:spPr/>
      <dgm:t>
        <a:bodyPr/>
        <a:lstStyle/>
        <a:p>
          <a:endParaRPr lang="en-US"/>
        </a:p>
      </dgm:t>
    </dgm:pt>
    <dgm:pt modelId="{1A995209-75BC-4365-A08B-51E542CCB6B5}">
      <dgm:prSet/>
      <dgm:spPr/>
      <dgm:t>
        <a:bodyPr/>
        <a:lstStyle/>
        <a:p>
          <a:r>
            <a:rPr lang="en-US" dirty="0"/>
            <a:t>These streets may be of interest for the company if they want to enter a competitive but thriving market.</a:t>
          </a:r>
        </a:p>
      </dgm:t>
    </dgm:pt>
    <dgm:pt modelId="{360F8326-0329-4243-967A-FA1D24C25632}" type="parTrans" cxnId="{8C3BC9AE-55DE-40C1-AE97-24793B8B6091}">
      <dgm:prSet/>
      <dgm:spPr/>
      <dgm:t>
        <a:bodyPr/>
        <a:lstStyle/>
        <a:p>
          <a:endParaRPr lang="en-US"/>
        </a:p>
      </dgm:t>
    </dgm:pt>
    <dgm:pt modelId="{3D50BC71-EB52-4C24-95DB-5E90A420B0E1}" type="sibTrans" cxnId="{8C3BC9AE-55DE-40C1-AE97-24793B8B6091}">
      <dgm:prSet/>
      <dgm:spPr/>
      <dgm:t>
        <a:bodyPr/>
        <a:lstStyle/>
        <a:p>
          <a:endParaRPr lang="en-US"/>
        </a:p>
      </dgm:t>
    </dgm:pt>
    <dgm:pt modelId="{61DB17D2-D568-4EF6-9A8D-143922EE63C2}" type="pres">
      <dgm:prSet presAssocID="{9173A4CB-F756-464D-9D9E-6A303B1118F3}" presName="linearFlow" presStyleCnt="0">
        <dgm:presLayoutVars>
          <dgm:dir/>
          <dgm:resizeHandles val="exact"/>
        </dgm:presLayoutVars>
      </dgm:prSet>
      <dgm:spPr/>
    </dgm:pt>
    <dgm:pt modelId="{D47455E0-12E4-4FB4-A821-4306104B9DC5}" type="pres">
      <dgm:prSet presAssocID="{7463EB9C-8B2C-4636-92B6-3D3B4626A45D}" presName="composite" presStyleCnt="0"/>
      <dgm:spPr/>
    </dgm:pt>
    <dgm:pt modelId="{51D6E5BB-4467-45B2-8FB9-145357003E8E}" type="pres">
      <dgm:prSet presAssocID="{7463EB9C-8B2C-4636-92B6-3D3B4626A45D}" presName="imgShp" presStyleLbl="fgImgPlace1" presStyleIdx="0" presStyleCnt="2" custScaleX="5509" custScaleY="26605"/>
      <dgm:spPr>
        <a:prstGeom prst="mathMinus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6A7F9E92-DFB7-47AC-9649-1820B2C3C0CE}" type="pres">
      <dgm:prSet presAssocID="{7463EB9C-8B2C-4636-92B6-3D3B4626A45D}" presName="txShp" presStyleLbl="node1" presStyleIdx="0" presStyleCnt="2" custScaleX="127835" custScaleY="163258">
        <dgm:presLayoutVars>
          <dgm:bulletEnabled val="1"/>
        </dgm:presLayoutVars>
      </dgm:prSet>
      <dgm:spPr/>
    </dgm:pt>
    <dgm:pt modelId="{6EF69FC2-7946-4A70-AA15-92D583136972}" type="pres">
      <dgm:prSet presAssocID="{7D333FA3-219F-4A79-9109-3DDA968A9C03}" presName="spacing" presStyleCnt="0"/>
      <dgm:spPr/>
    </dgm:pt>
    <dgm:pt modelId="{11ABE6C1-73ED-4ACC-8EED-67D87BAF7F14}" type="pres">
      <dgm:prSet presAssocID="{1A995209-75BC-4365-A08B-51E542CCB6B5}" presName="composite" presStyleCnt="0"/>
      <dgm:spPr/>
    </dgm:pt>
    <dgm:pt modelId="{CE7E5201-27DB-414A-ADDC-D1292A310064}" type="pres">
      <dgm:prSet presAssocID="{1A995209-75BC-4365-A08B-51E542CCB6B5}" presName="imgShp" presStyleLbl="fgImgPlace1" presStyleIdx="1" presStyleCnt="2" custFlipHor="1" custScaleX="4554" custScaleY="71626"/>
      <dgm:spPr>
        <a:prstGeom prst="mathMinus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82F60AEC-882F-4E3D-9D9B-AA67FD444D24}" type="pres">
      <dgm:prSet presAssocID="{1A995209-75BC-4365-A08B-51E542CCB6B5}" presName="txShp" presStyleLbl="node1" presStyleIdx="1" presStyleCnt="2" custScaleX="124181" custScaleY="165450">
        <dgm:presLayoutVars>
          <dgm:bulletEnabled val="1"/>
        </dgm:presLayoutVars>
      </dgm:prSet>
      <dgm:spPr/>
    </dgm:pt>
  </dgm:ptLst>
  <dgm:cxnLst>
    <dgm:cxn modelId="{4ED96C0D-8BC4-40AC-A9E7-109381EDB1B4}" type="presOf" srcId="{1A995209-75BC-4365-A08B-51E542CCB6B5}" destId="{82F60AEC-882F-4E3D-9D9B-AA67FD444D24}" srcOrd="0" destOrd="0" presId="urn:microsoft.com/office/officeart/2005/8/layout/vList3"/>
    <dgm:cxn modelId="{45DC8F16-D667-43E7-BB9C-9838E9A92207}" type="presOf" srcId="{9173A4CB-F756-464D-9D9E-6A303B1118F3}" destId="{61DB17D2-D568-4EF6-9A8D-143922EE63C2}" srcOrd="0" destOrd="0" presId="urn:microsoft.com/office/officeart/2005/8/layout/vList3"/>
    <dgm:cxn modelId="{13025521-0F74-4662-ADE5-4454A51B473D}" srcId="{9173A4CB-F756-464D-9D9E-6A303B1118F3}" destId="{7463EB9C-8B2C-4636-92B6-3D3B4626A45D}" srcOrd="0" destOrd="0" parTransId="{9D5AB701-837F-42A0-AD7A-878D4A1CAE9F}" sibTransId="{7D333FA3-219F-4A79-9109-3DDA968A9C03}"/>
    <dgm:cxn modelId="{8A118B2A-405F-48F5-BFD3-CD25060525FF}" type="presOf" srcId="{7463EB9C-8B2C-4636-92B6-3D3B4626A45D}" destId="{6A7F9E92-DFB7-47AC-9649-1820B2C3C0CE}" srcOrd="0" destOrd="0" presId="urn:microsoft.com/office/officeart/2005/8/layout/vList3"/>
    <dgm:cxn modelId="{8C3BC9AE-55DE-40C1-AE97-24793B8B6091}" srcId="{9173A4CB-F756-464D-9D9E-6A303B1118F3}" destId="{1A995209-75BC-4365-A08B-51E542CCB6B5}" srcOrd="1" destOrd="0" parTransId="{360F8326-0329-4243-967A-FA1D24C25632}" sibTransId="{3D50BC71-EB52-4C24-95DB-5E90A420B0E1}"/>
    <dgm:cxn modelId="{1BD40804-1071-4BCA-A92D-6D2580F3A5FC}" type="presParOf" srcId="{61DB17D2-D568-4EF6-9A8D-143922EE63C2}" destId="{D47455E0-12E4-4FB4-A821-4306104B9DC5}" srcOrd="0" destOrd="0" presId="urn:microsoft.com/office/officeart/2005/8/layout/vList3"/>
    <dgm:cxn modelId="{9A75AB80-400D-4A9C-9D94-E8EA622D9E00}" type="presParOf" srcId="{D47455E0-12E4-4FB4-A821-4306104B9DC5}" destId="{51D6E5BB-4467-45B2-8FB9-145357003E8E}" srcOrd="0" destOrd="0" presId="urn:microsoft.com/office/officeart/2005/8/layout/vList3"/>
    <dgm:cxn modelId="{81A33351-3FAB-40A1-9609-1DED0BE3A321}" type="presParOf" srcId="{D47455E0-12E4-4FB4-A821-4306104B9DC5}" destId="{6A7F9E92-DFB7-47AC-9649-1820B2C3C0CE}" srcOrd="1" destOrd="0" presId="urn:microsoft.com/office/officeart/2005/8/layout/vList3"/>
    <dgm:cxn modelId="{134084FB-55F6-4C5A-BDBC-1871F3980F61}" type="presParOf" srcId="{61DB17D2-D568-4EF6-9A8D-143922EE63C2}" destId="{6EF69FC2-7946-4A70-AA15-92D583136972}" srcOrd="1" destOrd="0" presId="urn:microsoft.com/office/officeart/2005/8/layout/vList3"/>
    <dgm:cxn modelId="{83594E09-2C09-445C-9617-D5CFC89AEC89}" type="presParOf" srcId="{61DB17D2-D568-4EF6-9A8D-143922EE63C2}" destId="{11ABE6C1-73ED-4ACC-8EED-67D87BAF7F14}" srcOrd="2" destOrd="0" presId="urn:microsoft.com/office/officeart/2005/8/layout/vList3"/>
    <dgm:cxn modelId="{195D61BF-A02D-420A-87D2-A3499FE8D2C1}" type="presParOf" srcId="{11ABE6C1-73ED-4ACC-8EED-67D87BAF7F14}" destId="{CE7E5201-27DB-414A-ADDC-D1292A310064}" srcOrd="0" destOrd="0" presId="urn:microsoft.com/office/officeart/2005/8/layout/vList3"/>
    <dgm:cxn modelId="{77C2C54B-71C0-49FB-B00C-DFB26DC4A9A1}" type="presParOf" srcId="{11ABE6C1-73ED-4ACC-8EED-67D87BAF7F14}" destId="{82F60AEC-882F-4E3D-9D9B-AA67FD444D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633A8-FE6D-47A5-8B8F-D671CC617BF4}">
      <dsp:nvSpPr>
        <dsp:cNvPr id="0" name=""/>
        <dsp:cNvSpPr/>
      </dsp:nvSpPr>
      <dsp:spPr>
        <a:xfrm>
          <a:off x="0" y="10074"/>
          <a:ext cx="6691745" cy="1351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Opening a Restaurant in LA will Provide The Best  Opportunities to Succeed for the Company Given the Novelty of Service Provided (Robot-Waiters).</a:t>
          </a:r>
          <a:endParaRPr lang="en-US" sz="1800" kern="1200" dirty="0"/>
        </a:p>
      </dsp:txBody>
      <dsp:txXfrm>
        <a:off x="65972" y="76046"/>
        <a:ext cx="6559801" cy="12195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1B351-4F07-45BD-A851-5C264E1A87EC}">
      <dsp:nvSpPr>
        <dsp:cNvPr id="0" name=""/>
        <dsp:cNvSpPr/>
      </dsp:nvSpPr>
      <dsp:spPr>
        <a:xfrm rot="10800000">
          <a:off x="661827" y="0"/>
          <a:ext cx="3109922" cy="12967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84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 10 streets contain between 110 and 230 restaurants</a:t>
          </a:r>
        </a:p>
      </dsp:txBody>
      <dsp:txXfrm rot="10800000">
        <a:off x="986023" y="0"/>
        <a:ext cx="2785726" cy="1296784"/>
      </dsp:txXfrm>
    </dsp:sp>
    <dsp:sp modelId="{64CEFB66-7D16-4940-B284-9908BC2BB481}">
      <dsp:nvSpPr>
        <dsp:cNvPr id="0" name=""/>
        <dsp:cNvSpPr/>
      </dsp:nvSpPr>
      <dsp:spPr>
        <a:xfrm>
          <a:off x="790265" y="623876"/>
          <a:ext cx="49031" cy="49031"/>
        </a:xfrm>
        <a:prstGeom prst="actionButtonBlank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D511B-5A79-478D-B59E-37EF29F4DE4A}">
      <dsp:nvSpPr>
        <dsp:cNvPr id="0" name=""/>
        <dsp:cNvSpPr/>
      </dsp:nvSpPr>
      <dsp:spPr>
        <a:xfrm>
          <a:off x="0" y="67899"/>
          <a:ext cx="3352798" cy="1239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Have a median of 32 seats</a:t>
          </a:r>
        </a:p>
      </dsp:txBody>
      <dsp:txXfrm>
        <a:off x="60501" y="128400"/>
        <a:ext cx="3231796" cy="1118359"/>
      </dsp:txXfrm>
    </dsp:sp>
    <dsp:sp modelId="{C325E1C0-9891-42DA-B59B-A7993A1FA529}">
      <dsp:nvSpPr>
        <dsp:cNvPr id="0" name=""/>
        <dsp:cNvSpPr/>
      </dsp:nvSpPr>
      <dsp:spPr>
        <a:xfrm>
          <a:off x="0" y="1364860"/>
          <a:ext cx="3352798" cy="203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Distribution of seats can be split into two groups (</a:t>
          </a:r>
          <a:r>
            <a:rPr lang="en-US" sz="2000" i="1" kern="1200" dirty="0"/>
            <a:t>many and few</a:t>
          </a:r>
          <a:r>
            <a:rPr lang="en-US" sz="2000" kern="1200" dirty="0"/>
            <a:t>) and does not differ amongst chains and non-chain restaurant establishments</a:t>
          </a:r>
        </a:p>
      </dsp:txBody>
      <dsp:txXfrm>
        <a:off x="99522" y="1464382"/>
        <a:ext cx="3153754" cy="18396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D51D2-A786-4719-8A52-EDD38C958E88}">
      <dsp:nvSpPr>
        <dsp:cNvPr id="0" name=""/>
        <dsp:cNvSpPr/>
      </dsp:nvSpPr>
      <dsp:spPr>
        <a:xfrm>
          <a:off x="0" y="183049"/>
          <a:ext cx="10904912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thinking about establishing in LA, given </a:t>
          </a:r>
          <a:r>
            <a:rPr lang="en-US" sz="2000" b="1" kern="1200" dirty="0">
              <a:solidFill>
                <a:schemeClr val="tx1"/>
              </a:solidFill>
            </a:rPr>
            <a:t>(1)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b="0" kern="1200" dirty="0">
              <a:solidFill>
                <a:schemeClr val="bg1"/>
              </a:solidFill>
            </a:rPr>
            <a:t>chosen establishment (small Cafe), </a:t>
          </a:r>
          <a:r>
            <a:rPr lang="en-US" sz="2000" b="1" kern="1200" dirty="0">
              <a:solidFill>
                <a:schemeClr val="tx1"/>
              </a:solidFill>
            </a:rPr>
            <a:t>(2)</a:t>
          </a:r>
          <a:r>
            <a:rPr lang="en-US" sz="2000" b="0" kern="1200" dirty="0">
              <a:solidFill>
                <a:schemeClr val="tx1"/>
              </a:solidFill>
            </a:rPr>
            <a:t> </a:t>
          </a:r>
          <a:r>
            <a:rPr lang="en-US" sz="2000" kern="1200" dirty="0"/>
            <a:t>the </a:t>
          </a:r>
          <a:r>
            <a:rPr lang="en-US" sz="2000" b="0" kern="1200" dirty="0">
              <a:solidFill>
                <a:schemeClr val="bg1"/>
              </a:solidFill>
            </a:rPr>
            <a:t>novelty of the service provided (robot waiters)</a:t>
          </a:r>
          <a:r>
            <a:rPr lang="en-US" sz="2000" b="0" kern="1200" dirty="0"/>
            <a:t>, </a:t>
          </a:r>
          <a:r>
            <a:rPr lang="en-US" sz="2000" b="1" kern="1200" dirty="0">
              <a:solidFill>
                <a:schemeClr val="tx1"/>
              </a:solidFill>
            </a:rPr>
            <a:t>(3)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b="0" kern="1200" dirty="0">
              <a:solidFill>
                <a:schemeClr val="bg1"/>
              </a:solidFill>
            </a:rPr>
            <a:t>the current market conditions</a:t>
          </a:r>
          <a:r>
            <a:rPr lang="en-US" sz="2000" kern="1200" dirty="0"/>
            <a:t>, </a:t>
          </a:r>
          <a:r>
            <a:rPr lang="en-US" sz="2000" b="1" kern="1200" dirty="0">
              <a:solidFill>
                <a:schemeClr val="tx1"/>
              </a:solidFill>
            </a:rPr>
            <a:t>(4)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b="0" kern="1200" dirty="0">
              <a:solidFill>
                <a:schemeClr val="bg1"/>
              </a:solidFill>
            </a:rPr>
            <a:t>cost of the project</a:t>
          </a:r>
          <a:r>
            <a:rPr lang="en-US" sz="2000" b="0" kern="1200" dirty="0"/>
            <a:t>, </a:t>
          </a:r>
          <a:r>
            <a:rPr lang="en-US" sz="2000" kern="1200" dirty="0"/>
            <a:t>and </a:t>
          </a:r>
          <a:r>
            <a:rPr lang="en-US" sz="2000" b="1" kern="1200" dirty="0">
              <a:solidFill>
                <a:schemeClr val="tx1"/>
              </a:solidFill>
            </a:rPr>
            <a:t>(5) </a:t>
          </a:r>
          <a:r>
            <a:rPr lang="en-US" sz="2000" b="0" kern="1200" dirty="0">
              <a:solidFill>
                <a:schemeClr val="bg1"/>
              </a:solidFill>
            </a:rPr>
            <a:t>long-term goal to maintain a successful establishment</a:t>
          </a:r>
          <a:r>
            <a:rPr lang="en-US" sz="2000" kern="1200" dirty="0"/>
            <a:t>, the following recommendation is given:</a:t>
          </a:r>
        </a:p>
      </dsp:txBody>
      <dsp:txXfrm>
        <a:off x="53688" y="236737"/>
        <a:ext cx="10797536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D3951-9F2C-44C9-BBF2-BA941E493EE1}">
      <dsp:nvSpPr>
        <dsp:cNvPr id="0" name=""/>
        <dsp:cNvSpPr/>
      </dsp:nvSpPr>
      <dsp:spPr>
        <a:xfrm>
          <a:off x="0" y="345534"/>
          <a:ext cx="3433208" cy="100693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Roughly 3/4 of establishments in LA are restaurants </a:t>
          </a:r>
        </a:p>
      </dsp:txBody>
      <dsp:txXfrm>
        <a:off x="49154" y="394688"/>
        <a:ext cx="3334900" cy="908623"/>
      </dsp:txXfrm>
    </dsp:sp>
    <dsp:sp modelId="{1BF0C0A0-BB7B-4B4E-B7C0-E3511E51CD54}">
      <dsp:nvSpPr>
        <dsp:cNvPr id="0" name=""/>
        <dsp:cNvSpPr/>
      </dsp:nvSpPr>
      <dsp:spPr>
        <a:xfrm>
          <a:off x="0" y="1404305"/>
          <a:ext cx="3433208" cy="100693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 the other hand, Cafes, the company's planned venue, makes up 5% of establishments in LA. </a:t>
          </a:r>
        </a:p>
      </dsp:txBody>
      <dsp:txXfrm>
        <a:off x="49154" y="1453459"/>
        <a:ext cx="3334900" cy="908623"/>
      </dsp:txXfrm>
    </dsp:sp>
    <dsp:sp modelId="{068AE873-51BA-41D7-B28C-E8D6DD0E06A3}">
      <dsp:nvSpPr>
        <dsp:cNvPr id="0" name=""/>
        <dsp:cNvSpPr/>
      </dsp:nvSpPr>
      <dsp:spPr>
        <a:xfrm>
          <a:off x="0" y="2463076"/>
          <a:ext cx="3433208" cy="100693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Restaurants seem to have more opportunity to enter</a:t>
          </a:r>
        </a:p>
      </dsp:txBody>
      <dsp:txXfrm>
        <a:off x="49154" y="2512230"/>
        <a:ext cx="3334900" cy="908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8C7F-87BD-44DE-B643-FE79E76178CF}">
      <dsp:nvSpPr>
        <dsp:cNvPr id="0" name=""/>
        <dsp:cNvSpPr/>
      </dsp:nvSpPr>
      <dsp:spPr>
        <a:xfrm>
          <a:off x="814568" y="735"/>
          <a:ext cx="2658537" cy="1688171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3726E-18A7-472B-9066-217F4E734793}">
      <dsp:nvSpPr>
        <dsp:cNvPr id="0" name=""/>
        <dsp:cNvSpPr/>
      </dsp:nvSpPr>
      <dsp:spPr>
        <a:xfrm>
          <a:off x="1109961" y="281358"/>
          <a:ext cx="2658537" cy="1688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Non-chains establishments are 5% points away from representing 2/3 of the LA establishments. </a:t>
          </a:r>
        </a:p>
      </dsp:txBody>
      <dsp:txXfrm>
        <a:off x="1159406" y="330803"/>
        <a:ext cx="2559647" cy="1589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0498F-4AD1-456B-98F3-2A4066E54E57}">
      <dsp:nvSpPr>
        <dsp:cNvPr id="0" name=""/>
        <dsp:cNvSpPr/>
      </dsp:nvSpPr>
      <dsp:spPr>
        <a:xfrm>
          <a:off x="382289" y="1063"/>
          <a:ext cx="2800176" cy="1778112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36760-F6C0-469A-BE43-7C73E3549BE2}">
      <dsp:nvSpPr>
        <dsp:cNvPr id="0" name=""/>
        <dsp:cNvSpPr/>
      </dsp:nvSpPr>
      <dsp:spPr>
        <a:xfrm>
          <a:off x="693420" y="296637"/>
          <a:ext cx="2800176" cy="177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There’s a share of small players in the current LA market</a:t>
          </a:r>
          <a:r>
            <a:rPr lang="en-US" sz="2200" kern="1200" dirty="0"/>
            <a:t>. </a:t>
          </a:r>
          <a:br>
            <a:rPr lang="en-US" sz="2200" kern="1200" dirty="0"/>
          </a:br>
          <a:endParaRPr lang="en-US" sz="2200" kern="1200" dirty="0"/>
        </a:p>
      </dsp:txBody>
      <dsp:txXfrm>
        <a:off x="745499" y="348716"/>
        <a:ext cx="2696018" cy="1673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E031-760F-4D58-8812-D5EB7A65CC1C}">
      <dsp:nvSpPr>
        <dsp:cNvPr id="0" name=""/>
        <dsp:cNvSpPr/>
      </dsp:nvSpPr>
      <dsp:spPr>
        <a:xfrm>
          <a:off x="145778" y="62026"/>
          <a:ext cx="4025883" cy="99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Roughly 1/3  (31.6%) of restaurants are a chain. Likely the reason why non-chains were well represented in the pie chart earlier. </a:t>
          </a:r>
        </a:p>
      </dsp:txBody>
      <dsp:txXfrm>
        <a:off x="174993" y="91241"/>
        <a:ext cx="2900212" cy="939055"/>
      </dsp:txXfrm>
    </dsp:sp>
    <dsp:sp modelId="{E9D550A5-E849-4ADC-8CBA-3D28334AA974}">
      <dsp:nvSpPr>
        <dsp:cNvPr id="0" name=""/>
        <dsp:cNvSpPr/>
      </dsp:nvSpPr>
      <dsp:spPr>
        <a:xfrm>
          <a:off x="351289" y="1348450"/>
          <a:ext cx="4376761" cy="104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Cafes have a higher chance of being a chain establishment. According to market research, 4 out of 5 (78%) coffee shops in the U.S. are chain establishment—figures are growing [1][2].  </a:t>
          </a:r>
        </a:p>
      </dsp:txBody>
      <dsp:txXfrm>
        <a:off x="381795" y="1378956"/>
        <a:ext cx="3190547" cy="980549"/>
      </dsp:txXfrm>
    </dsp:sp>
    <dsp:sp modelId="{D232736F-E15E-4106-9704-7795AE83364A}">
      <dsp:nvSpPr>
        <dsp:cNvPr id="0" name=""/>
        <dsp:cNvSpPr/>
      </dsp:nvSpPr>
      <dsp:spPr>
        <a:xfrm>
          <a:off x="1071720" y="2713858"/>
          <a:ext cx="3697800" cy="92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Restaurants offer the better opportunity for long-term success</a:t>
          </a:r>
        </a:p>
      </dsp:txBody>
      <dsp:txXfrm>
        <a:off x="1098890" y="2741028"/>
        <a:ext cx="2692810" cy="873329"/>
      </dsp:txXfrm>
    </dsp:sp>
    <dsp:sp modelId="{D8458E4E-67A0-43C5-9DC7-410F1CA31F21}">
      <dsp:nvSpPr>
        <dsp:cNvPr id="0" name=""/>
        <dsp:cNvSpPr/>
      </dsp:nvSpPr>
      <dsp:spPr>
        <a:xfrm>
          <a:off x="3588439" y="850500"/>
          <a:ext cx="729000" cy="729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752464" y="850500"/>
        <a:ext cx="400950" cy="548573"/>
      </dsp:txXfrm>
    </dsp:sp>
    <dsp:sp modelId="{9F48B313-B75E-4391-82FF-5F90FC3DFA5B}">
      <dsp:nvSpPr>
        <dsp:cNvPr id="0" name=""/>
        <dsp:cNvSpPr/>
      </dsp:nvSpPr>
      <dsp:spPr>
        <a:xfrm>
          <a:off x="3969390" y="2151485"/>
          <a:ext cx="729000" cy="729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133415" y="2151485"/>
        <a:ext cx="400950" cy="548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12726-2D69-440D-BBEE-8D1D1677868F}">
      <dsp:nvSpPr>
        <dsp:cNvPr id="0" name=""/>
        <dsp:cNvSpPr/>
      </dsp:nvSpPr>
      <dsp:spPr>
        <a:xfrm>
          <a:off x="0" y="36422"/>
          <a:ext cx="3940238" cy="1079388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At a median of 25 seats, the share of chain establishments given the distribution, leans more towards low number of seats (1-50 seats)--roughly 82% of establishments.</a:t>
          </a:r>
        </a:p>
      </dsp:txBody>
      <dsp:txXfrm>
        <a:off x="52691" y="89113"/>
        <a:ext cx="3834856" cy="974006"/>
      </dsp:txXfrm>
    </dsp:sp>
    <dsp:sp modelId="{184741A4-6A02-44EF-98E4-64AC4C19E837}">
      <dsp:nvSpPr>
        <dsp:cNvPr id="0" name=""/>
        <dsp:cNvSpPr/>
      </dsp:nvSpPr>
      <dsp:spPr>
        <a:xfrm>
          <a:off x="0" y="1161890"/>
          <a:ext cx="3940238" cy="11419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tint val="100000"/>
                <a:satMod val="103000"/>
                <a:lumMod val="102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seats: right skewed tail and  very low share % count. </a:t>
          </a:r>
        </a:p>
      </dsp:txBody>
      <dsp:txXfrm>
        <a:off x="55744" y="1217634"/>
        <a:ext cx="3828750" cy="1030432"/>
      </dsp:txXfrm>
    </dsp:sp>
    <dsp:sp modelId="{CF7CA2B7-64C8-41E2-BF57-7F5EDD213147}">
      <dsp:nvSpPr>
        <dsp:cNvPr id="0" name=""/>
        <dsp:cNvSpPr/>
      </dsp:nvSpPr>
      <dsp:spPr>
        <a:xfrm>
          <a:off x="0" y="2349890"/>
          <a:ext cx="3940238" cy="11419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tint val="100000"/>
                <a:satMod val="103000"/>
                <a:lumMod val="102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Considering the proportion and shade for the "many seats" category, indicating that the distribution indicates that</a:t>
          </a:r>
        </a:p>
      </dsp:txBody>
      <dsp:txXfrm>
        <a:off x="55744" y="2405634"/>
        <a:ext cx="3828750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36C3A-A478-4FEB-9FE5-364B2A5A9B23}">
      <dsp:nvSpPr>
        <dsp:cNvPr id="0" name=""/>
        <dsp:cNvSpPr/>
      </dsp:nvSpPr>
      <dsp:spPr>
        <a:xfrm rot="10800000">
          <a:off x="232759" y="340825"/>
          <a:ext cx="3415137" cy="15757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273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>
                  <a:lumMod val="95000"/>
                </a:schemeClr>
              </a:solidFill>
            </a:rPr>
            <a:t>When we consider the aggregate average, notice how the 4 establishment types' average number of seats fall more than 10 seats below it. </a:t>
          </a:r>
        </a:p>
      </dsp:txBody>
      <dsp:txXfrm rot="10800000">
        <a:off x="626701" y="340825"/>
        <a:ext cx="3021195" cy="1575767"/>
      </dsp:txXfrm>
    </dsp:sp>
    <dsp:sp modelId="{38B60C77-E355-4BDF-BDA3-FB39830AA4A3}">
      <dsp:nvSpPr>
        <dsp:cNvPr id="0" name=""/>
        <dsp:cNvSpPr/>
      </dsp:nvSpPr>
      <dsp:spPr>
        <a:xfrm flipH="1">
          <a:off x="622716" y="1101083"/>
          <a:ext cx="54587" cy="55250"/>
        </a:xfrm>
        <a:prstGeom prst="mathMinus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EADFA-4EA6-416F-9407-E7766CB03955}">
      <dsp:nvSpPr>
        <dsp:cNvPr id="0" name=""/>
        <dsp:cNvSpPr/>
      </dsp:nvSpPr>
      <dsp:spPr>
        <a:xfrm rot="10800000">
          <a:off x="252359" y="2304658"/>
          <a:ext cx="3375937" cy="16106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27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On the seat distributions, the majority of the "many seats“ values on the distribution can be attributed to restaurant and bar establishments. </a:t>
          </a:r>
        </a:p>
      </dsp:txBody>
      <dsp:txXfrm rot="10800000">
        <a:off x="655017" y="2304658"/>
        <a:ext cx="2973279" cy="1610633"/>
      </dsp:txXfrm>
    </dsp:sp>
    <dsp:sp modelId="{78B438DC-C63D-4AB9-B712-62C7BF26A546}">
      <dsp:nvSpPr>
        <dsp:cNvPr id="0" name=""/>
        <dsp:cNvSpPr/>
      </dsp:nvSpPr>
      <dsp:spPr>
        <a:xfrm flipH="1">
          <a:off x="622716" y="3051727"/>
          <a:ext cx="54587" cy="116494"/>
        </a:xfrm>
        <a:prstGeom prst="mathMultiply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67984-0B87-41FA-A865-C9517E39C0A8}">
      <dsp:nvSpPr>
        <dsp:cNvPr id="0" name=""/>
        <dsp:cNvSpPr/>
      </dsp:nvSpPr>
      <dsp:spPr>
        <a:xfrm>
          <a:off x="0" y="333555"/>
          <a:ext cx="4123114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Few Seats %: Indicates that there are many small chain restaurants in LA</a:t>
          </a:r>
        </a:p>
      </dsp:txBody>
      <dsp:txXfrm>
        <a:off x="38838" y="372393"/>
        <a:ext cx="4045438" cy="717924"/>
      </dsp:txXfrm>
    </dsp:sp>
    <dsp:sp modelId="{94063660-2D31-4C0D-A125-B8347F7B2632}">
      <dsp:nvSpPr>
        <dsp:cNvPr id="0" name=""/>
        <dsp:cNvSpPr/>
      </dsp:nvSpPr>
      <dsp:spPr>
        <a:xfrm>
          <a:off x="0" y="1186755"/>
          <a:ext cx="4123114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Opportunity for company to open while keeping low overhead costs</a:t>
          </a:r>
        </a:p>
      </dsp:txBody>
      <dsp:txXfrm>
        <a:off x="38838" y="1225593"/>
        <a:ext cx="4045438" cy="717924"/>
      </dsp:txXfrm>
    </dsp:sp>
    <dsp:sp modelId="{523E953C-341F-41B8-84D8-F2D8A169C0A8}">
      <dsp:nvSpPr>
        <dsp:cNvPr id="0" name=""/>
        <dsp:cNvSpPr/>
      </dsp:nvSpPr>
      <dsp:spPr>
        <a:xfrm>
          <a:off x="0" y="2039955"/>
          <a:ext cx="4123114" cy="780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Company can open with around the average (48) number of seats</a:t>
          </a:r>
        </a:p>
      </dsp:txBody>
      <dsp:txXfrm>
        <a:off x="38111" y="2078066"/>
        <a:ext cx="4046892" cy="7044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F9E92-DFB7-47AC-9649-1820B2C3C0CE}">
      <dsp:nvSpPr>
        <dsp:cNvPr id="0" name=""/>
        <dsp:cNvSpPr/>
      </dsp:nvSpPr>
      <dsp:spPr>
        <a:xfrm rot="10800000">
          <a:off x="274132" y="89"/>
          <a:ext cx="3109335" cy="1275641"/>
        </a:xfrm>
        <a:prstGeom prst="homePlate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56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68% of streets contain 1 restaurant whilst 32% contain more than 1</a:t>
          </a:r>
        </a:p>
      </dsp:txBody>
      <dsp:txXfrm rot="10800000">
        <a:off x="593042" y="89"/>
        <a:ext cx="2790425" cy="1275641"/>
      </dsp:txXfrm>
    </dsp:sp>
    <dsp:sp modelId="{51D6E5BB-4467-45B2-8FB9-145357003E8E}">
      <dsp:nvSpPr>
        <dsp:cNvPr id="0" name=""/>
        <dsp:cNvSpPr/>
      </dsp:nvSpPr>
      <dsp:spPr>
        <a:xfrm>
          <a:off x="591125" y="533969"/>
          <a:ext cx="43045" cy="207882"/>
        </a:xfrm>
        <a:prstGeom prst="mathMinus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60AEC-882F-4E3D-9D9B-AA67FD444D24}">
      <dsp:nvSpPr>
        <dsp:cNvPr id="0" name=""/>
        <dsp:cNvSpPr/>
      </dsp:nvSpPr>
      <dsp:spPr>
        <a:xfrm rot="10800000">
          <a:off x="318570" y="1508974"/>
          <a:ext cx="3020459" cy="12927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56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These streets may be of interest for the company if they want to enter a competitive but thriving market.</a:t>
          </a:r>
        </a:p>
      </dsp:txBody>
      <dsp:txXfrm rot="10800000">
        <a:off x="641762" y="1508974"/>
        <a:ext cx="2697267" cy="1292769"/>
      </dsp:txXfrm>
    </dsp:sp>
    <dsp:sp modelId="{CE7E5201-27DB-414A-ADDC-D1292A310064}">
      <dsp:nvSpPr>
        <dsp:cNvPr id="0" name=""/>
        <dsp:cNvSpPr/>
      </dsp:nvSpPr>
      <dsp:spPr>
        <a:xfrm flipH="1">
          <a:off x="594856" y="1875529"/>
          <a:ext cx="35583" cy="559660"/>
        </a:xfrm>
        <a:prstGeom prst="mathMinus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012D0-59EC-40B6-BE4B-B399C1C671E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0D0BE-4F7E-4BA8-848D-E4C9124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large share of establishments in LA, especially considering their high % of non-chain establishments make it relatively easier to compete and thrive given the service it will provide.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it decides to pivot into a restaurant establishment then the company should consider starting off as a non-chain with 48 seats and depending on its strategy, establish itself in a street with many restaurants and/or one restaurant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0D0BE-4F7E-4BA8-848D-E4C912405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1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3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69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41E2560-A767-4678-A5F1-74CA21EE48F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68BAB-0DCF-48B5-8E69-19C473D06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599" y="283030"/>
            <a:ext cx="6629095" cy="5129230"/>
          </a:xfrm>
        </p:spPr>
        <p:txBody>
          <a:bodyPr anchor="ctr">
            <a:normAutofit/>
          </a:bodyPr>
          <a:lstStyle/>
          <a:p>
            <a:r>
              <a:rPr lang="en-US" sz="3600" b="1" i="0" dirty="0"/>
              <a:t>Market Research Of Establishments in LA</a:t>
            </a:r>
            <a:r>
              <a:rPr lang="en-US" sz="3600" dirty="0"/>
              <a:t>: 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Restaurants Offer the       Best Opportunity to Succeed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1990-5F5E-4093-A719-9EE8760E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06" y="5537925"/>
            <a:ext cx="5443666" cy="706355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700"/>
              <a:t>6/26/2020</a:t>
            </a:r>
          </a:p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700"/>
              <a:t>Daniel Garcia Rodriguez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19" descr="Kiosk">
            <a:extLst>
              <a:ext uri="{FF2B5EF4-FFF2-40B4-BE49-F238E27FC236}">
                <a16:creationId xmlns:a16="http://schemas.microsoft.com/office/drawing/2014/main" id="{175FDB22-2F65-4725-88B0-8C73E6EEA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096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2488" y="1171659"/>
            <a:ext cx="7905403" cy="1017357"/>
          </a:xfrm>
        </p:spPr>
        <p:txBody>
          <a:bodyPr>
            <a:noAutofit/>
          </a:bodyPr>
          <a:lstStyle/>
          <a:p>
            <a:r>
              <a:rPr lang="en-US" sz="3200" i="0" dirty="0"/>
              <a:t>  Distribution of Seats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F3BB750-7181-475C-B791-F002BF3D6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2" y="2025996"/>
            <a:ext cx="7309658" cy="3843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76C535-CEAC-44F9-A491-BD1AF3D512AF}"/>
              </a:ext>
            </a:extLst>
          </p:cNvPr>
          <p:cNvSpPr txBox="1">
            <a:spLocks/>
          </p:cNvSpPr>
          <p:nvPr/>
        </p:nvSpPr>
        <p:spPr>
          <a:xfrm>
            <a:off x="302030" y="293717"/>
            <a:ext cx="8451272" cy="1017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 LA Streets With Many Restaurants (&gt;10): </a:t>
            </a:r>
          </a:p>
          <a:p>
            <a:r>
              <a:rPr lang="en-US" sz="2800" dirty="0"/>
              <a:t>       Chain Affiliation Makes No Difference 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69E24B8-2363-4C0A-AEF1-A218761D3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32823"/>
              </p:ext>
            </p:extLst>
          </p:nvPr>
        </p:nvGraphicFramePr>
        <p:xfrm>
          <a:off x="8420793" y="1784927"/>
          <a:ext cx="3352798" cy="347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056618-DEE7-4D6E-9BBE-54E624B5C55E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0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1DBE-6F13-4D80-BD3B-3C682816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150" y="324062"/>
            <a:ext cx="8448503" cy="1019740"/>
          </a:xfrm>
        </p:spPr>
        <p:txBody>
          <a:bodyPr>
            <a:normAutofit/>
          </a:bodyPr>
          <a:lstStyle/>
          <a:p>
            <a:r>
              <a:rPr lang="en-US" i="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98E0-2C62-4104-ACCA-51998D24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04004"/>
            <a:ext cx="9311640" cy="3366655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The company should pivot towards establishing a restaurant </a:t>
            </a:r>
            <a:r>
              <a:rPr lang="en-US" dirty="0"/>
              <a:t>as there is </a:t>
            </a:r>
            <a:r>
              <a:rPr lang="en-US" i="1" u="sng" dirty="0"/>
              <a:t>less big players (chains) </a:t>
            </a:r>
            <a:r>
              <a:rPr lang="en-US" dirty="0"/>
              <a:t>in that market relative to Cafes; small cafes are being outcompeted by Cafe chains. </a:t>
            </a:r>
          </a:p>
          <a:p>
            <a:r>
              <a:rPr lang="en-US" i="1" u="sng" dirty="0"/>
              <a:t>Large share of establishments </a:t>
            </a:r>
            <a:r>
              <a:rPr lang="en-US" dirty="0"/>
              <a:t>in LA, especially considering their high % of non-chain establishments make it relatively easier to compete and thrive given the service it will provide.</a:t>
            </a:r>
          </a:p>
          <a:p>
            <a:r>
              <a:rPr lang="en-US" dirty="0"/>
              <a:t> Should consider </a:t>
            </a:r>
            <a:r>
              <a:rPr lang="en-US" i="1" u="sng" dirty="0"/>
              <a:t>starting off as a non-chain with 48 seats </a:t>
            </a:r>
            <a:r>
              <a:rPr lang="en-US" dirty="0"/>
              <a:t>and depending on its strategy, establish itself in a street with many restaurants and/or one restaurant. </a:t>
            </a:r>
            <a:endParaRPr lang="en-US" b="1" dirty="0"/>
          </a:p>
          <a:p>
            <a:r>
              <a:rPr lang="en-US" b="1" dirty="0"/>
              <a:t>It can then aggressively grow and establish a chain thereafter given the novelty of service provided.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01DE50-19AD-43A5-9D9F-EAF3CB228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955753"/>
              </p:ext>
            </p:extLst>
          </p:nvPr>
        </p:nvGraphicFramePr>
        <p:xfrm>
          <a:off x="648393" y="1343802"/>
          <a:ext cx="10904912" cy="146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9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70B9-3A55-4CAE-9050-9644E8EA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349136"/>
            <a:ext cx="8217131" cy="1104466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>
                <a:solidFill>
                  <a:schemeClr val="tx1"/>
                </a:solidFill>
              </a:rPr>
              <a:t>General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EDB9-D4EF-4D0F-9579-794957A0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336" y="2851265"/>
            <a:ext cx="5973744" cy="3209779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Large share of establishments in LA: </a:t>
            </a:r>
            <a:r>
              <a:rPr lang="en-US" sz="2200" dirty="0"/>
              <a:t>Restaurants make up roughly 75% of the establishments in LA</a:t>
            </a:r>
          </a:p>
          <a:p>
            <a:r>
              <a:rPr lang="en-US" sz="2200" b="1" dirty="0"/>
              <a:t>Less big Players</a:t>
            </a:r>
            <a:r>
              <a:rPr lang="en-US" sz="2200" dirty="0"/>
              <a:t>: Restaurants more likely to be non-chains (68.4%)</a:t>
            </a:r>
          </a:p>
          <a:p>
            <a:r>
              <a:rPr lang="en-US" sz="2200" b="1" dirty="0"/>
              <a:t>Recommendation</a:t>
            </a:r>
            <a:r>
              <a:rPr lang="en-US" sz="2200" dirty="0"/>
              <a:t>: Open a small non-chain restaurant with 48 seats– average for a restaurant chain</a:t>
            </a:r>
          </a:p>
          <a:p>
            <a:pPr lvl="1"/>
            <a:r>
              <a:rPr lang="en-US" sz="2000" dirty="0"/>
              <a:t>Aggressively grow thereafter – establish a chain</a:t>
            </a:r>
          </a:p>
          <a:p>
            <a:pPr lvl="1"/>
            <a:endParaRPr lang="en-US" sz="2000" dirty="0"/>
          </a:p>
        </p:txBody>
      </p:sp>
      <p:pic>
        <p:nvPicPr>
          <p:cNvPr id="18" name="Graphic 6" descr="Kiosk">
            <a:extLst>
              <a:ext uri="{FF2B5EF4-FFF2-40B4-BE49-F238E27FC236}">
                <a16:creationId xmlns:a16="http://schemas.microsoft.com/office/drawing/2014/main" id="{E9B01F10-5D2A-4D5D-8EB3-33C7247AD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15" y="1824110"/>
            <a:ext cx="3209779" cy="3209779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8C3071-C7FA-48C7-83C2-0A81F62F1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718056"/>
              </p:ext>
            </p:extLst>
          </p:nvPr>
        </p:nvGraphicFramePr>
        <p:xfrm>
          <a:off x="4660335" y="1280160"/>
          <a:ext cx="669174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1E880B5-B85E-49A3-8A64-529968793745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0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0865-CA8B-4DDD-9D9D-A1DE40FD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58" y="785615"/>
            <a:ext cx="7444754" cy="526906"/>
          </a:xfrm>
        </p:spPr>
        <p:txBody>
          <a:bodyPr>
            <a:noAutofit/>
          </a:bodyPr>
          <a:lstStyle/>
          <a:p>
            <a:pPr algn="l"/>
            <a:r>
              <a:rPr lang="en-US" sz="3200" i="0" dirty="0"/>
              <a:t>Restaurants Are By Far the Most Common Establishment Type in LA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1E960-236F-4D4A-93E3-0B923CF6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" y="1936865"/>
            <a:ext cx="7740845" cy="413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F3D9365-F901-4EA0-94B2-33F7FA01C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491801"/>
              </p:ext>
            </p:extLst>
          </p:nvPr>
        </p:nvGraphicFramePr>
        <p:xfrm>
          <a:off x="8452917" y="2152996"/>
          <a:ext cx="3433208" cy="381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DAD607-4F17-4F6C-9430-7FFA9C62602F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8E45-1BB9-4B52-BD1A-4AC5EEC1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8" y="249449"/>
            <a:ext cx="8138160" cy="1622080"/>
          </a:xfrm>
        </p:spPr>
        <p:txBody>
          <a:bodyPr>
            <a:normAutofit/>
          </a:bodyPr>
          <a:lstStyle/>
          <a:p>
            <a:pPr algn="l"/>
            <a:r>
              <a:rPr lang="en-US" sz="3200" i="0" dirty="0"/>
              <a:t>The Majority of Establishments in LA are Not a Chain</a:t>
            </a:r>
          </a:p>
        </p:txBody>
      </p:sp>
      <p:pic>
        <p:nvPicPr>
          <p:cNvPr id="9" name="Content Placeholder 8" descr="A picture containing device&#10;&#10;Description automatically generated">
            <a:extLst>
              <a:ext uri="{FF2B5EF4-FFF2-40B4-BE49-F238E27FC236}">
                <a16:creationId xmlns:a16="http://schemas.microsoft.com/office/drawing/2014/main" id="{FCAB394E-73D5-4BA5-B6BB-3F2411BD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7" y="1527832"/>
            <a:ext cx="5165469" cy="43371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7487ED2-7B71-47B0-B9A4-2853360B6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964598"/>
              </p:ext>
            </p:extLst>
          </p:nvPr>
        </p:nvGraphicFramePr>
        <p:xfrm>
          <a:off x="6433563" y="1432087"/>
          <a:ext cx="4583068" cy="1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119282C-ABF4-45DD-8D61-146CFDB81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839281"/>
              </p:ext>
            </p:extLst>
          </p:nvPr>
        </p:nvGraphicFramePr>
        <p:xfrm>
          <a:off x="7331825" y="3614589"/>
          <a:ext cx="3875887" cy="207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C68D84B-9C44-4F42-B791-027651C565D7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3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5" y="325817"/>
            <a:ext cx="8064929" cy="1628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i="0" dirty="0"/>
              <a:t>Restaurant Establishments are Less Likely to Be A Chain </a:t>
            </a:r>
          </a:p>
        </p:txBody>
      </p:sp>
      <p:pic>
        <p:nvPicPr>
          <p:cNvPr id="19" name="Content Placeholder 1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0E88FB4-BAC7-4D13-AEB4-9501A0699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5" y="1687496"/>
            <a:ext cx="6346540" cy="34970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83F5F47-5E82-4448-9723-1F6593D38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815229"/>
              </p:ext>
            </p:extLst>
          </p:nvPr>
        </p:nvGraphicFramePr>
        <p:xfrm>
          <a:off x="7027007" y="1566768"/>
          <a:ext cx="5079341" cy="373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F4D50ED-D565-4F10-8302-5FF39876FDCB}"/>
              </a:ext>
            </a:extLst>
          </p:cNvPr>
          <p:cNvSpPr txBox="1"/>
          <p:nvPr/>
        </p:nvSpPr>
        <p:spPr>
          <a:xfrm>
            <a:off x="203889" y="5961406"/>
            <a:ext cx="109933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Allegra World Coffee - Project Café USA 2020 Survey: https://www.worldcoffeeportal.com/Research/LatestReports/Project-Cafe-USA-2020 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 Daily Coffee News  https://dailycoffeenews.com/2019/10/25/nearly-four-of-every-five-us-coffee-shops-are-now-starbucks-dunkin-or-jab-brands/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380F88-FB19-4E34-9D84-A168FB54C9C2}"/>
              </a:ext>
            </a:extLst>
          </p:cNvPr>
          <p:cNvSpPr txBox="1"/>
          <p:nvPr/>
        </p:nvSpPr>
        <p:spPr>
          <a:xfrm>
            <a:off x="203889" y="5517513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9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5" y="515499"/>
            <a:ext cx="8635057" cy="997526"/>
          </a:xfrm>
        </p:spPr>
        <p:txBody>
          <a:bodyPr>
            <a:noAutofit/>
          </a:bodyPr>
          <a:lstStyle/>
          <a:p>
            <a:pPr algn="l"/>
            <a:r>
              <a:rPr lang="en-US" sz="3200" i="0" dirty="0"/>
              <a:t>Chain Establishments are Characterized By A Few Establishments With Many Seats</a:t>
            </a:r>
            <a:endParaRPr lang="en-US" sz="3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A74D-D9B0-490E-8A26-D3785445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" y="2075102"/>
            <a:ext cx="7177706" cy="3745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792CD7D-78A4-4FE3-A0A7-688F3AA8A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438839"/>
              </p:ext>
            </p:extLst>
          </p:nvPr>
        </p:nvGraphicFramePr>
        <p:xfrm>
          <a:off x="7946967" y="1955151"/>
          <a:ext cx="3940238" cy="352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BC7545-4C2D-4157-AC2C-012C95B96F61}"/>
              </a:ext>
            </a:extLst>
          </p:cNvPr>
          <p:cNvSpPr txBox="1"/>
          <p:nvPr/>
        </p:nvSpPr>
        <p:spPr>
          <a:xfrm>
            <a:off x="1629294" y="1955151"/>
            <a:ext cx="46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Establishments: Distribution of Seats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D18A5-9119-4D87-88BF-D1800F9FE3A6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3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98" y="390697"/>
            <a:ext cx="9103821" cy="1321725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/>
              <a:t>Chain Establishments In LA</a:t>
            </a:r>
            <a:r>
              <a:rPr lang="en-US" sz="3200" i="0" dirty="0"/>
              <a:t>:</a:t>
            </a:r>
            <a:br>
              <a:rPr lang="en-US" sz="3200" i="0" dirty="0"/>
            </a:br>
            <a:r>
              <a:rPr lang="en-US" sz="3200" i="0" dirty="0"/>
              <a:t>    Restaurants and Bars Have the Highest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BD7B54-5A01-4780-BF8A-E26433742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8" y="2111431"/>
            <a:ext cx="7334511" cy="37706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F343EC-995C-4A23-8731-11E715D6E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563584"/>
              </p:ext>
            </p:extLst>
          </p:nvPr>
        </p:nvGraphicFramePr>
        <p:xfrm>
          <a:off x="7996845" y="1540568"/>
          <a:ext cx="3880657" cy="425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F88A6B-FF58-43F7-B57D-A4E9D4C5236A}"/>
              </a:ext>
            </a:extLst>
          </p:cNvPr>
          <p:cNvSpPr txBox="1"/>
          <p:nvPr/>
        </p:nvSpPr>
        <p:spPr>
          <a:xfrm>
            <a:off x="780817" y="1248181"/>
            <a:ext cx="689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latin typeface="+mj-lt"/>
              </a:rPr>
              <a:t>Average Number of Seats</a:t>
            </a:r>
            <a:endParaRPr lang="en-US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52881-BE9D-46CF-8A28-A492A95251BD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9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5" y="491224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/>
              <a:t>Chain Establishments in LA</a:t>
            </a:r>
            <a:r>
              <a:rPr lang="en-US" sz="3200" i="0" dirty="0"/>
              <a:t>: </a:t>
            </a:r>
            <a:br>
              <a:rPr lang="en-US" sz="3200" i="0" dirty="0"/>
            </a:br>
            <a:r>
              <a:rPr lang="en-US" sz="3200" i="0" dirty="0"/>
              <a:t>   Roughly 1/5 of Bar, Restaurant and Fast Food </a:t>
            </a:r>
            <a:br>
              <a:rPr lang="en-US" sz="3200" i="0" dirty="0"/>
            </a:br>
            <a:r>
              <a:rPr lang="en-US" sz="3200" i="0" dirty="0"/>
              <a:t>   Establishments Have Many Seats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5B357-C84B-4FBA-B901-336769BEF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2194560"/>
            <a:ext cx="7134867" cy="3646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C42C21A-FBBD-4036-B311-083158B33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80266"/>
              </p:ext>
            </p:extLst>
          </p:nvPr>
        </p:nvGraphicFramePr>
        <p:xfrm>
          <a:off x="7905405" y="2440749"/>
          <a:ext cx="4123114" cy="315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057AD7A-AD65-4D08-82C7-80C9EBCE1EA8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9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407322"/>
            <a:ext cx="7509164" cy="1097281"/>
          </a:xfrm>
        </p:spPr>
        <p:txBody>
          <a:bodyPr>
            <a:normAutofit/>
          </a:bodyPr>
          <a:lstStyle/>
          <a:p>
            <a:pPr algn="l"/>
            <a:r>
              <a:rPr lang="en-US" sz="3200" i="0" dirty="0"/>
              <a:t>Top 10 Streets With High Restaurant Establishment Concentrations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A68F1-274B-4F27-B881-D9C051919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5" y="1961804"/>
            <a:ext cx="7509164" cy="3914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4D1EB5-BA3E-4D91-96B4-4B0221CC5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755531"/>
              </p:ext>
            </p:extLst>
          </p:nvPr>
        </p:nvGraphicFramePr>
        <p:xfrm>
          <a:off x="8154785" y="2850821"/>
          <a:ext cx="3657600" cy="280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0E1DCA-A56D-4F8E-AEBB-19840DC56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473479"/>
              </p:ext>
            </p:extLst>
          </p:nvPr>
        </p:nvGraphicFramePr>
        <p:xfrm>
          <a:off x="7772400" y="1325435"/>
          <a:ext cx="4734094" cy="129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78EA40-6176-4E69-98C8-05EA7B6A9D58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109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94C657D37814EAB1D63460F0F6DD9" ma:contentTypeVersion="4" ma:contentTypeDescription="Create a new document." ma:contentTypeScope="" ma:versionID="e8edd64497744e907c89da8fc588c899">
  <xsd:schema xmlns:xsd="http://www.w3.org/2001/XMLSchema" xmlns:xs="http://www.w3.org/2001/XMLSchema" xmlns:p="http://schemas.microsoft.com/office/2006/metadata/properties" xmlns:ns3="bbb029e2-315c-4864-9655-47232ba9e7be" targetNamespace="http://schemas.microsoft.com/office/2006/metadata/properties" ma:root="true" ma:fieldsID="cd22c1e7ab7f43f4d483e48c6d2374e4" ns3:_="">
    <xsd:import namespace="bbb029e2-315c-4864-9655-47232ba9e7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029e2-315c-4864-9655-47232ba9e7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B491FD-3FC2-4B3A-ADDA-1D2D82A63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b029e2-315c-4864-9655-47232ba9e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E0DE31-6E91-4D74-8FF1-7F26F763922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bb029e2-315c-4864-9655-47232ba9e7b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0A76F4-7269-4ECF-97AD-A8F810B45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973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Times New Roman</vt:lpstr>
      <vt:lpstr>Headlines</vt:lpstr>
      <vt:lpstr>Market Research Of Establishments in LA:   Restaurants Offer the       Best Opportunity to Succeed</vt:lpstr>
      <vt:lpstr>General Conclusions:</vt:lpstr>
      <vt:lpstr>Restaurants Are By Far the Most Common Establishment Type in LA</vt:lpstr>
      <vt:lpstr>The Majority of Establishments in LA are Not a Chain</vt:lpstr>
      <vt:lpstr>Restaurant Establishments are Less Likely to Be A Chain </vt:lpstr>
      <vt:lpstr>Chain Establishments are Characterized By A Few Establishments With Many Seats</vt:lpstr>
      <vt:lpstr>Chain Establishments In LA:     Restaurants and Bars Have the Highest</vt:lpstr>
      <vt:lpstr>Chain Establishments in LA:     Roughly 1/5 of Bar, Restaurant and Fast Food     Establishments Have Many Seats</vt:lpstr>
      <vt:lpstr>Top 10 Streets With High Restaurant Establishment Concentrations</vt:lpstr>
      <vt:lpstr>  Distribution of Seats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Of Establishments in LA:   Restaurants Offer the       Best Opportunity to Succeed</dc:title>
  <dc:creator>Daniel Garcia Rodriguez</dc:creator>
  <cp:lastModifiedBy>Daniel Garcia Rodriguez</cp:lastModifiedBy>
  <cp:revision>11</cp:revision>
  <dcterms:created xsi:type="dcterms:W3CDTF">2020-06-26T22:16:41Z</dcterms:created>
  <dcterms:modified xsi:type="dcterms:W3CDTF">2020-06-29T05:08:26Z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0x01010046394C657D37814EAB1D63460F0F6DD9</vt:lpwstr>
  </property>
</Properties>
</file>