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8" r:id="rId3"/>
    <p:sldId id="281" r:id="rId4"/>
    <p:sldId id="259" r:id="rId5"/>
    <p:sldId id="270" r:id="rId6"/>
    <p:sldId id="269" r:id="rId7"/>
    <p:sldId id="265" r:id="rId8"/>
    <p:sldId id="280" r:id="rId9"/>
    <p:sldId id="262" r:id="rId10"/>
    <p:sldId id="271" r:id="rId11"/>
    <p:sldId id="275" r:id="rId12"/>
    <p:sldId id="274" r:id="rId13"/>
    <p:sldId id="282" r:id="rId14"/>
    <p:sldId id="283" r:id="rId15"/>
    <p:sldId id="284" r:id="rId16"/>
    <p:sldId id="276" r:id="rId17"/>
    <p:sldId id="277" r:id="rId18"/>
    <p:sldId id="278" r:id="rId19"/>
    <p:sldId id="279" r:id="rId20"/>
    <p:sldId id="261" r:id="rId21"/>
    <p:sldId id="264" r:id="rId22"/>
    <p:sldId id="258" r:id="rId23"/>
    <p:sldId id="267" r:id="rId2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Inria Sans" panose="020B0604020202020204" charset="0"/>
      <p:regular r:id="rId30"/>
      <p:bold r:id="rId31"/>
      <p:italic r:id="rId32"/>
      <p:boldItalic r:id="rId33"/>
    </p:embeddedFont>
    <p:embeddedFont>
      <p:font typeface="Inria Sans Light" panose="020B0604020202020204" charset="0"/>
      <p:regular r:id="rId34"/>
      <p:bold r:id="rId35"/>
      <p:italic r:id="rId36"/>
      <p:boldItalic r:id="rId37"/>
    </p:embeddedFont>
    <p:embeddedFont>
      <p:font typeface="Saira Semi Condensed" panose="020B0604020202020204" charset="0"/>
      <p:regular r:id="rId38"/>
      <p:bold r:id="rId39"/>
    </p:embeddedFont>
    <p:embeddedFont>
      <p:font typeface="Saira SemiCondensed Medium" panose="020B0604020202020204" charset="0"/>
      <p:regular r:id="rId40"/>
      <p:bold r:id="rId41"/>
    </p:embeddedFont>
    <p:embeddedFont>
      <p:font typeface="Titillium Web" panose="020B060402020202020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006eb5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006eb5a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179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9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Brittney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933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6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17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665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 3 segments aforementioned segments should be of interest to the marketing team given their large revenue contribution relative to the other segments.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72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Brittney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069afef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069afef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069afe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069afe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points, Lillian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96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069afe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069afe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points, Lillian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006eb5a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b006eb5a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Brittney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38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Lillian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006eb5a4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006eb5a4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kristyn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875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Brittney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35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US" dirty="0"/>
              <a:t>More than 1/3 of revenue is earned during months in the 4th quarter with the first quarter bringing in the least.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8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rchive.ics.uci.edu/ml/datasets/Online+Retail+II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171" y="312600"/>
            <a:ext cx="5893654" cy="4518300"/>
          </a:xfrm>
          <a:prstGeom prst="flowChartAlternateProcess">
            <a:avLst/>
          </a:prstGeom>
          <a:noFill/>
          <a:ln>
            <a:noFill/>
          </a:ln>
          <a:effectLst>
            <a:outerShdw blurRad="1271588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69826-54DC-402C-9D5C-E7A835475ED3}"/>
              </a:ext>
            </a:extLst>
          </p:cNvPr>
          <p:cNvSpPr txBox="1"/>
          <p:nvPr/>
        </p:nvSpPr>
        <p:spPr>
          <a:xfrm>
            <a:off x="1874904" y="799139"/>
            <a:ext cx="5663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0" dirty="0">
                <a:solidFill>
                  <a:srgbClr val="000000"/>
                </a:solidFill>
                <a:effectLst/>
                <a:latin typeface="Helvetica Neue"/>
              </a:rPr>
              <a:t>Everything Plus's U.K. Customer Profiles Using RFM Analysis</a:t>
            </a:r>
          </a:p>
          <a:p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4780D-0178-4F01-8ECB-720ABD99524A}"/>
              </a:ext>
            </a:extLst>
          </p:cNvPr>
          <p:cNvSpPr txBox="1"/>
          <p:nvPr/>
        </p:nvSpPr>
        <p:spPr>
          <a:xfrm>
            <a:off x="1982480" y="2862938"/>
            <a:ext cx="446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By: Daniel Garcia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Date Completed: 10/2/2020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Retail II Dataset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* </a:t>
            </a:r>
            <a:r>
              <a:rPr lang="en-US" b="1" dirty="0">
                <a:latin typeface="Helvetica Neue"/>
              </a:rPr>
              <a:t>from UCI Machine Learning Repository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DC076-F34C-4308-8682-58BB7EA435F4}"/>
              </a:ext>
            </a:extLst>
          </p:cNvPr>
          <p:cNvSpPr txBox="1"/>
          <p:nvPr/>
        </p:nvSpPr>
        <p:spPr>
          <a:xfrm>
            <a:off x="2266789" y="4242978"/>
            <a:ext cx="4756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3434"/>
                </a:solidFill>
                <a:latin typeface="Helvetica Neue"/>
              </a:rPr>
              <a:t>* Data provided by Practicum by Yandex. Some values may differ from the dataset from UCI repository.</a:t>
            </a:r>
            <a:endParaRPr lang="en-US" sz="1100" dirty="0">
              <a:solidFill>
                <a:srgbClr val="34343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0B77EC-173C-48A2-BEBB-AA5831AD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6" y="1654849"/>
            <a:ext cx="5572820" cy="2818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0" name="Google Shape;283;p18">
            <a:extLst>
              <a:ext uri="{FF2B5EF4-FFF2-40B4-BE49-F238E27FC236}">
                <a16:creationId xmlns:a16="http://schemas.microsoft.com/office/drawing/2014/main" id="{995D9DEE-B373-4F63-8131-67230DFDA5D2}"/>
              </a:ext>
            </a:extLst>
          </p:cNvPr>
          <p:cNvSpPr/>
          <p:nvPr/>
        </p:nvSpPr>
        <p:spPr>
          <a:xfrm>
            <a:off x="6139543" y="1792045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Only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5%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of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customer made more than 13 orders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over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year</a:t>
            </a:r>
            <a:endParaRPr lang="en-US" dirty="0"/>
          </a:p>
        </p:txBody>
      </p:sp>
      <p:sp>
        <p:nvSpPr>
          <p:cNvPr id="33" name="Google Shape;283;p18">
            <a:extLst>
              <a:ext uri="{FF2B5EF4-FFF2-40B4-BE49-F238E27FC236}">
                <a16:creationId xmlns:a16="http://schemas.microsoft.com/office/drawing/2014/main" id="{010E4492-C43C-4DB0-8152-844BEBF59060}"/>
              </a:ext>
            </a:extLst>
          </p:cNvPr>
          <p:cNvSpPr/>
          <p:nvPr/>
        </p:nvSpPr>
        <p:spPr>
          <a:xfrm>
            <a:off x="6139542" y="3063989"/>
            <a:ext cx="2895722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Inria Sans"/>
                <a:sym typeface="Inria Sans"/>
              </a:rPr>
              <a:t>When accounting for revenue</a:t>
            </a:r>
            <a:r>
              <a:rPr lang="en" b="1" dirty="0">
                <a:solidFill>
                  <a:schemeClr val="accent6"/>
                </a:solidFill>
                <a:latin typeface="Inria Sans"/>
                <a:sym typeface="Inria Sans"/>
              </a:rPr>
              <a:t>, most customers </a:t>
            </a:r>
            <a:r>
              <a:rPr lang="en" dirty="0">
                <a:solidFill>
                  <a:schemeClr val="accent6"/>
                </a:solidFill>
                <a:latin typeface="Inria Sans"/>
                <a:sym typeface="Inria Sans"/>
              </a:rPr>
              <a:t>seem to be </a:t>
            </a:r>
            <a:r>
              <a:rPr lang="en" b="1" dirty="0">
                <a:solidFill>
                  <a:schemeClr val="accent6"/>
                </a:solidFill>
                <a:latin typeface="Inria Sans"/>
                <a:sym typeface="Inria Sans"/>
              </a:rPr>
              <a:t>wholesalers </a:t>
            </a:r>
            <a:endParaRPr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1561E-0CA8-4277-8603-9432734B29D7}"/>
              </a:ext>
            </a:extLst>
          </p:cNvPr>
          <p:cNvSpPr txBox="1"/>
          <p:nvPr/>
        </p:nvSpPr>
        <p:spPr>
          <a:xfrm>
            <a:off x="407253" y="115261"/>
            <a:ext cx="8329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Inria Sans Light" panose="020B0604020202020204" charset="0"/>
              </a:rPr>
              <a:t>Most Customers Are One Time Purchasers</a:t>
            </a:r>
          </a:p>
        </p:txBody>
      </p:sp>
    </p:spTree>
    <p:extLst>
      <p:ext uri="{BB962C8B-B14F-4D97-AF65-F5344CB8AC3E}">
        <p14:creationId xmlns:p14="http://schemas.microsoft.com/office/powerpoint/2010/main" val="28532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67355" y="193425"/>
            <a:ext cx="8148397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Noon: The Most Important Hour </a:t>
            </a:r>
            <a:endParaRPr sz="40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AAC6-37F7-4206-9FAD-C8273985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3" y="1296733"/>
            <a:ext cx="5654680" cy="302463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endPos="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9C6F3-77FB-41A6-ABD1-A7121B46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654" y="4785225"/>
            <a:ext cx="7441800" cy="306000"/>
          </a:xfrm>
        </p:spPr>
        <p:txBody>
          <a:bodyPr/>
          <a:lstStyle/>
          <a:p>
            <a:r>
              <a:rPr lang="en-US" sz="1200" dirty="0"/>
              <a:t>*Note*: may differ given </a:t>
            </a:r>
            <a:r>
              <a:rPr lang="en-US" sz="1200" dirty="0" err="1"/>
              <a:t>timezone</a:t>
            </a:r>
            <a:r>
              <a:rPr lang="en-US" sz="1200" dirty="0"/>
              <a:t> differences; shows distribution based on time log of software</a:t>
            </a:r>
          </a:p>
        </p:txBody>
      </p:sp>
      <p:sp>
        <p:nvSpPr>
          <p:cNvPr id="7" name="Google Shape;283;p18">
            <a:extLst>
              <a:ext uri="{FF2B5EF4-FFF2-40B4-BE49-F238E27FC236}">
                <a16:creationId xmlns:a16="http://schemas.microsoft.com/office/drawing/2014/main" id="{FEEE19B0-5584-46D5-B6E5-DB54CFA1D010}"/>
              </a:ext>
            </a:extLst>
          </p:cNvPr>
          <p:cNvSpPr/>
          <p:nvPr/>
        </p:nvSpPr>
        <p:spPr>
          <a:xfrm>
            <a:off x="6008915" y="1653150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In terms of purchases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, 12 to 2 pm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are the online store's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peak hours</a:t>
            </a:r>
            <a:endParaRPr lang="en-US" dirty="0"/>
          </a:p>
        </p:txBody>
      </p:sp>
      <p:sp>
        <p:nvSpPr>
          <p:cNvPr id="8" name="Google Shape;283;p18">
            <a:extLst>
              <a:ext uri="{FF2B5EF4-FFF2-40B4-BE49-F238E27FC236}">
                <a16:creationId xmlns:a16="http://schemas.microsoft.com/office/drawing/2014/main" id="{463843D7-4F05-4FA9-A98C-0E17AAABE6CB}"/>
              </a:ext>
            </a:extLst>
          </p:cNvPr>
          <p:cNvSpPr/>
          <p:nvPr/>
        </p:nvSpPr>
        <p:spPr>
          <a:xfrm>
            <a:off x="6008915" y="309466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The company can expect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most revenue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to have been made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during 10 am to 4 pm.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632575" y="358275"/>
            <a:ext cx="2842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The General market </a:t>
            </a:r>
            <a:endParaRPr sz="2300" b="1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B597-D4DE-44A6-8A03-33813F66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3" y="1261809"/>
            <a:ext cx="5473326" cy="3111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4" name="Google Shape;283;p18">
            <a:extLst>
              <a:ext uri="{FF2B5EF4-FFF2-40B4-BE49-F238E27FC236}">
                <a16:creationId xmlns:a16="http://schemas.microsoft.com/office/drawing/2014/main" id="{A972E1CD-3D54-47ED-8940-23FF7E4933FE}"/>
              </a:ext>
            </a:extLst>
          </p:cNvPr>
          <p:cNvSpPr/>
          <p:nvPr/>
        </p:nvSpPr>
        <p:spPr>
          <a:xfrm>
            <a:off x="5970495" y="1499850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50 customers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made up 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almost 30%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(~$2.5 mil) of 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total revenue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(~$8.45 mil)..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212BE0E2-3D84-4C12-B1C7-E244D9894642}"/>
              </a:ext>
            </a:extLst>
          </p:cNvPr>
          <p:cNvSpPr/>
          <p:nvPr/>
        </p:nvSpPr>
        <p:spPr>
          <a:xfrm>
            <a:off x="5970494" y="2817639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i="0" dirty="0">
              <a:solidFill>
                <a:schemeClr val="accent6"/>
              </a:solidFill>
              <a:effectLst/>
              <a:latin typeface="Inria Sans Light" panose="020B0604020202020204" charset="0"/>
              <a:sym typeface="Inria Sans"/>
            </a:endParaRPr>
          </a:p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10 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customers brought 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~$1.15 mil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 whilst the others top 40 brought in ~$1.30 mil.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5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468003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59536" y="316463"/>
            <a:ext cx="602428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3. The Segments</a:t>
            </a:r>
            <a:endParaRPr sz="6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Pyramid with levels">
            <a:extLst>
              <a:ext uri="{FF2B5EF4-FFF2-40B4-BE49-F238E27FC236}">
                <a16:creationId xmlns:a16="http://schemas.microsoft.com/office/drawing/2014/main" id="{605F496F-8DAF-4DF2-AFB0-C064AB2CA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6843" y="2470123"/>
            <a:ext cx="914400" cy="914400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8D7809DC-ACBC-4B77-BF86-CC011BCD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4478" y="1555723"/>
            <a:ext cx="914400" cy="914400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8B58FBB9-62A6-4521-BA60-2C1630DFA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850" y="1555723"/>
            <a:ext cx="914400" cy="914400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82BCBA2E-E25D-48BC-A122-BBD8BFF4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1446" y="2470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32;p16">
            <a:extLst>
              <a:ext uri="{FF2B5EF4-FFF2-40B4-BE49-F238E27FC236}">
                <a16:creationId xmlns:a16="http://schemas.microsoft.com/office/drawing/2014/main" id="{A0E65958-8AB3-43E2-B8D7-5083E82B2F1A}"/>
              </a:ext>
            </a:extLst>
          </p:cNvPr>
          <p:cNvSpPr/>
          <p:nvPr/>
        </p:nvSpPr>
        <p:spPr>
          <a:xfrm>
            <a:off x="6145145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7" name="Google Shape;232;p16">
            <a:extLst>
              <a:ext uri="{FF2B5EF4-FFF2-40B4-BE49-F238E27FC236}">
                <a16:creationId xmlns:a16="http://schemas.microsoft.com/office/drawing/2014/main" id="{CAE0165B-D63C-48B6-96EB-C73B43C470EE}"/>
              </a:ext>
            </a:extLst>
          </p:cNvPr>
          <p:cNvSpPr/>
          <p:nvPr/>
        </p:nvSpPr>
        <p:spPr>
          <a:xfrm>
            <a:off x="3562830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560" y="367618"/>
            <a:ext cx="2012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24242"/>
                </a:solidFill>
                <a:latin typeface="Arial"/>
                <a:cs typeface="Arial"/>
              </a:rPr>
              <a:t>e.g. </a:t>
            </a:r>
            <a:r>
              <a:rPr sz="1800" spc="114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spc="35" dirty="0">
                <a:solidFill>
                  <a:srgbClr val="424242"/>
                </a:solidFill>
                <a:latin typeface="Arial"/>
                <a:cs typeface="Arial"/>
              </a:rPr>
              <a:t>since</a:t>
            </a:r>
            <a:r>
              <a:rPr sz="1800" spc="-2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Arial"/>
                <a:cs typeface="Arial"/>
              </a:rPr>
              <a:t>last  </a:t>
            </a:r>
            <a:r>
              <a:rPr sz="1800" spc="105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7815" y="2635314"/>
            <a:ext cx="19519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</a:pPr>
            <a:r>
              <a:rPr sz="1800" spc="3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800" i="1" spc="10" dirty="0">
                <a:solidFill>
                  <a:schemeClr val="tx1"/>
                </a:solidFill>
                <a:latin typeface="Georgia"/>
                <a:cs typeface="Georgia"/>
              </a:rPr>
              <a:t>frequency</a:t>
            </a:r>
            <a:r>
              <a:rPr sz="1800" i="1" spc="-114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sz="1800" spc="100" dirty="0">
                <a:solidFill>
                  <a:schemeClr val="tx1"/>
                </a:solidFill>
                <a:latin typeface="Arial"/>
                <a:cs typeface="Arial"/>
              </a:rPr>
              <a:t>of  </a:t>
            </a:r>
            <a:r>
              <a:rPr sz="1800" spc="75" dirty="0">
                <a:solidFill>
                  <a:schemeClr val="tx1"/>
                </a:solidFill>
                <a:latin typeface="Arial"/>
                <a:cs typeface="Arial"/>
              </a:rPr>
              <a:t>customer  </a:t>
            </a:r>
            <a:r>
              <a:rPr sz="1800" spc="60" dirty="0">
                <a:solidFill>
                  <a:schemeClr val="tx1"/>
                </a:solidFill>
                <a:latin typeface="Arial"/>
                <a:cs typeface="Arial"/>
              </a:rPr>
              <a:t>transactions.</a:t>
            </a:r>
            <a:endParaRPr lang="en-US" sz="1800" spc="6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448" y="2700383"/>
            <a:ext cx="19596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chemeClr val="tx1"/>
                </a:solidFill>
                <a:latin typeface="Arial"/>
                <a:cs typeface="Arial"/>
              </a:rPr>
              <a:t>MONETARY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3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18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i="1" spc="20" dirty="0">
                <a:solidFill>
                  <a:schemeClr val="tx1"/>
                </a:solidFill>
                <a:latin typeface="Georgia"/>
                <a:cs typeface="Georgia"/>
              </a:rPr>
              <a:t>willingness</a:t>
            </a:r>
            <a:r>
              <a:rPr lang="en-US" sz="1800" i="1" spc="-11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800" spc="85" dirty="0">
                <a:solidFill>
                  <a:schemeClr val="tx1"/>
                </a:solidFill>
                <a:latin typeface="Arial"/>
                <a:cs typeface="Arial"/>
              </a:rPr>
              <a:t>to  </a:t>
            </a:r>
            <a:r>
              <a:rPr lang="en-US" sz="1800" spc="40" dirty="0">
                <a:solidFill>
                  <a:schemeClr val="tx1"/>
                </a:solidFill>
                <a:latin typeface="Arial"/>
                <a:cs typeface="Arial"/>
              </a:rPr>
              <a:t>spend. 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5235" y="4136265"/>
            <a:ext cx="1922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b="1" spc="40" dirty="0">
                <a:solidFill>
                  <a:schemeClr val="tx1"/>
                </a:solidFill>
                <a:latin typeface="Inria Sans Light" panose="020B0604020202020204" charset="0"/>
              </a:rPr>
              <a:t>Used total purchase amount </a:t>
            </a:r>
            <a:endParaRPr lang="en-US" sz="16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5790" y="554990"/>
            <a:ext cx="2117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Verdana"/>
                <a:cs typeface="Verdana"/>
              </a:rPr>
              <a:t>RFM</a:t>
            </a:r>
            <a:r>
              <a:rPr spc="-285" dirty="0">
                <a:latin typeface="Verdana"/>
                <a:cs typeface="Verdana"/>
              </a:rPr>
              <a:t> </a:t>
            </a:r>
            <a:r>
              <a:rPr spc="-65" dirty="0">
                <a:latin typeface="Verdana"/>
                <a:cs typeface="Verdana"/>
              </a:rPr>
              <a:t>Metrics:</a:t>
            </a:r>
          </a:p>
        </p:txBody>
      </p:sp>
      <p:sp>
        <p:nvSpPr>
          <p:cNvPr id="10" name="object 10"/>
          <p:cNvSpPr/>
          <p:nvPr/>
        </p:nvSpPr>
        <p:spPr>
          <a:xfrm>
            <a:off x="1691639" y="1314450"/>
            <a:ext cx="750570" cy="759460"/>
          </a:xfrm>
          <a:custGeom>
            <a:avLst/>
            <a:gdLst/>
            <a:ahLst/>
            <a:cxnLst/>
            <a:rect l="l" t="t" r="r" b="b"/>
            <a:pathLst>
              <a:path w="750569" h="759460">
                <a:moveTo>
                  <a:pt x="562610" y="379730"/>
                </a:moveTo>
                <a:lnTo>
                  <a:pt x="506730" y="389889"/>
                </a:lnTo>
                <a:lnTo>
                  <a:pt x="458470" y="412750"/>
                </a:lnTo>
                <a:lnTo>
                  <a:pt x="417830" y="449580"/>
                </a:lnTo>
                <a:lnTo>
                  <a:pt x="389890" y="497839"/>
                </a:lnTo>
                <a:lnTo>
                  <a:pt x="375920" y="549910"/>
                </a:lnTo>
                <a:lnTo>
                  <a:pt x="374729" y="568960"/>
                </a:lnTo>
                <a:lnTo>
                  <a:pt x="374734" y="571500"/>
                </a:lnTo>
                <a:lnTo>
                  <a:pt x="383540" y="626110"/>
                </a:lnTo>
                <a:lnTo>
                  <a:pt x="417830" y="690880"/>
                </a:lnTo>
                <a:lnTo>
                  <a:pt x="458470" y="727710"/>
                </a:lnTo>
                <a:lnTo>
                  <a:pt x="506730" y="751840"/>
                </a:lnTo>
                <a:lnTo>
                  <a:pt x="562610" y="759460"/>
                </a:lnTo>
                <a:lnTo>
                  <a:pt x="581660" y="758190"/>
                </a:lnTo>
                <a:lnTo>
                  <a:pt x="636270" y="744220"/>
                </a:lnTo>
                <a:lnTo>
                  <a:pt x="681990" y="716280"/>
                </a:lnTo>
                <a:lnTo>
                  <a:pt x="686181" y="712470"/>
                </a:lnTo>
                <a:lnTo>
                  <a:pt x="562610" y="712470"/>
                </a:lnTo>
                <a:lnTo>
                  <a:pt x="534670" y="709930"/>
                </a:lnTo>
                <a:lnTo>
                  <a:pt x="520700" y="706120"/>
                </a:lnTo>
                <a:lnTo>
                  <a:pt x="508000" y="701040"/>
                </a:lnTo>
                <a:lnTo>
                  <a:pt x="496570" y="694690"/>
                </a:lnTo>
                <a:lnTo>
                  <a:pt x="483870" y="688340"/>
                </a:lnTo>
                <a:lnTo>
                  <a:pt x="454660" y="660400"/>
                </a:lnTo>
                <a:lnTo>
                  <a:pt x="433070" y="624840"/>
                </a:lnTo>
                <a:lnTo>
                  <a:pt x="422910" y="584200"/>
                </a:lnTo>
                <a:lnTo>
                  <a:pt x="422910" y="554989"/>
                </a:lnTo>
                <a:lnTo>
                  <a:pt x="433070" y="514350"/>
                </a:lnTo>
                <a:lnTo>
                  <a:pt x="463550" y="469900"/>
                </a:lnTo>
                <a:lnTo>
                  <a:pt x="483870" y="453389"/>
                </a:lnTo>
                <a:lnTo>
                  <a:pt x="496570" y="444500"/>
                </a:lnTo>
                <a:lnTo>
                  <a:pt x="508000" y="438150"/>
                </a:lnTo>
                <a:lnTo>
                  <a:pt x="520700" y="434339"/>
                </a:lnTo>
                <a:lnTo>
                  <a:pt x="534670" y="430530"/>
                </a:lnTo>
                <a:lnTo>
                  <a:pt x="548640" y="427989"/>
                </a:lnTo>
                <a:lnTo>
                  <a:pt x="686646" y="427989"/>
                </a:lnTo>
                <a:lnTo>
                  <a:pt x="668020" y="412750"/>
                </a:lnTo>
                <a:lnTo>
                  <a:pt x="652780" y="402589"/>
                </a:lnTo>
                <a:lnTo>
                  <a:pt x="636270" y="396239"/>
                </a:lnTo>
                <a:lnTo>
                  <a:pt x="600710" y="383539"/>
                </a:lnTo>
                <a:lnTo>
                  <a:pt x="581660" y="381000"/>
                </a:lnTo>
                <a:lnTo>
                  <a:pt x="562610" y="379730"/>
                </a:lnTo>
                <a:close/>
              </a:path>
              <a:path w="750569" h="759460">
                <a:moveTo>
                  <a:pt x="686646" y="427989"/>
                </a:moveTo>
                <a:lnTo>
                  <a:pt x="577850" y="427989"/>
                </a:lnTo>
                <a:lnTo>
                  <a:pt x="591820" y="430530"/>
                </a:lnTo>
                <a:lnTo>
                  <a:pt x="617220" y="438150"/>
                </a:lnTo>
                <a:lnTo>
                  <a:pt x="652780" y="459739"/>
                </a:lnTo>
                <a:lnTo>
                  <a:pt x="679450" y="491489"/>
                </a:lnTo>
                <a:lnTo>
                  <a:pt x="687070" y="501650"/>
                </a:lnTo>
                <a:lnTo>
                  <a:pt x="697230" y="527050"/>
                </a:lnTo>
                <a:lnTo>
                  <a:pt x="701040" y="542289"/>
                </a:lnTo>
                <a:lnTo>
                  <a:pt x="703580" y="554989"/>
                </a:lnTo>
                <a:lnTo>
                  <a:pt x="703580" y="584200"/>
                </a:lnTo>
                <a:lnTo>
                  <a:pt x="687070" y="637540"/>
                </a:lnTo>
                <a:lnTo>
                  <a:pt x="662940" y="670560"/>
                </a:lnTo>
                <a:lnTo>
                  <a:pt x="629920" y="694690"/>
                </a:lnTo>
                <a:lnTo>
                  <a:pt x="591820" y="709930"/>
                </a:lnTo>
                <a:lnTo>
                  <a:pt x="562610" y="712470"/>
                </a:lnTo>
                <a:lnTo>
                  <a:pt x="686181" y="712470"/>
                </a:lnTo>
                <a:lnTo>
                  <a:pt x="718820" y="675640"/>
                </a:lnTo>
                <a:lnTo>
                  <a:pt x="742950" y="626110"/>
                </a:lnTo>
                <a:lnTo>
                  <a:pt x="750485" y="571500"/>
                </a:lnTo>
                <a:lnTo>
                  <a:pt x="750490" y="568960"/>
                </a:lnTo>
                <a:lnTo>
                  <a:pt x="749300" y="549910"/>
                </a:lnTo>
                <a:lnTo>
                  <a:pt x="736600" y="497839"/>
                </a:lnTo>
                <a:lnTo>
                  <a:pt x="718820" y="463550"/>
                </a:lnTo>
                <a:lnTo>
                  <a:pt x="695960" y="435610"/>
                </a:lnTo>
                <a:lnTo>
                  <a:pt x="686646" y="427989"/>
                </a:lnTo>
                <a:close/>
              </a:path>
              <a:path w="750569" h="759460">
                <a:moveTo>
                  <a:pt x="69850" y="95250"/>
                </a:moveTo>
                <a:lnTo>
                  <a:pt x="45720" y="95250"/>
                </a:lnTo>
                <a:lnTo>
                  <a:pt x="30480" y="99060"/>
                </a:lnTo>
                <a:lnTo>
                  <a:pt x="26670" y="101600"/>
                </a:lnTo>
                <a:lnTo>
                  <a:pt x="21590" y="104139"/>
                </a:lnTo>
                <a:lnTo>
                  <a:pt x="17780" y="107950"/>
                </a:lnTo>
                <a:lnTo>
                  <a:pt x="13970" y="110489"/>
                </a:lnTo>
                <a:lnTo>
                  <a:pt x="8890" y="118110"/>
                </a:lnTo>
                <a:lnTo>
                  <a:pt x="6350" y="123189"/>
                </a:lnTo>
                <a:lnTo>
                  <a:pt x="3810" y="127000"/>
                </a:lnTo>
                <a:lnTo>
                  <a:pt x="1270" y="132080"/>
                </a:lnTo>
                <a:lnTo>
                  <a:pt x="1270" y="137160"/>
                </a:lnTo>
                <a:lnTo>
                  <a:pt x="0" y="142239"/>
                </a:lnTo>
                <a:lnTo>
                  <a:pt x="0" y="570230"/>
                </a:lnTo>
                <a:lnTo>
                  <a:pt x="1270" y="575310"/>
                </a:lnTo>
                <a:lnTo>
                  <a:pt x="1270" y="580390"/>
                </a:lnTo>
                <a:lnTo>
                  <a:pt x="6350" y="590550"/>
                </a:lnTo>
                <a:lnTo>
                  <a:pt x="13970" y="601980"/>
                </a:lnTo>
                <a:lnTo>
                  <a:pt x="17780" y="605790"/>
                </a:lnTo>
                <a:lnTo>
                  <a:pt x="21590" y="608330"/>
                </a:lnTo>
                <a:lnTo>
                  <a:pt x="26670" y="610870"/>
                </a:lnTo>
                <a:lnTo>
                  <a:pt x="30480" y="613410"/>
                </a:lnTo>
                <a:lnTo>
                  <a:pt x="45720" y="617220"/>
                </a:lnTo>
                <a:lnTo>
                  <a:pt x="328930" y="617220"/>
                </a:lnTo>
                <a:lnTo>
                  <a:pt x="328930" y="570230"/>
                </a:lnTo>
                <a:lnTo>
                  <a:pt x="49530" y="570230"/>
                </a:lnTo>
                <a:lnTo>
                  <a:pt x="49530" y="568960"/>
                </a:lnTo>
                <a:lnTo>
                  <a:pt x="46990" y="568960"/>
                </a:lnTo>
                <a:lnTo>
                  <a:pt x="46990" y="237489"/>
                </a:lnTo>
                <a:lnTo>
                  <a:pt x="609600" y="237489"/>
                </a:lnTo>
                <a:lnTo>
                  <a:pt x="609600" y="167639"/>
                </a:lnTo>
                <a:lnTo>
                  <a:pt x="107950" y="167639"/>
                </a:lnTo>
                <a:lnTo>
                  <a:pt x="102870" y="163830"/>
                </a:lnTo>
                <a:lnTo>
                  <a:pt x="95250" y="161289"/>
                </a:lnTo>
                <a:lnTo>
                  <a:pt x="90170" y="158750"/>
                </a:lnTo>
                <a:lnTo>
                  <a:pt x="83820" y="152400"/>
                </a:lnTo>
                <a:lnTo>
                  <a:pt x="80010" y="149860"/>
                </a:lnTo>
                <a:lnTo>
                  <a:pt x="78740" y="146050"/>
                </a:lnTo>
                <a:lnTo>
                  <a:pt x="76200" y="142239"/>
                </a:lnTo>
                <a:lnTo>
                  <a:pt x="73660" y="137160"/>
                </a:lnTo>
                <a:lnTo>
                  <a:pt x="71120" y="129539"/>
                </a:lnTo>
                <a:lnTo>
                  <a:pt x="69850" y="124460"/>
                </a:lnTo>
                <a:lnTo>
                  <a:pt x="69850" y="95250"/>
                </a:lnTo>
                <a:close/>
              </a:path>
              <a:path w="750569" h="759460">
                <a:moveTo>
                  <a:pt x="640080" y="615950"/>
                </a:moveTo>
                <a:lnTo>
                  <a:pt x="532130" y="615950"/>
                </a:lnTo>
                <a:lnTo>
                  <a:pt x="534670" y="617220"/>
                </a:lnTo>
                <a:lnTo>
                  <a:pt x="638810" y="617220"/>
                </a:lnTo>
                <a:lnTo>
                  <a:pt x="640080" y="615950"/>
                </a:lnTo>
                <a:close/>
              </a:path>
              <a:path w="750569" h="759460">
                <a:moveTo>
                  <a:pt x="552450" y="478789"/>
                </a:moveTo>
                <a:lnTo>
                  <a:pt x="525780" y="478789"/>
                </a:lnTo>
                <a:lnTo>
                  <a:pt x="520700" y="485139"/>
                </a:lnTo>
                <a:lnTo>
                  <a:pt x="518160" y="487680"/>
                </a:lnTo>
                <a:lnTo>
                  <a:pt x="518160" y="488950"/>
                </a:lnTo>
                <a:lnTo>
                  <a:pt x="516890" y="491489"/>
                </a:lnTo>
                <a:lnTo>
                  <a:pt x="516890" y="494030"/>
                </a:lnTo>
                <a:lnTo>
                  <a:pt x="515620" y="497839"/>
                </a:lnTo>
                <a:lnTo>
                  <a:pt x="515620" y="595630"/>
                </a:lnTo>
                <a:lnTo>
                  <a:pt x="516890" y="598170"/>
                </a:lnTo>
                <a:lnTo>
                  <a:pt x="516890" y="600710"/>
                </a:lnTo>
                <a:lnTo>
                  <a:pt x="518160" y="603250"/>
                </a:lnTo>
                <a:lnTo>
                  <a:pt x="518160" y="604520"/>
                </a:lnTo>
                <a:lnTo>
                  <a:pt x="520700" y="607060"/>
                </a:lnTo>
                <a:lnTo>
                  <a:pt x="520700" y="608330"/>
                </a:lnTo>
                <a:lnTo>
                  <a:pt x="525780" y="613410"/>
                </a:lnTo>
                <a:lnTo>
                  <a:pt x="530860" y="615950"/>
                </a:lnTo>
                <a:lnTo>
                  <a:pt x="642620" y="615950"/>
                </a:lnTo>
                <a:lnTo>
                  <a:pt x="645160" y="614680"/>
                </a:lnTo>
                <a:lnTo>
                  <a:pt x="646430" y="613410"/>
                </a:lnTo>
                <a:lnTo>
                  <a:pt x="648970" y="612140"/>
                </a:lnTo>
                <a:lnTo>
                  <a:pt x="650240" y="610870"/>
                </a:lnTo>
                <a:lnTo>
                  <a:pt x="651510" y="608330"/>
                </a:lnTo>
                <a:lnTo>
                  <a:pt x="652780" y="607060"/>
                </a:lnTo>
                <a:lnTo>
                  <a:pt x="654050" y="604520"/>
                </a:lnTo>
                <a:lnTo>
                  <a:pt x="655320" y="603250"/>
                </a:lnTo>
                <a:lnTo>
                  <a:pt x="655320" y="600710"/>
                </a:lnTo>
                <a:lnTo>
                  <a:pt x="656590" y="598170"/>
                </a:lnTo>
                <a:lnTo>
                  <a:pt x="656590" y="589280"/>
                </a:lnTo>
                <a:lnTo>
                  <a:pt x="655320" y="586740"/>
                </a:lnTo>
                <a:lnTo>
                  <a:pt x="655320" y="584200"/>
                </a:lnTo>
                <a:lnTo>
                  <a:pt x="654050" y="582930"/>
                </a:lnTo>
                <a:lnTo>
                  <a:pt x="651510" y="577850"/>
                </a:lnTo>
                <a:lnTo>
                  <a:pt x="648970" y="575310"/>
                </a:lnTo>
                <a:lnTo>
                  <a:pt x="646430" y="574039"/>
                </a:lnTo>
                <a:lnTo>
                  <a:pt x="645160" y="574039"/>
                </a:lnTo>
                <a:lnTo>
                  <a:pt x="642620" y="571500"/>
                </a:lnTo>
                <a:lnTo>
                  <a:pt x="640080" y="571500"/>
                </a:lnTo>
                <a:lnTo>
                  <a:pt x="638810" y="570230"/>
                </a:lnTo>
                <a:lnTo>
                  <a:pt x="562610" y="570230"/>
                </a:lnTo>
                <a:lnTo>
                  <a:pt x="562610" y="494030"/>
                </a:lnTo>
                <a:lnTo>
                  <a:pt x="561340" y="491489"/>
                </a:lnTo>
                <a:lnTo>
                  <a:pt x="561340" y="488950"/>
                </a:lnTo>
                <a:lnTo>
                  <a:pt x="560070" y="487680"/>
                </a:lnTo>
                <a:lnTo>
                  <a:pt x="558800" y="485139"/>
                </a:lnTo>
                <a:lnTo>
                  <a:pt x="557530" y="485139"/>
                </a:lnTo>
                <a:lnTo>
                  <a:pt x="556260" y="481330"/>
                </a:lnTo>
                <a:lnTo>
                  <a:pt x="554990" y="480060"/>
                </a:lnTo>
                <a:lnTo>
                  <a:pt x="552450" y="478789"/>
                </a:lnTo>
                <a:close/>
              </a:path>
              <a:path w="750569" h="759460">
                <a:moveTo>
                  <a:pt x="187960" y="427989"/>
                </a:moveTo>
                <a:lnTo>
                  <a:pt x="93980" y="427989"/>
                </a:lnTo>
                <a:lnTo>
                  <a:pt x="93980" y="523239"/>
                </a:lnTo>
                <a:lnTo>
                  <a:pt x="187960" y="523239"/>
                </a:lnTo>
                <a:lnTo>
                  <a:pt x="187960" y="427989"/>
                </a:lnTo>
                <a:close/>
              </a:path>
              <a:path w="750569" h="759460">
                <a:moveTo>
                  <a:pt x="328930" y="427989"/>
                </a:moveTo>
                <a:lnTo>
                  <a:pt x="234950" y="427989"/>
                </a:lnTo>
                <a:lnTo>
                  <a:pt x="234950" y="523239"/>
                </a:lnTo>
                <a:lnTo>
                  <a:pt x="328930" y="523239"/>
                </a:lnTo>
                <a:lnTo>
                  <a:pt x="328930" y="427989"/>
                </a:lnTo>
                <a:close/>
              </a:path>
              <a:path w="750569" h="759460">
                <a:moveTo>
                  <a:pt x="544830" y="474980"/>
                </a:moveTo>
                <a:lnTo>
                  <a:pt x="534670" y="474980"/>
                </a:lnTo>
                <a:lnTo>
                  <a:pt x="532130" y="476250"/>
                </a:lnTo>
                <a:lnTo>
                  <a:pt x="530860" y="478789"/>
                </a:lnTo>
                <a:lnTo>
                  <a:pt x="548640" y="478789"/>
                </a:lnTo>
                <a:lnTo>
                  <a:pt x="544830" y="474980"/>
                </a:lnTo>
                <a:close/>
              </a:path>
              <a:path w="750569" h="759460">
                <a:moveTo>
                  <a:pt x="187960" y="285750"/>
                </a:moveTo>
                <a:lnTo>
                  <a:pt x="93980" y="285750"/>
                </a:lnTo>
                <a:lnTo>
                  <a:pt x="93980" y="379730"/>
                </a:lnTo>
                <a:lnTo>
                  <a:pt x="187960" y="379730"/>
                </a:lnTo>
                <a:lnTo>
                  <a:pt x="187960" y="285750"/>
                </a:lnTo>
                <a:close/>
              </a:path>
              <a:path w="750569" h="759460">
                <a:moveTo>
                  <a:pt x="328930" y="285750"/>
                </a:moveTo>
                <a:lnTo>
                  <a:pt x="234950" y="285750"/>
                </a:lnTo>
                <a:lnTo>
                  <a:pt x="234950" y="379730"/>
                </a:lnTo>
                <a:lnTo>
                  <a:pt x="328930" y="379730"/>
                </a:lnTo>
                <a:lnTo>
                  <a:pt x="328930" y="285750"/>
                </a:lnTo>
                <a:close/>
              </a:path>
              <a:path w="750569" h="759460">
                <a:moveTo>
                  <a:pt x="468630" y="285750"/>
                </a:moveTo>
                <a:lnTo>
                  <a:pt x="374650" y="285750"/>
                </a:lnTo>
                <a:lnTo>
                  <a:pt x="374650" y="379730"/>
                </a:lnTo>
                <a:lnTo>
                  <a:pt x="468630" y="379730"/>
                </a:lnTo>
                <a:lnTo>
                  <a:pt x="468630" y="285750"/>
                </a:lnTo>
                <a:close/>
              </a:path>
              <a:path w="750569" h="759460">
                <a:moveTo>
                  <a:pt x="609600" y="237489"/>
                </a:moveTo>
                <a:lnTo>
                  <a:pt x="562610" y="237489"/>
                </a:lnTo>
                <a:lnTo>
                  <a:pt x="562610" y="332739"/>
                </a:lnTo>
                <a:lnTo>
                  <a:pt x="609600" y="332739"/>
                </a:lnTo>
                <a:lnTo>
                  <a:pt x="609600" y="237489"/>
                </a:lnTo>
                <a:close/>
              </a:path>
              <a:path w="750569" h="759460">
                <a:moveTo>
                  <a:pt x="445770" y="95250"/>
                </a:moveTo>
                <a:lnTo>
                  <a:pt x="163830" y="95250"/>
                </a:lnTo>
                <a:lnTo>
                  <a:pt x="163830" y="124460"/>
                </a:lnTo>
                <a:lnTo>
                  <a:pt x="162560" y="129539"/>
                </a:lnTo>
                <a:lnTo>
                  <a:pt x="162560" y="133350"/>
                </a:lnTo>
                <a:lnTo>
                  <a:pt x="160020" y="137160"/>
                </a:lnTo>
                <a:lnTo>
                  <a:pt x="158750" y="142239"/>
                </a:lnTo>
                <a:lnTo>
                  <a:pt x="153670" y="149860"/>
                </a:lnTo>
                <a:lnTo>
                  <a:pt x="149860" y="152400"/>
                </a:lnTo>
                <a:lnTo>
                  <a:pt x="147320" y="156210"/>
                </a:lnTo>
                <a:lnTo>
                  <a:pt x="139700" y="161289"/>
                </a:lnTo>
                <a:lnTo>
                  <a:pt x="135890" y="162560"/>
                </a:lnTo>
                <a:lnTo>
                  <a:pt x="130810" y="163830"/>
                </a:lnTo>
                <a:lnTo>
                  <a:pt x="125730" y="167639"/>
                </a:lnTo>
                <a:lnTo>
                  <a:pt x="482600" y="167639"/>
                </a:lnTo>
                <a:lnTo>
                  <a:pt x="478790" y="163830"/>
                </a:lnTo>
                <a:lnTo>
                  <a:pt x="474980" y="162560"/>
                </a:lnTo>
                <a:lnTo>
                  <a:pt x="469900" y="161289"/>
                </a:lnTo>
                <a:lnTo>
                  <a:pt x="462280" y="156210"/>
                </a:lnTo>
                <a:lnTo>
                  <a:pt x="459740" y="152400"/>
                </a:lnTo>
                <a:lnTo>
                  <a:pt x="455930" y="149860"/>
                </a:lnTo>
                <a:lnTo>
                  <a:pt x="450850" y="142239"/>
                </a:lnTo>
                <a:lnTo>
                  <a:pt x="449580" y="137160"/>
                </a:lnTo>
                <a:lnTo>
                  <a:pt x="447040" y="129539"/>
                </a:lnTo>
                <a:lnTo>
                  <a:pt x="445770" y="124460"/>
                </a:lnTo>
                <a:lnTo>
                  <a:pt x="445770" y="95250"/>
                </a:lnTo>
                <a:close/>
              </a:path>
              <a:path w="750569" h="759460">
                <a:moveTo>
                  <a:pt x="563880" y="95250"/>
                </a:moveTo>
                <a:lnTo>
                  <a:pt x="539750" y="95250"/>
                </a:lnTo>
                <a:lnTo>
                  <a:pt x="539750" y="124460"/>
                </a:lnTo>
                <a:lnTo>
                  <a:pt x="538480" y="129539"/>
                </a:lnTo>
                <a:lnTo>
                  <a:pt x="514350" y="161289"/>
                </a:lnTo>
                <a:lnTo>
                  <a:pt x="506730" y="163830"/>
                </a:lnTo>
                <a:lnTo>
                  <a:pt x="501650" y="167639"/>
                </a:lnTo>
                <a:lnTo>
                  <a:pt x="609600" y="167639"/>
                </a:lnTo>
                <a:lnTo>
                  <a:pt x="609600" y="142239"/>
                </a:lnTo>
                <a:lnTo>
                  <a:pt x="605790" y="127000"/>
                </a:lnTo>
                <a:lnTo>
                  <a:pt x="603250" y="123189"/>
                </a:lnTo>
                <a:lnTo>
                  <a:pt x="600710" y="118110"/>
                </a:lnTo>
                <a:lnTo>
                  <a:pt x="595630" y="110489"/>
                </a:lnTo>
                <a:lnTo>
                  <a:pt x="591820" y="107950"/>
                </a:lnTo>
                <a:lnTo>
                  <a:pt x="588010" y="104139"/>
                </a:lnTo>
                <a:lnTo>
                  <a:pt x="582930" y="101600"/>
                </a:lnTo>
                <a:lnTo>
                  <a:pt x="579120" y="99060"/>
                </a:lnTo>
                <a:lnTo>
                  <a:pt x="563880" y="95250"/>
                </a:lnTo>
                <a:close/>
              </a:path>
              <a:path w="750569" h="759460">
                <a:moveTo>
                  <a:pt x="125730" y="2539"/>
                </a:moveTo>
                <a:lnTo>
                  <a:pt x="110490" y="2539"/>
                </a:lnTo>
                <a:lnTo>
                  <a:pt x="105410" y="3810"/>
                </a:lnTo>
                <a:lnTo>
                  <a:pt x="100330" y="8889"/>
                </a:lnTo>
                <a:lnTo>
                  <a:pt x="99060" y="8889"/>
                </a:lnTo>
                <a:lnTo>
                  <a:pt x="97790" y="11430"/>
                </a:lnTo>
                <a:lnTo>
                  <a:pt x="96520" y="12700"/>
                </a:lnTo>
                <a:lnTo>
                  <a:pt x="95250" y="15239"/>
                </a:lnTo>
                <a:lnTo>
                  <a:pt x="95250" y="17780"/>
                </a:lnTo>
                <a:lnTo>
                  <a:pt x="93980" y="21589"/>
                </a:lnTo>
                <a:lnTo>
                  <a:pt x="93980" y="124460"/>
                </a:lnTo>
                <a:lnTo>
                  <a:pt x="95250" y="125730"/>
                </a:lnTo>
                <a:lnTo>
                  <a:pt x="95250" y="129539"/>
                </a:lnTo>
                <a:lnTo>
                  <a:pt x="97790" y="132080"/>
                </a:lnTo>
                <a:lnTo>
                  <a:pt x="99060" y="135889"/>
                </a:lnTo>
                <a:lnTo>
                  <a:pt x="100330" y="135889"/>
                </a:lnTo>
                <a:lnTo>
                  <a:pt x="102870" y="137160"/>
                </a:lnTo>
                <a:lnTo>
                  <a:pt x="105410" y="139700"/>
                </a:lnTo>
                <a:lnTo>
                  <a:pt x="110490" y="142239"/>
                </a:lnTo>
                <a:lnTo>
                  <a:pt x="125730" y="142239"/>
                </a:lnTo>
                <a:lnTo>
                  <a:pt x="129540" y="138430"/>
                </a:lnTo>
                <a:lnTo>
                  <a:pt x="134620" y="135889"/>
                </a:lnTo>
                <a:lnTo>
                  <a:pt x="135890" y="132080"/>
                </a:lnTo>
                <a:lnTo>
                  <a:pt x="137160" y="130810"/>
                </a:lnTo>
                <a:lnTo>
                  <a:pt x="139700" y="125730"/>
                </a:lnTo>
                <a:lnTo>
                  <a:pt x="139700" y="124460"/>
                </a:lnTo>
                <a:lnTo>
                  <a:pt x="140970" y="123189"/>
                </a:lnTo>
                <a:lnTo>
                  <a:pt x="140970" y="21589"/>
                </a:lnTo>
                <a:lnTo>
                  <a:pt x="139700" y="21589"/>
                </a:lnTo>
                <a:lnTo>
                  <a:pt x="139700" y="17780"/>
                </a:lnTo>
                <a:lnTo>
                  <a:pt x="137160" y="12700"/>
                </a:lnTo>
                <a:lnTo>
                  <a:pt x="135890" y="11430"/>
                </a:lnTo>
                <a:lnTo>
                  <a:pt x="134620" y="8889"/>
                </a:lnTo>
                <a:lnTo>
                  <a:pt x="132080" y="6350"/>
                </a:lnTo>
                <a:lnTo>
                  <a:pt x="129540" y="5080"/>
                </a:lnTo>
                <a:lnTo>
                  <a:pt x="128270" y="3810"/>
                </a:lnTo>
                <a:lnTo>
                  <a:pt x="125730" y="2539"/>
                </a:lnTo>
                <a:close/>
              </a:path>
              <a:path w="750569" h="759460">
                <a:moveTo>
                  <a:pt x="499110" y="2539"/>
                </a:moveTo>
                <a:lnTo>
                  <a:pt x="483870" y="2539"/>
                </a:lnTo>
                <a:lnTo>
                  <a:pt x="481330" y="3810"/>
                </a:lnTo>
                <a:lnTo>
                  <a:pt x="480060" y="5080"/>
                </a:lnTo>
                <a:lnTo>
                  <a:pt x="477520" y="6350"/>
                </a:lnTo>
                <a:lnTo>
                  <a:pt x="472440" y="11430"/>
                </a:lnTo>
                <a:lnTo>
                  <a:pt x="472440" y="12700"/>
                </a:lnTo>
                <a:lnTo>
                  <a:pt x="469900" y="17780"/>
                </a:lnTo>
                <a:lnTo>
                  <a:pt x="469900" y="21589"/>
                </a:lnTo>
                <a:lnTo>
                  <a:pt x="468630" y="21589"/>
                </a:lnTo>
                <a:lnTo>
                  <a:pt x="468630" y="123189"/>
                </a:lnTo>
                <a:lnTo>
                  <a:pt x="469900" y="124460"/>
                </a:lnTo>
                <a:lnTo>
                  <a:pt x="469900" y="125730"/>
                </a:lnTo>
                <a:lnTo>
                  <a:pt x="472440" y="130810"/>
                </a:lnTo>
                <a:lnTo>
                  <a:pt x="472440" y="132080"/>
                </a:lnTo>
                <a:lnTo>
                  <a:pt x="477520" y="137160"/>
                </a:lnTo>
                <a:lnTo>
                  <a:pt x="480060" y="138430"/>
                </a:lnTo>
                <a:lnTo>
                  <a:pt x="483870" y="142239"/>
                </a:lnTo>
                <a:lnTo>
                  <a:pt x="499110" y="142239"/>
                </a:lnTo>
                <a:lnTo>
                  <a:pt x="504190" y="139700"/>
                </a:lnTo>
                <a:lnTo>
                  <a:pt x="505460" y="138430"/>
                </a:lnTo>
                <a:lnTo>
                  <a:pt x="510540" y="135889"/>
                </a:lnTo>
                <a:lnTo>
                  <a:pt x="511810" y="132080"/>
                </a:lnTo>
                <a:lnTo>
                  <a:pt x="513080" y="130810"/>
                </a:lnTo>
                <a:lnTo>
                  <a:pt x="515620" y="125730"/>
                </a:lnTo>
                <a:lnTo>
                  <a:pt x="515620" y="17780"/>
                </a:lnTo>
                <a:lnTo>
                  <a:pt x="513080" y="12700"/>
                </a:lnTo>
                <a:lnTo>
                  <a:pt x="511810" y="11430"/>
                </a:lnTo>
                <a:lnTo>
                  <a:pt x="510540" y="8889"/>
                </a:lnTo>
                <a:lnTo>
                  <a:pt x="508000" y="6350"/>
                </a:lnTo>
                <a:lnTo>
                  <a:pt x="505460" y="5080"/>
                </a:lnTo>
                <a:lnTo>
                  <a:pt x="504190" y="3810"/>
                </a:lnTo>
                <a:lnTo>
                  <a:pt x="499110" y="2539"/>
                </a:lnTo>
                <a:close/>
              </a:path>
              <a:path w="750569" h="759460">
                <a:moveTo>
                  <a:pt x="119380" y="0"/>
                </a:moveTo>
                <a:lnTo>
                  <a:pt x="114300" y="0"/>
                </a:lnTo>
                <a:lnTo>
                  <a:pt x="111760" y="2539"/>
                </a:lnTo>
                <a:lnTo>
                  <a:pt x="121920" y="2539"/>
                </a:lnTo>
                <a:lnTo>
                  <a:pt x="119380" y="0"/>
                </a:lnTo>
                <a:close/>
              </a:path>
              <a:path w="750569" h="759460">
                <a:moveTo>
                  <a:pt x="495300" y="0"/>
                </a:moveTo>
                <a:lnTo>
                  <a:pt x="490220" y="0"/>
                </a:lnTo>
                <a:lnTo>
                  <a:pt x="487680" y="2539"/>
                </a:lnTo>
                <a:lnTo>
                  <a:pt x="496570" y="2539"/>
                </a:lnTo>
                <a:lnTo>
                  <a:pt x="4953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4179" y="132461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142240" y="449579"/>
                </a:moveTo>
                <a:lnTo>
                  <a:pt x="57150" y="449579"/>
                </a:lnTo>
                <a:lnTo>
                  <a:pt x="62230" y="481329"/>
                </a:lnTo>
                <a:lnTo>
                  <a:pt x="81280" y="538479"/>
                </a:lnTo>
                <a:lnTo>
                  <a:pt x="111760" y="591819"/>
                </a:lnTo>
                <a:lnTo>
                  <a:pt x="152400" y="637539"/>
                </a:lnTo>
                <a:lnTo>
                  <a:pt x="200660" y="675639"/>
                </a:lnTo>
                <a:lnTo>
                  <a:pt x="255270" y="706119"/>
                </a:lnTo>
                <a:lnTo>
                  <a:pt x="317500" y="725169"/>
                </a:lnTo>
                <a:lnTo>
                  <a:pt x="382270" y="731519"/>
                </a:lnTo>
                <a:lnTo>
                  <a:pt x="416560" y="728980"/>
                </a:lnTo>
                <a:lnTo>
                  <a:pt x="473710" y="720089"/>
                </a:lnTo>
                <a:lnTo>
                  <a:pt x="527050" y="701039"/>
                </a:lnTo>
                <a:lnTo>
                  <a:pt x="575310" y="674369"/>
                </a:lnTo>
                <a:lnTo>
                  <a:pt x="604610" y="651509"/>
                </a:lnTo>
                <a:lnTo>
                  <a:pt x="396240" y="651509"/>
                </a:lnTo>
                <a:lnTo>
                  <a:pt x="346710" y="648969"/>
                </a:lnTo>
                <a:lnTo>
                  <a:pt x="299720" y="636269"/>
                </a:lnTo>
                <a:lnTo>
                  <a:pt x="256540" y="617219"/>
                </a:lnTo>
                <a:lnTo>
                  <a:pt x="218440" y="589280"/>
                </a:lnTo>
                <a:lnTo>
                  <a:pt x="186690" y="554989"/>
                </a:lnTo>
                <a:lnTo>
                  <a:pt x="162560" y="515619"/>
                </a:lnTo>
                <a:lnTo>
                  <a:pt x="146050" y="472439"/>
                </a:lnTo>
                <a:lnTo>
                  <a:pt x="142240" y="449579"/>
                </a:lnTo>
                <a:close/>
              </a:path>
              <a:path w="731520" h="731519">
                <a:moveTo>
                  <a:pt x="604012" y="182879"/>
                </a:moveTo>
                <a:lnTo>
                  <a:pt x="386080" y="182879"/>
                </a:lnTo>
                <a:lnTo>
                  <a:pt x="414020" y="185419"/>
                </a:lnTo>
                <a:lnTo>
                  <a:pt x="440690" y="189229"/>
                </a:lnTo>
                <a:lnTo>
                  <a:pt x="490220" y="204469"/>
                </a:lnTo>
                <a:lnTo>
                  <a:pt x="534670" y="231139"/>
                </a:lnTo>
                <a:lnTo>
                  <a:pt x="572770" y="265429"/>
                </a:lnTo>
                <a:lnTo>
                  <a:pt x="601980" y="306069"/>
                </a:lnTo>
                <a:lnTo>
                  <a:pt x="622300" y="354329"/>
                </a:lnTo>
                <a:lnTo>
                  <a:pt x="631190" y="405129"/>
                </a:lnTo>
                <a:lnTo>
                  <a:pt x="631190" y="430529"/>
                </a:lnTo>
                <a:lnTo>
                  <a:pt x="623570" y="477519"/>
                </a:lnTo>
                <a:lnTo>
                  <a:pt x="603250" y="528319"/>
                </a:lnTo>
                <a:lnTo>
                  <a:pt x="570230" y="572769"/>
                </a:lnTo>
                <a:lnTo>
                  <a:pt x="513080" y="618489"/>
                </a:lnTo>
                <a:lnTo>
                  <a:pt x="495300" y="626109"/>
                </a:lnTo>
                <a:lnTo>
                  <a:pt x="478790" y="633730"/>
                </a:lnTo>
                <a:lnTo>
                  <a:pt x="461010" y="640080"/>
                </a:lnTo>
                <a:lnTo>
                  <a:pt x="441960" y="645159"/>
                </a:lnTo>
                <a:lnTo>
                  <a:pt x="422910" y="648969"/>
                </a:lnTo>
                <a:lnTo>
                  <a:pt x="396240" y="651509"/>
                </a:lnTo>
                <a:lnTo>
                  <a:pt x="604610" y="651509"/>
                </a:lnTo>
                <a:lnTo>
                  <a:pt x="654050" y="599439"/>
                </a:lnTo>
                <a:lnTo>
                  <a:pt x="683260" y="553719"/>
                </a:lnTo>
                <a:lnTo>
                  <a:pt x="702310" y="502919"/>
                </a:lnTo>
                <a:lnTo>
                  <a:pt x="713740" y="449579"/>
                </a:lnTo>
                <a:lnTo>
                  <a:pt x="714908" y="420369"/>
                </a:lnTo>
                <a:lnTo>
                  <a:pt x="714857" y="414019"/>
                </a:lnTo>
                <a:lnTo>
                  <a:pt x="708660" y="354329"/>
                </a:lnTo>
                <a:lnTo>
                  <a:pt x="690880" y="297179"/>
                </a:lnTo>
                <a:lnTo>
                  <a:pt x="661670" y="243839"/>
                </a:lnTo>
                <a:lnTo>
                  <a:pt x="622300" y="198119"/>
                </a:lnTo>
                <a:lnTo>
                  <a:pt x="604012" y="182879"/>
                </a:lnTo>
                <a:close/>
              </a:path>
              <a:path w="731520" h="731519">
                <a:moveTo>
                  <a:pt x="182880" y="445769"/>
                </a:moveTo>
                <a:lnTo>
                  <a:pt x="12700" y="445769"/>
                </a:lnTo>
                <a:lnTo>
                  <a:pt x="15240" y="447039"/>
                </a:lnTo>
                <a:lnTo>
                  <a:pt x="19050" y="449579"/>
                </a:lnTo>
                <a:lnTo>
                  <a:pt x="177800" y="449579"/>
                </a:lnTo>
                <a:lnTo>
                  <a:pt x="182880" y="445769"/>
                </a:lnTo>
                <a:close/>
              </a:path>
              <a:path w="731520" h="731519">
                <a:moveTo>
                  <a:pt x="107950" y="281939"/>
                </a:moveTo>
                <a:lnTo>
                  <a:pt x="88900" y="281939"/>
                </a:lnTo>
                <a:lnTo>
                  <a:pt x="85090" y="284479"/>
                </a:lnTo>
                <a:lnTo>
                  <a:pt x="82550" y="287019"/>
                </a:lnTo>
                <a:lnTo>
                  <a:pt x="80010" y="288289"/>
                </a:lnTo>
                <a:lnTo>
                  <a:pt x="77470" y="290829"/>
                </a:lnTo>
                <a:lnTo>
                  <a:pt x="76200" y="293369"/>
                </a:lnTo>
                <a:lnTo>
                  <a:pt x="3810" y="414019"/>
                </a:lnTo>
                <a:lnTo>
                  <a:pt x="1270" y="415289"/>
                </a:lnTo>
                <a:lnTo>
                  <a:pt x="0" y="420369"/>
                </a:lnTo>
                <a:lnTo>
                  <a:pt x="0" y="427989"/>
                </a:lnTo>
                <a:lnTo>
                  <a:pt x="1270" y="433069"/>
                </a:lnTo>
                <a:lnTo>
                  <a:pt x="6350" y="443229"/>
                </a:lnTo>
                <a:lnTo>
                  <a:pt x="8890" y="445769"/>
                </a:lnTo>
                <a:lnTo>
                  <a:pt x="186690" y="445769"/>
                </a:lnTo>
                <a:lnTo>
                  <a:pt x="189230" y="443229"/>
                </a:lnTo>
                <a:lnTo>
                  <a:pt x="191770" y="436879"/>
                </a:lnTo>
                <a:lnTo>
                  <a:pt x="194310" y="434339"/>
                </a:lnTo>
                <a:lnTo>
                  <a:pt x="194310" y="433069"/>
                </a:lnTo>
                <a:lnTo>
                  <a:pt x="195580" y="427989"/>
                </a:lnTo>
                <a:lnTo>
                  <a:pt x="195580" y="420369"/>
                </a:lnTo>
                <a:lnTo>
                  <a:pt x="194310" y="415289"/>
                </a:lnTo>
                <a:lnTo>
                  <a:pt x="191770" y="414019"/>
                </a:lnTo>
                <a:lnTo>
                  <a:pt x="120650" y="293369"/>
                </a:lnTo>
                <a:lnTo>
                  <a:pt x="115570" y="288289"/>
                </a:lnTo>
                <a:lnTo>
                  <a:pt x="113030" y="287019"/>
                </a:lnTo>
                <a:lnTo>
                  <a:pt x="107950" y="281939"/>
                </a:lnTo>
                <a:close/>
              </a:path>
              <a:path w="731520" h="731519">
                <a:moveTo>
                  <a:pt x="405130" y="223519"/>
                </a:moveTo>
                <a:lnTo>
                  <a:pt x="384810" y="223519"/>
                </a:lnTo>
                <a:lnTo>
                  <a:pt x="384810" y="417829"/>
                </a:lnTo>
                <a:lnTo>
                  <a:pt x="586740" y="417829"/>
                </a:lnTo>
                <a:lnTo>
                  <a:pt x="586740" y="396239"/>
                </a:lnTo>
                <a:lnTo>
                  <a:pt x="577850" y="356869"/>
                </a:lnTo>
                <a:lnTo>
                  <a:pt x="562610" y="320039"/>
                </a:lnTo>
                <a:lnTo>
                  <a:pt x="527050" y="278129"/>
                </a:lnTo>
                <a:lnTo>
                  <a:pt x="480060" y="246379"/>
                </a:lnTo>
                <a:lnTo>
                  <a:pt x="443230" y="231139"/>
                </a:lnTo>
                <a:lnTo>
                  <a:pt x="405130" y="223519"/>
                </a:lnTo>
                <a:close/>
              </a:path>
              <a:path w="731520" h="731519">
                <a:moveTo>
                  <a:pt x="101600" y="280669"/>
                </a:moveTo>
                <a:lnTo>
                  <a:pt x="95250" y="280669"/>
                </a:lnTo>
                <a:lnTo>
                  <a:pt x="91440" y="281939"/>
                </a:lnTo>
                <a:lnTo>
                  <a:pt x="104140" y="281939"/>
                </a:lnTo>
                <a:lnTo>
                  <a:pt x="101600" y="280669"/>
                </a:lnTo>
                <a:close/>
              </a:path>
              <a:path w="731520" h="731519">
                <a:moveTo>
                  <a:pt x="430530" y="59689"/>
                </a:moveTo>
                <a:lnTo>
                  <a:pt x="344170" y="59689"/>
                </a:lnTo>
                <a:lnTo>
                  <a:pt x="344170" y="106679"/>
                </a:lnTo>
                <a:lnTo>
                  <a:pt x="325120" y="109219"/>
                </a:lnTo>
                <a:lnTo>
                  <a:pt x="307340" y="113029"/>
                </a:lnTo>
                <a:lnTo>
                  <a:pt x="288290" y="116839"/>
                </a:lnTo>
                <a:lnTo>
                  <a:pt x="270510" y="121919"/>
                </a:lnTo>
                <a:lnTo>
                  <a:pt x="234950" y="138429"/>
                </a:lnTo>
                <a:lnTo>
                  <a:pt x="218440" y="147319"/>
                </a:lnTo>
                <a:lnTo>
                  <a:pt x="201930" y="157479"/>
                </a:lnTo>
                <a:lnTo>
                  <a:pt x="194310" y="161289"/>
                </a:lnTo>
                <a:lnTo>
                  <a:pt x="191770" y="166369"/>
                </a:lnTo>
                <a:lnTo>
                  <a:pt x="189230" y="167639"/>
                </a:lnTo>
                <a:lnTo>
                  <a:pt x="187960" y="172719"/>
                </a:lnTo>
                <a:lnTo>
                  <a:pt x="185420" y="176529"/>
                </a:lnTo>
                <a:lnTo>
                  <a:pt x="182880" y="182879"/>
                </a:lnTo>
                <a:lnTo>
                  <a:pt x="182880" y="195579"/>
                </a:lnTo>
                <a:lnTo>
                  <a:pt x="185420" y="201929"/>
                </a:lnTo>
                <a:lnTo>
                  <a:pt x="186690" y="208279"/>
                </a:lnTo>
                <a:lnTo>
                  <a:pt x="189230" y="210819"/>
                </a:lnTo>
                <a:lnTo>
                  <a:pt x="194310" y="217169"/>
                </a:lnTo>
                <a:lnTo>
                  <a:pt x="196850" y="220979"/>
                </a:lnTo>
                <a:lnTo>
                  <a:pt x="200660" y="220979"/>
                </a:lnTo>
                <a:lnTo>
                  <a:pt x="204470" y="223519"/>
                </a:lnTo>
                <a:lnTo>
                  <a:pt x="207010" y="224789"/>
                </a:lnTo>
                <a:lnTo>
                  <a:pt x="218440" y="229869"/>
                </a:lnTo>
                <a:lnTo>
                  <a:pt x="231140" y="229869"/>
                </a:lnTo>
                <a:lnTo>
                  <a:pt x="246380" y="223519"/>
                </a:lnTo>
                <a:lnTo>
                  <a:pt x="250190" y="220979"/>
                </a:lnTo>
                <a:lnTo>
                  <a:pt x="265430" y="212089"/>
                </a:lnTo>
                <a:lnTo>
                  <a:pt x="280670" y="204469"/>
                </a:lnTo>
                <a:lnTo>
                  <a:pt x="298450" y="198119"/>
                </a:lnTo>
                <a:lnTo>
                  <a:pt x="314960" y="191769"/>
                </a:lnTo>
                <a:lnTo>
                  <a:pt x="331470" y="189229"/>
                </a:lnTo>
                <a:lnTo>
                  <a:pt x="349250" y="185419"/>
                </a:lnTo>
                <a:lnTo>
                  <a:pt x="368300" y="182879"/>
                </a:lnTo>
                <a:lnTo>
                  <a:pt x="604012" y="182879"/>
                </a:lnTo>
                <a:lnTo>
                  <a:pt x="599440" y="179069"/>
                </a:lnTo>
                <a:lnTo>
                  <a:pt x="548640" y="144779"/>
                </a:lnTo>
                <a:lnTo>
                  <a:pt x="492760" y="119379"/>
                </a:lnTo>
                <a:lnTo>
                  <a:pt x="430530" y="106679"/>
                </a:lnTo>
                <a:lnTo>
                  <a:pt x="430530" y="59689"/>
                </a:lnTo>
                <a:close/>
              </a:path>
              <a:path w="731520" h="731519">
                <a:moveTo>
                  <a:pt x="704850" y="195579"/>
                </a:moveTo>
                <a:lnTo>
                  <a:pt x="683260" y="195579"/>
                </a:lnTo>
                <a:lnTo>
                  <a:pt x="684530" y="198119"/>
                </a:lnTo>
                <a:lnTo>
                  <a:pt x="702310" y="198119"/>
                </a:lnTo>
                <a:lnTo>
                  <a:pt x="704850" y="195579"/>
                </a:lnTo>
                <a:close/>
              </a:path>
              <a:path w="731520" h="731519">
                <a:moveTo>
                  <a:pt x="656590" y="87629"/>
                </a:moveTo>
                <a:lnTo>
                  <a:pt x="640080" y="87629"/>
                </a:lnTo>
                <a:lnTo>
                  <a:pt x="637540" y="90169"/>
                </a:lnTo>
                <a:lnTo>
                  <a:pt x="635000" y="90169"/>
                </a:lnTo>
                <a:lnTo>
                  <a:pt x="615950" y="109219"/>
                </a:lnTo>
                <a:lnTo>
                  <a:pt x="613410" y="110489"/>
                </a:lnTo>
                <a:lnTo>
                  <a:pt x="613410" y="113029"/>
                </a:lnTo>
                <a:lnTo>
                  <a:pt x="612140" y="115569"/>
                </a:lnTo>
                <a:lnTo>
                  <a:pt x="610870" y="116839"/>
                </a:lnTo>
                <a:lnTo>
                  <a:pt x="610870" y="119379"/>
                </a:lnTo>
                <a:lnTo>
                  <a:pt x="609600" y="121919"/>
                </a:lnTo>
                <a:lnTo>
                  <a:pt x="609600" y="125729"/>
                </a:lnTo>
                <a:lnTo>
                  <a:pt x="610870" y="128269"/>
                </a:lnTo>
                <a:lnTo>
                  <a:pt x="610870" y="132079"/>
                </a:lnTo>
                <a:lnTo>
                  <a:pt x="612140" y="134619"/>
                </a:lnTo>
                <a:lnTo>
                  <a:pt x="615950" y="138429"/>
                </a:lnTo>
                <a:lnTo>
                  <a:pt x="679450" y="193039"/>
                </a:lnTo>
                <a:lnTo>
                  <a:pt x="680720" y="195579"/>
                </a:lnTo>
                <a:lnTo>
                  <a:pt x="706120" y="195579"/>
                </a:lnTo>
                <a:lnTo>
                  <a:pt x="707390" y="193039"/>
                </a:lnTo>
                <a:lnTo>
                  <a:pt x="725170" y="176529"/>
                </a:lnTo>
                <a:lnTo>
                  <a:pt x="726440" y="172719"/>
                </a:lnTo>
                <a:lnTo>
                  <a:pt x="728980" y="172719"/>
                </a:lnTo>
                <a:lnTo>
                  <a:pt x="728980" y="170179"/>
                </a:lnTo>
                <a:lnTo>
                  <a:pt x="730250" y="170179"/>
                </a:lnTo>
                <a:lnTo>
                  <a:pt x="730250" y="166369"/>
                </a:lnTo>
                <a:lnTo>
                  <a:pt x="731520" y="163829"/>
                </a:lnTo>
                <a:lnTo>
                  <a:pt x="731520" y="160019"/>
                </a:lnTo>
                <a:lnTo>
                  <a:pt x="730250" y="157479"/>
                </a:lnTo>
                <a:lnTo>
                  <a:pt x="730250" y="154939"/>
                </a:lnTo>
                <a:lnTo>
                  <a:pt x="728980" y="153669"/>
                </a:lnTo>
                <a:lnTo>
                  <a:pt x="728980" y="151129"/>
                </a:lnTo>
                <a:lnTo>
                  <a:pt x="726440" y="148589"/>
                </a:lnTo>
                <a:lnTo>
                  <a:pt x="723900" y="147319"/>
                </a:lnTo>
                <a:lnTo>
                  <a:pt x="661670" y="91439"/>
                </a:lnTo>
                <a:lnTo>
                  <a:pt x="659130" y="90169"/>
                </a:lnTo>
                <a:lnTo>
                  <a:pt x="656590" y="87629"/>
                </a:lnTo>
                <a:close/>
              </a:path>
              <a:path w="731520" h="731519">
                <a:moveTo>
                  <a:pt x="473710" y="58419"/>
                </a:moveTo>
                <a:lnTo>
                  <a:pt x="304800" y="58419"/>
                </a:lnTo>
                <a:lnTo>
                  <a:pt x="307340" y="59689"/>
                </a:lnTo>
                <a:lnTo>
                  <a:pt x="471170" y="59689"/>
                </a:lnTo>
                <a:lnTo>
                  <a:pt x="473710" y="58419"/>
                </a:lnTo>
                <a:close/>
              </a:path>
              <a:path w="731520" h="731519">
                <a:moveTo>
                  <a:pt x="486410" y="11429"/>
                </a:moveTo>
                <a:lnTo>
                  <a:pt x="292100" y="11429"/>
                </a:lnTo>
                <a:lnTo>
                  <a:pt x="290830" y="13969"/>
                </a:lnTo>
                <a:lnTo>
                  <a:pt x="290830" y="45719"/>
                </a:lnTo>
                <a:lnTo>
                  <a:pt x="292100" y="46989"/>
                </a:lnTo>
                <a:lnTo>
                  <a:pt x="293370" y="49529"/>
                </a:lnTo>
                <a:lnTo>
                  <a:pt x="293370" y="50800"/>
                </a:lnTo>
                <a:lnTo>
                  <a:pt x="298450" y="55879"/>
                </a:lnTo>
                <a:lnTo>
                  <a:pt x="303530" y="58419"/>
                </a:lnTo>
                <a:lnTo>
                  <a:pt x="474980" y="58419"/>
                </a:lnTo>
                <a:lnTo>
                  <a:pt x="477520" y="57150"/>
                </a:lnTo>
                <a:lnTo>
                  <a:pt x="481330" y="53339"/>
                </a:lnTo>
                <a:lnTo>
                  <a:pt x="483870" y="52069"/>
                </a:lnTo>
                <a:lnTo>
                  <a:pt x="483870" y="50800"/>
                </a:lnTo>
                <a:lnTo>
                  <a:pt x="485140" y="49529"/>
                </a:lnTo>
                <a:lnTo>
                  <a:pt x="486410" y="46989"/>
                </a:lnTo>
                <a:lnTo>
                  <a:pt x="486410" y="45719"/>
                </a:lnTo>
                <a:lnTo>
                  <a:pt x="487680" y="43179"/>
                </a:lnTo>
                <a:lnTo>
                  <a:pt x="487680" y="15239"/>
                </a:lnTo>
                <a:lnTo>
                  <a:pt x="486410" y="13969"/>
                </a:lnTo>
                <a:lnTo>
                  <a:pt x="486410" y="11429"/>
                </a:lnTo>
                <a:close/>
              </a:path>
              <a:path w="731520" h="731519">
                <a:moveTo>
                  <a:pt x="478790" y="2539"/>
                </a:moveTo>
                <a:lnTo>
                  <a:pt x="299720" y="2539"/>
                </a:lnTo>
                <a:lnTo>
                  <a:pt x="298450" y="5079"/>
                </a:lnTo>
                <a:lnTo>
                  <a:pt x="295910" y="5079"/>
                </a:lnTo>
                <a:lnTo>
                  <a:pt x="293370" y="7619"/>
                </a:lnTo>
                <a:lnTo>
                  <a:pt x="293370" y="11429"/>
                </a:lnTo>
                <a:lnTo>
                  <a:pt x="485140" y="11429"/>
                </a:lnTo>
                <a:lnTo>
                  <a:pt x="483870" y="7619"/>
                </a:lnTo>
                <a:lnTo>
                  <a:pt x="483870" y="6350"/>
                </a:lnTo>
                <a:lnTo>
                  <a:pt x="481330" y="5079"/>
                </a:lnTo>
                <a:lnTo>
                  <a:pt x="478790" y="2539"/>
                </a:lnTo>
                <a:close/>
              </a:path>
              <a:path w="731520" h="731519">
                <a:moveTo>
                  <a:pt x="473710" y="0"/>
                </a:moveTo>
                <a:lnTo>
                  <a:pt x="304800" y="0"/>
                </a:lnTo>
                <a:lnTo>
                  <a:pt x="303530" y="1269"/>
                </a:lnTo>
                <a:lnTo>
                  <a:pt x="300990" y="2539"/>
                </a:lnTo>
                <a:lnTo>
                  <a:pt x="477520" y="2539"/>
                </a:lnTo>
                <a:lnTo>
                  <a:pt x="474980" y="1269"/>
                </a:lnTo>
                <a:lnTo>
                  <a:pt x="47371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9580" y="132460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341630" y="364490"/>
                </a:moveTo>
                <a:lnTo>
                  <a:pt x="326390" y="368300"/>
                </a:lnTo>
                <a:lnTo>
                  <a:pt x="321310" y="370840"/>
                </a:lnTo>
                <a:lnTo>
                  <a:pt x="317500" y="372110"/>
                </a:lnTo>
                <a:lnTo>
                  <a:pt x="314960" y="373380"/>
                </a:lnTo>
                <a:lnTo>
                  <a:pt x="313690" y="374650"/>
                </a:lnTo>
                <a:lnTo>
                  <a:pt x="311150" y="375920"/>
                </a:lnTo>
                <a:lnTo>
                  <a:pt x="309880" y="378460"/>
                </a:lnTo>
                <a:lnTo>
                  <a:pt x="303530" y="384810"/>
                </a:lnTo>
                <a:lnTo>
                  <a:pt x="303530" y="386080"/>
                </a:lnTo>
                <a:lnTo>
                  <a:pt x="302260" y="387350"/>
                </a:lnTo>
                <a:lnTo>
                  <a:pt x="302260" y="392430"/>
                </a:lnTo>
                <a:lnTo>
                  <a:pt x="300990" y="393700"/>
                </a:lnTo>
                <a:lnTo>
                  <a:pt x="300990" y="398780"/>
                </a:lnTo>
                <a:lnTo>
                  <a:pt x="302260" y="401320"/>
                </a:lnTo>
                <a:lnTo>
                  <a:pt x="302260" y="403860"/>
                </a:lnTo>
                <a:lnTo>
                  <a:pt x="303530" y="405130"/>
                </a:lnTo>
                <a:lnTo>
                  <a:pt x="303530" y="406400"/>
                </a:lnTo>
                <a:lnTo>
                  <a:pt x="309880" y="412750"/>
                </a:lnTo>
                <a:lnTo>
                  <a:pt x="311150" y="412750"/>
                </a:lnTo>
                <a:lnTo>
                  <a:pt x="312420" y="414020"/>
                </a:lnTo>
                <a:lnTo>
                  <a:pt x="316230" y="416560"/>
                </a:lnTo>
                <a:lnTo>
                  <a:pt x="323850" y="419100"/>
                </a:lnTo>
                <a:lnTo>
                  <a:pt x="326390" y="420370"/>
                </a:lnTo>
                <a:lnTo>
                  <a:pt x="330200" y="421640"/>
                </a:lnTo>
                <a:lnTo>
                  <a:pt x="334010" y="421640"/>
                </a:lnTo>
                <a:lnTo>
                  <a:pt x="341630" y="424180"/>
                </a:lnTo>
                <a:lnTo>
                  <a:pt x="341630" y="364490"/>
                </a:lnTo>
                <a:close/>
              </a:path>
              <a:path w="731520" h="731519">
                <a:moveTo>
                  <a:pt x="433070" y="500380"/>
                </a:moveTo>
                <a:lnTo>
                  <a:pt x="431800" y="497840"/>
                </a:lnTo>
                <a:lnTo>
                  <a:pt x="431800" y="494030"/>
                </a:lnTo>
                <a:lnTo>
                  <a:pt x="430530" y="492772"/>
                </a:lnTo>
                <a:lnTo>
                  <a:pt x="430530" y="491490"/>
                </a:lnTo>
                <a:lnTo>
                  <a:pt x="429260" y="490220"/>
                </a:lnTo>
                <a:lnTo>
                  <a:pt x="429260" y="488950"/>
                </a:lnTo>
                <a:lnTo>
                  <a:pt x="426720" y="486410"/>
                </a:lnTo>
                <a:lnTo>
                  <a:pt x="425450" y="486410"/>
                </a:lnTo>
                <a:lnTo>
                  <a:pt x="420370" y="481330"/>
                </a:lnTo>
                <a:lnTo>
                  <a:pt x="419100" y="481330"/>
                </a:lnTo>
                <a:lnTo>
                  <a:pt x="417830" y="480060"/>
                </a:lnTo>
                <a:lnTo>
                  <a:pt x="406400" y="476250"/>
                </a:lnTo>
                <a:lnTo>
                  <a:pt x="403860" y="474980"/>
                </a:lnTo>
                <a:lnTo>
                  <a:pt x="398780" y="473710"/>
                </a:lnTo>
                <a:lnTo>
                  <a:pt x="391160" y="471170"/>
                </a:lnTo>
                <a:lnTo>
                  <a:pt x="384810" y="469900"/>
                </a:lnTo>
                <a:lnTo>
                  <a:pt x="384810" y="535940"/>
                </a:lnTo>
                <a:lnTo>
                  <a:pt x="389890" y="534670"/>
                </a:lnTo>
                <a:lnTo>
                  <a:pt x="396240" y="533400"/>
                </a:lnTo>
                <a:lnTo>
                  <a:pt x="403860" y="532130"/>
                </a:lnTo>
                <a:lnTo>
                  <a:pt x="408940" y="529590"/>
                </a:lnTo>
                <a:lnTo>
                  <a:pt x="412750" y="528320"/>
                </a:lnTo>
                <a:lnTo>
                  <a:pt x="420370" y="524522"/>
                </a:lnTo>
                <a:lnTo>
                  <a:pt x="426720" y="518172"/>
                </a:lnTo>
                <a:lnTo>
                  <a:pt x="427990" y="515620"/>
                </a:lnTo>
                <a:lnTo>
                  <a:pt x="429260" y="515620"/>
                </a:lnTo>
                <a:lnTo>
                  <a:pt x="429260" y="514350"/>
                </a:lnTo>
                <a:lnTo>
                  <a:pt x="430530" y="513080"/>
                </a:lnTo>
                <a:lnTo>
                  <a:pt x="430530" y="511822"/>
                </a:lnTo>
                <a:lnTo>
                  <a:pt x="431800" y="509270"/>
                </a:lnTo>
                <a:lnTo>
                  <a:pt x="431800" y="505472"/>
                </a:lnTo>
                <a:lnTo>
                  <a:pt x="433070" y="502920"/>
                </a:lnTo>
                <a:lnTo>
                  <a:pt x="433070" y="500380"/>
                </a:lnTo>
                <a:close/>
              </a:path>
              <a:path w="731520" h="731519">
                <a:moveTo>
                  <a:pt x="467360" y="473722"/>
                </a:moveTo>
                <a:lnTo>
                  <a:pt x="464820" y="468630"/>
                </a:lnTo>
                <a:lnTo>
                  <a:pt x="464820" y="471170"/>
                </a:lnTo>
                <a:lnTo>
                  <a:pt x="467360" y="473722"/>
                </a:lnTo>
                <a:close/>
              </a:path>
              <a:path w="731520" h="731519">
                <a:moveTo>
                  <a:pt x="731520" y="544830"/>
                </a:moveTo>
                <a:lnTo>
                  <a:pt x="730250" y="519430"/>
                </a:lnTo>
                <a:lnTo>
                  <a:pt x="726440" y="494030"/>
                </a:lnTo>
                <a:lnTo>
                  <a:pt x="720090" y="474980"/>
                </a:lnTo>
                <a:lnTo>
                  <a:pt x="708660" y="440690"/>
                </a:lnTo>
                <a:lnTo>
                  <a:pt x="690930" y="407670"/>
                </a:lnTo>
                <a:lnTo>
                  <a:pt x="680720" y="388620"/>
                </a:lnTo>
                <a:lnTo>
                  <a:pt x="646430" y="337820"/>
                </a:lnTo>
                <a:lnTo>
                  <a:pt x="604520" y="290830"/>
                </a:lnTo>
                <a:lnTo>
                  <a:pt x="558800" y="248920"/>
                </a:lnTo>
                <a:lnTo>
                  <a:pt x="509270" y="210820"/>
                </a:lnTo>
                <a:lnTo>
                  <a:pt x="476250" y="189966"/>
                </a:lnTo>
                <a:lnTo>
                  <a:pt x="476250" y="500380"/>
                </a:lnTo>
                <a:lnTo>
                  <a:pt x="476250" y="506730"/>
                </a:lnTo>
                <a:lnTo>
                  <a:pt x="474980" y="510540"/>
                </a:lnTo>
                <a:lnTo>
                  <a:pt x="474980" y="513080"/>
                </a:lnTo>
                <a:lnTo>
                  <a:pt x="473710" y="516890"/>
                </a:lnTo>
                <a:lnTo>
                  <a:pt x="473710" y="519430"/>
                </a:lnTo>
                <a:lnTo>
                  <a:pt x="472440" y="521970"/>
                </a:lnTo>
                <a:lnTo>
                  <a:pt x="471170" y="525780"/>
                </a:lnTo>
                <a:lnTo>
                  <a:pt x="468630" y="528320"/>
                </a:lnTo>
                <a:lnTo>
                  <a:pt x="466090" y="534670"/>
                </a:lnTo>
                <a:lnTo>
                  <a:pt x="461010" y="541020"/>
                </a:lnTo>
                <a:lnTo>
                  <a:pt x="457200" y="544830"/>
                </a:lnTo>
                <a:lnTo>
                  <a:pt x="452120" y="551180"/>
                </a:lnTo>
                <a:lnTo>
                  <a:pt x="445770" y="553720"/>
                </a:lnTo>
                <a:lnTo>
                  <a:pt x="438150" y="557530"/>
                </a:lnTo>
                <a:lnTo>
                  <a:pt x="431800" y="561340"/>
                </a:lnTo>
                <a:lnTo>
                  <a:pt x="416560" y="566420"/>
                </a:lnTo>
                <a:lnTo>
                  <a:pt x="408940" y="567690"/>
                </a:lnTo>
                <a:lnTo>
                  <a:pt x="400050" y="570242"/>
                </a:lnTo>
                <a:lnTo>
                  <a:pt x="392430" y="570242"/>
                </a:lnTo>
                <a:lnTo>
                  <a:pt x="384810" y="572770"/>
                </a:lnTo>
                <a:lnTo>
                  <a:pt x="384810" y="593090"/>
                </a:lnTo>
                <a:lnTo>
                  <a:pt x="383540" y="594360"/>
                </a:lnTo>
                <a:lnTo>
                  <a:pt x="383540" y="598170"/>
                </a:lnTo>
                <a:lnTo>
                  <a:pt x="382270" y="598170"/>
                </a:lnTo>
                <a:lnTo>
                  <a:pt x="382270" y="599440"/>
                </a:lnTo>
                <a:lnTo>
                  <a:pt x="381000" y="599440"/>
                </a:lnTo>
                <a:lnTo>
                  <a:pt x="381000" y="600710"/>
                </a:lnTo>
                <a:lnTo>
                  <a:pt x="375920" y="605790"/>
                </a:lnTo>
                <a:lnTo>
                  <a:pt x="374650" y="605790"/>
                </a:lnTo>
                <a:lnTo>
                  <a:pt x="373380" y="607060"/>
                </a:lnTo>
                <a:lnTo>
                  <a:pt x="372110" y="607060"/>
                </a:lnTo>
                <a:lnTo>
                  <a:pt x="369570" y="608342"/>
                </a:lnTo>
                <a:lnTo>
                  <a:pt x="355600" y="608342"/>
                </a:lnTo>
                <a:lnTo>
                  <a:pt x="353060" y="607060"/>
                </a:lnTo>
                <a:lnTo>
                  <a:pt x="351790" y="607060"/>
                </a:lnTo>
                <a:lnTo>
                  <a:pt x="350520" y="605790"/>
                </a:lnTo>
                <a:lnTo>
                  <a:pt x="349250" y="605790"/>
                </a:lnTo>
                <a:lnTo>
                  <a:pt x="344170" y="600710"/>
                </a:lnTo>
                <a:lnTo>
                  <a:pt x="344170" y="599440"/>
                </a:lnTo>
                <a:lnTo>
                  <a:pt x="341630" y="598170"/>
                </a:lnTo>
                <a:lnTo>
                  <a:pt x="341630" y="591820"/>
                </a:lnTo>
                <a:lnTo>
                  <a:pt x="340360" y="591820"/>
                </a:lnTo>
                <a:lnTo>
                  <a:pt x="340360" y="570242"/>
                </a:lnTo>
                <a:lnTo>
                  <a:pt x="335280" y="568960"/>
                </a:lnTo>
                <a:lnTo>
                  <a:pt x="332740" y="567690"/>
                </a:lnTo>
                <a:lnTo>
                  <a:pt x="330200" y="567690"/>
                </a:lnTo>
                <a:lnTo>
                  <a:pt x="322580" y="566420"/>
                </a:lnTo>
                <a:lnTo>
                  <a:pt x="307340" y="561340"/>
                </a:lnTo>
                <a:lnTo>
                  <a:pt x="281940" y="547370"/>
                </a:lnTo>
                <a:lnTo>
                  <a:pt x="269240" y="534670"/>
                </a:lnTo>
                <a:lnTo>
                  <a:pt x="266700" y="529590"/>
                </a:lnTo>
                <a:lnTo>
                  <a:pt x="261620" y="521970"/>
                </a:lnTo>
                <a:lnTo>
                  <a:pt x="260350" y="519430"/>
                </a:lnTo>
                <a:lnTo>
                  <a:pt x="257810" y="513080"/>
                </a:lnTo>
                <a:lnTo>
                  <a:pt x="256540" y="510540"/>
                </a:lnTo>
                <a:lnTo>
                  <a:pt x="256540" y="506730"/>
                </a:lnTo>
                <a:lnTo>
                  <a:pt x="255270" y="506730"/>
                </a:lnTo>
                <a:lnTo>
                  <a:pt x="255270" y="502920"/>
                </a:lnTo>
                <a:lnTo>
                  <a:pt x="256540" y="502920"/>
                </a:lnTo>
                <a:lnTo>
                  <a:pt x="256540" y="497840"/>
                </a:lnTo>
                <a:lnTo>
                  <a:pt x="260350" y="494030"/>
                </a:lnTo>
                <a:lnTo>
                  <a:pt x="261620" y="494030"/>
                </a:lnTo>
                <a:lnTo>
                  <a:pt x="261620" y="491490"/>
                </a:lnTo>
                <a:lnTo>
                  <a:pt x="264160" y="490220"/>
                </a:lnTo>
                <a:lnTo>
                  <a:pt x="265430" y="490220"/>
                </a:lnTo>
                <a:lnTo>
                  <a:pt x="266700" y="487680"/>
                </a:lnTo>
                <a:lnTo>
                  <a:pt x="287020" y="487680"/>
                </a:lnTo>
                <a:lnTo>
                  <a:pt x="288290" y="490220"/>
                </a:lnTo>
                <a:lnTo>
                  <a:pt x="292100" y="490220"/>
                </a:lnTo>
                <a:lnTo>
                  <a:pt x="294640" y="494030"/>
                </a:lnTo>
                <a:lnTo>
                  <a:pt x="295910" y="494030"/>
                </a:lnTo>
                <a:lnTo>
                  <a:pt x="297180" y="496570"/>
                </a:lnTo>
                <a:lnTo>
                  <a:pt x="298450" y="497840"/>
                </a:lnTo>
                <a:lnTo>
                  <a:pt x="298450" y="500380"/>
                </a:lnTo>
                <a:lnTo>
                  <a:pt x="299720" y="502920"/>
                </a:lnTo>
                <a:lnTo>
                  <a:pt x="299720" y="504190"/>
                </a:lnTo>
                <a:lnTo>
                  <a:pt x="302260" y="509270"/>
                </a:lnTo>
                <a:lnTo>
                  <a:pt x="307340" y="515620"/>
                </a:lnTo>
                <a:lnTo>
                  <a:pt x="309880" y="516890"/>
                </a:lnTo>
                <a:lnTo>
                  <a:pt x="309880" y="519430"/>
                </a:lnTo>
                <a:lnTo>
                  <a:pt x="312420" y="519430"/>
                </a:lnTo>
                <a:lnTo>
                  <a:pt x="313690" y="521970"/>
                </a:lnTo>
                <a:lnTo>
                  <a:pt x="316230" y="521970"/>
                </a:lnTo>
                <a:lnTo>
                  <a:pt x="322580" y="528320"/>
                </a:lnTo>
                <a:lnTo>
                  <a:pt x="326390" y="528320"/>
                </a:lnTo>
                <a:lnTo>
                  <a:pt x="334010" y="532130"/>
                </a:lnTo>
                <a:lnTo>
                  <a:pt x="336550" y="532130"/>
                </a:lnTo>
                <a:lnTo>
                  <a:pt x="340360" y="534670"/>
                </a:lnTo>
                <a:lnTo>
                  <a:pt x="340360" y="487680"/>
                </a:lnTo>
                <a:lnTo>
                  <a:pt x="340360" y="462280"/>
                </a:lnTo>
                <a:lnTo>
                  <a:pt x="303530" y="452120"/>
                </a:lnTo>
                <a:lnTo>
                  <a:pt x="290830" y="445770"/>
                </a:lnTo>
                <a:lnTo>
                  <a:pt x="284480" y="440690"/>
                </a:lnTo>
                <a:lnTo>
                  <a:pt x="280670" y="439420"/>
                </a:lnTo>
                <a:lnTo>
                  <a:pt x="278130" y="436880"/>
                </a:lnTo>
                <a:lnTo>
                  <a:pt x="275590" y="436880"/>
                </a:lnTo>
                <a:lnTo>
                  <a:pt x="270510" y="430530"/>
                </a:lnTo>
                <a:lnTo>
                  <a:pt x="269240" y="427990"/>
                </a:lnTo>
                <a:lnTo>
                  <a:pt x="266700" y="426720"/>
                </a:lnTo>
                <a:lnTo>
                  <a:pt x="264160" y="421640"/>
                </a:lnTo>
                <a:lnTo>
                  <a:pt x="261620" y="417830"/>
                </a:lnTo>
                <a:lnTo>
                  <a:pt x="259080" y="408940"/>
                </a:lnTo>
                <a:lnTo>
                  <a:pt x="259080" y="402590"/>
                </a:lnTo>
                <a:lnTo>
                  <a:pt x="257810" y="401320"/>
                </a:lnTo>
                <a:lnTo>
                  <a:pt x="257810" y="389890"/>
                </a:lnTo>
                <a:lnTo>
                  <a:pt x="259080" y="386080"/>
                </a:lnTo>
                <a:lnTo>
                  <a:pt x="259080" y="382270"/>
                </a:lnTo>
                <a:lnTo>
                  <a:pt x="260350" y="379730"/>
                </a:lnTo>
                <a:lnTo>
                  <a:pt x="261620" y="375920"/>
                </a:lnTo>
                <a:lnTo>
                  <a:pt x="264160" y="370840"/>
                </a:lnTo>
                <a:lnTo>
                  <a:pt x="266700" y="367030"/>
                </a:lnTo>
                <a:lnTo>
                  <a:pt x="267970" y="364490"/>
                </a:lnTo>
                <a:lnTo>
                  <a:pt x="270510" y="363220"/>
                </a:lnTo>
                <a:lnTo>
                  <a:pt x="271780" y="360680"/>
                </a:lnTo>
                <a:lnTo>
                  <a:pt x="279400" y="351790"/>
                </a:lnTo>
                <a:lnTo>
                  <a:pt x="281940" y="350520"/>
                </a:lnTo>
                <a:lnTo>
                  <a:pt x="288290" y="345440"/>
                </a:lnTo>
                <a:lnTo>
                  <a:pt x="295910" y="341630"/>
                </a:lnTo>
                <a:lnTo>
                  <a:pt x="302260" y="337820"/>
                </a:lnTo>
                <a:lnTo>
                  <a:pt x="317500" y="332740"/>
                </a:lnTo>
                <a:lnTo>
                  <a:pt x="340360" y="328930"/>
                </a:lnTo>
                <a:lnTo>
                  <a:pt x="340360" y="309880"/>
                </a:lnTo>
                <a:lnTo>
                  <a:pt x="341630" y="307340"/>
                </a:lnTo>
                <a:lnTo>
                  <a:pt x="341630" y="303530"/>
                </a:lnTo>
                <a:lnTo>
                  <a:pt x="342900" y="303530"/>
                </a:lnTo>
                <a:lnTo>
                  <a:pt x="342900" y="299720"/>
                </a:lnTo>
                <a:lnTo>
                  <a:pt x="345440" y="299720"/>
                </a:lnTo>
                <a:lnTo>
                  <a:pt x="345440" y="297180"/>
                </a:lnTo>
                <a:lnTo>
                  <a:pt x="347980" y="297180"/>
                </a:lnTo>
                <a:lnTo>
                  <a:pt x="347980" y="294640"/>
                </a:lnTo>
                <a:lnTo>
                  <a:pt x="349250" y="294640"/>
                </a:lnTo>
                <a:lnTo>
                  <a:pt x="350520" y="293370"/>
                </a:lnTo>
                <a:lnTo>
                  <a:pt x="354330" y="293370"/>
                </a:lnTo>
                <a:lnTo>
                  <a:pt x="356870" y="290830"/>
                </a:lnTo>
                <a:lnTo>
                  <a:pt x="369570" y="290830"/>
                </a:lnTo>
                <a:lnTo>
                  <a:pt x="372110" y="293370"/>
                </a:lnTo>
                <a:lnTo>
                  <a:pt x="375920" y="293370"/>
                </a:lnTo>
                <a:lnTo>
                  <a:pt x="377190" y="294640"/>
                </a:lnTo>
                <a:lnTo>
                  <a:pt x="377190" y="297180"/>
                </a:lnTo>
                <a:lnTo>
                  <a:pt x="379730" y="297180"/>
                </a:lnTo>
                <a:lnTo>
                  <a:pt x="382270" y="299720"/>
                </a:lnTo>
                <a:lnTo>
                  <a:pt x="382270" y="303530"/>
                </a:lnTo>
                <a:lnTo>
                  <a:pt x="383540" y="303530"/>
                </a:lnTo>
                <a:lnTo>
                  <a:pt x="383540" y="306070"/>
                </a:lnTo>
                <a:lnTo>
                  <a:pt x="384810" y="307340"/>
                </a:lnTo>
                <a:lnTo>
                  <a:pt x="384810" y="328930"/>
                </a:lnTo>
                <a:lnTo>
                  <a:pt x="400050" y="331470"/>
                </a:lnTo>
                <a:lnTo>
                  <a:pt x="408940" y="332740"/>
                </a:lnTo>
                <a:lnTo>
                  <a:pt x="415290" y="335280"/>
                </a:lnTo>
                <a:lnTo>
                  <a:pt x="457200" y="360680"/>
                </a:lnTo>
                <a:lnTo>
                  <a:pt x="458470" y="363220"/>
                </a:lnTo>
                <a:lnTo>
                  <a:pt x="463550" y="367030"/>
                </a:lnTo>
                <a:lnTo>
                  <a:pt x="464820" y="369570"/>
                </a:lnTo>
                <a:lnTo>
                  <a:pt x="466090" y="373380"/>
                </a:lnTo>
                <a:lnTo>
                  <a:pt x="468630" y="375920"/>
                </a:lnTo>
                <a:lnTo>
                  <a:pt x="468630" y="379730"/>
                </a:lnTo>
                <a:lnTo>
                  <a:pt x="469900" y="379730"/>
                </a:lnTo>
                <a:lnTo>
                  <a:pt x="469900" y="382270"/>
                </a:lnTo>
                <a:lnTo>
                  <a:pt x="471170" y="382270"/>
                </a:lnTo>
                <a:lnTo>
                  <a:pt x="471170" y="386080"/>
                </a:lnTo>
                <a:lnTo>
                  <a:pt x="472440" y="388620"/>
                </a:lnTo>
                <a:lnTo>
                  <a:pt x="472440" y="389890"/>
                </a:lnTo>
                <a:lnTo>
                  <a:pt x="471170" y="392430"/>
                </a:lnTo>
                <a:lnTo>
                  <a:pt x="471170" y="394970"/>
                </a:lnTo>
                <a:lnTo>
                  <a:pt x="468630" y="398780"/>
                </a:lnTo>
                <a:lnTo>
                  <a:pt x="467360" y="401320"/>
                </a:lnTo>
                <a:lnTo>
                  <a:pt x="466090" y="401320"/>
                </a:lnTo>
                <a:lnTo>
                  <a:pt x="463550" y="402590"/>
                </a:lnTo>
                <a:lnTo>
                  <a:pt x="462280" y="402590"/>
                </a:lnTo>
                <a:lnTo>
                  <a:pt x="461010" y="405130"/>
                </a:lnTo>
                <a:lnTo>
                  <a:pt x="457200" y="405130"/>
                </a:lnTo>
                <a:lnTo>
                  <a:pt x="455930" y="407670"/>
                </a:lnTo>
                <a:lnTo>
                  <a:pt x="444500" y="407670"/>
                </a:lnTo>
                <a:lnTo>
                  <a:pt x="443230" y="405130"/>
                </a:lnTo>
                <a:lnTo>
                  <a:pt x="439420" y="405130"/>
                </a:lnTo>
                <a:lnTo>
                  <a:pt x="438150" y="402590"/>
                </a:lnTo>
                <a:lnTo>
                  <a:pt x="436880" y="402590"/>
                </a:lnTo>
                <a:lnTo>
                  <a:pt x="434340" y="401320"/>
                </a:lnTo>
                <a:lnTo>
                  <a:pt x="433070" y="401320"/>
                </a:lnTo>
                <a:lnTo>
                  <a:pt x="433070" y="398780"/>
                </a:lnTo>
                <a:lnTo>
                  <a:pt x="430530" y="396240"/>
                </a:lnTo>
                <a:lnTo>
                  <a:pt x="430530" y="394970"/>
                </a:lnTo>
                <a:lnTo>
                  <a:pt x="429260" y="394970"/>
                </a:lnTo>
                <a:lnTo>
                  <a:pt x="429260" y="392430"/>
                </a:lnTo>
                <a:lnTo>
                  <a:pt x="427990" y="389890"/>
                </a:lnTo>
                <a:lnTo>
                  <a:pt x="427990" y="388620"/>
                </a:lnTo>
                <a:lnTo>
                  <a:pt x="426720" y="388620"/>
                </a:lnTo>
                <a:lnTo>
                  <a:pt x="426720" y="386080"/>
                </a:lnTo>
                <a:lnTo>
                  <a:pt x="416560" y="375920"/>
                </a:lnTo>
                <a:lnTo>
                  <a:pt x="414020" y="375920"/>
                </a:lnTo>
                <a:lnTo>
                  <a:pt x="410210" y="373380"/>
                </a:lnTo>
                <a:lnTo>
                  <a:pt x="407670" y="370840"/>
                </a:lnTo>
                <a:lnTo>
                  <a:pt x="392430" y="367030"/>
                </a:lnTo>
                <a:lnTo>
                  <a:pt x="388620" y="367030"/>
                </a:lnTo>
                <a:lnTo>
                  <a:pt x="384810" y="364490"/>
                </a:lnTo>
                <a:lnTo>
                  <a:pt x="384810" y="433070"/>
                </a:lnTo>
                <a:lnTo>
                  <a:pt x="393700" y="434340"/>
                </a:lnTo>
                <a:lnTo>
                  <a:pt x="402590" y="436880"/>
                </a:lnTo>
                <a:lnTo>
                  <a:pt x="412750" y="439420"/>
                </a:lnTo>
                <a:lnTo>
                  <a:pt x="421640" y="443230"/>
                </a:lnTo>
                <a:lnTo>
                  <a:pt x="440690" y="449580"/>
                </a:lnTo>
                <a:lnTo>
                  <a:pt x="447040" y="453390"/>
                </a:lnTo>
                <a:lnTo>
                  <a:pt x="452120" y="458470"/>
                </a:lnTo>
                <a:lnTo>
                  <a:pt x="457200" y="462280"/>
                </a:lnTo>
                <a:lnTo>
                  <a:pt x="459740" y="464820"/>
                </a:lnTo>
                <a:lnTo>
                  <a:pt x="464820" y="468630"/>
                </a:lnTo>
                <a:lnTo>
                  <a:pt x="466090" y="471170"/>
                </a:lnTo>
                <a:lnTo>
                  <a:pt x="468630" y="474980"/>
                </a:lnTo>
                <a:lnTo>
                  <a:pt x="467360" y="473722"/>
                </a:lnTo>
                <a:lnTo>
                  <a:pt x="471170" y="481330"/>
                </a:lnTo>
                <a:lnTo>
                  <a:pt x="473710" y="485140"/>
                </a:lnTo>
                <a:lnTo>
                  <a:pt x="474980" y="490220"/>
                </a:lnTo>
                <a:lnTo>
                  <a:pt x="474980" y="496570"/>
                </a:lnTo>
                <a:lnTo>
                  <a:pt x="476250" y="500380"/>
                </a:lnTo>
                <a:lnTo>
                  <a:pt x="476250" y="189966"/>
                </a:lnTo>
                <a:lnTo>
                  <a:pt x="461010" y="180340"/>
                </a:lnTo>
                <a:lnTo>
                  <a:pt x="435610" y="170180"/>
                </a:lnTo>
                <a:lnTo>
                  <a:pt x="411480" y="160020"/>
                </a:lnTo>
                <a:lnTo>
                  <a:pt x="447040" y="128270"/>
                </a:lnTo>
                <a:lnTo>
                  <a:pt x="490220" y="64770"/>
                </a:lnTo>
                <a:lnTo>
                  <a:pt x="499110" y="40640"/>
                </a:lnTo>
                <a:lnTo>
                  <a:pt x="502920" y="30480"/>
                </a:lnTo>
                <a:lnTo>
                  <a:pt x="503275" y="27940"/>
                </a:lnTo>
                <a:lnTo>
                  <a:pt x="504190" y="21590"/>
                </a:lnTo>
                <a:lnTo>
                  <a:pt x="504190" y="11430"/>
                </a:lnTo>
                <a:lnTo>
                  <a:pt x="502920" y="7620"/>
                </a:lnTo>
                <a:lnTo>
                  <a:pt x="502920" y="6350"/>
                </a:lnTo>
                <a:lnTo>
                  <a:pt x="499110" y="2540"/>
                </a:lnTo>
                <a:lnTo>
                  <a:pt x="496570" y="2540"/>
                </a:lnTo>
                <a:lnTo>
                  <a:pt x="488950" y="1270"/>
                </a:lnTo>
                <a:lnTo>
                  <a:pt x="471170" y="1270"/>
                </a:lnTo>
                <a:lnTo>
                  <a:pt x="462280" y="2540"/>
                </a:lnTo>
                <a:lnTo>
                  <a:pt x="441960" y="6350"/>
                </a:lnTo>
                <a:lnTo>
                  <a:pt x="419100" y="11430"/>
                </a:lnTo>
                <a:lnTo>
                  <a:pt x="377190" y="20320"/>
                </a:lnTo>
                <a:lnTo>
                  <a:pt x="358140" y="24130"/>
                </a:lnTo>
                <a:lnTo>
                  <a:pt x="341630" y="27940"/>
                </a:lnTo>
                <a:lnTo>
                  <a:pt x="331470" y="27940"/>
                </a:lnTo>
                <a:lnTo>
                  <a:pt x="311150" y="25400"/>
                </a:lnTo>
                <a:lnTo>
                  <a:pt x="299720" y="24130"/>
                </a:lnTo>
                <a:lnTo>
                  <a:pt x="279400" y="17780"/>
                </a:lnTo>
                <a:lnTo>
                  <a:pt x="260350" y="8890"/>
                </a:lnTo>
                <a:lnTo>
                  <a:pt x="241300" y="2540"/>
                </a:lnTo>
                <a:lnTo>
                  <a:pt x="232410" y="0"/>
                </a:lnTo>
                <a:lnTo>
                  <a:pt x="212090" y="0"/>
                </a:lnTo>
                <a:lnTo>
                  <a:pt x="200660" y="5080"/>
                </a:lnTo>
                <a:lnTo>
                  <a:pt x="196850" y="6350"/>
                </a:lnTo>
                <a:lnTo>
                  <a:pt x="191770" y="11430"/>
                </a:lnTo>
                <a:lnTo>
                  <a:pt x="190500" y="13970"/>
                </a:lnTo>
                <a:lnTo>
                  <a:pt x="187960" y="17780"/>
                </a:lnTo>
                <a:lnTo>
                  <a:pt x="186690" y="20320"/>
                </a:lnTo>
                <a:lnTo>
                  <a:pt x="186690" y="38100"/>
                </a:lnTo>
                <a:lnTo>
                  <a:pt x="209550" y="91440"/>
                </a:lnTo>
                <a:lnTo>
                  <a:pt x="237490" y="125730"/>
                </a:lnTo>
                <a:lnTo>
                  <a:pt x="273050" y="154940"/>
                </a:lnTo>
                <a:lnTo>
                  <a:pt x="287020" y="163830"/>
                </a:lnTo>
                <a:lnTo>
                  <a:pt x="245110" y="182880"/>
                </a:lnTo>
                <a:lnTo>
                  <a:pt x="203200" y="210820"/>
                </a:lnTo>
                <a:lnTo>
                  <a:pt x="161290" y="246380"/>
                </a:lnTo>
                <a:lnTo>
                  <a:pt x="121920" y="284480"/>
                </a:lnTo>
                <a:lnTo>
                  <a:pt x="85090" y="326390"/>
                </a:lnTo>
                <a:lnTo>
                  <a:pt x="53340" y="373380"/>
                </a:lnTo>
                <a:lnTo>
                  <a:pt x="27940" y="420370"/>
                </a:lnTo>
                <a:lnTo>
                  <a:pt x="10160" y="468630"/>
                </a:lnTo>
                <a:lnTo>
                  <a:pt x="1270" y="515620"/>
                </a:lnTo>
                <a:lnTo>
                  <a:pt x="0" y="538480"/>
                </a:lnTo>
                <a:lnTo>
                  <a:pt x="1270" y="560070"/>
                </a:lnTo>
                <a:lnTo>
                  <a:pt x="13970" y="601992"/>
                </a:lnTo>
                <a:lnTo>
                  <a:pt x="39370" y="640092"/>
                </a:lnTo>
                <a:lnTo>
                  <a:pt x="78740" y="671842"/>
                </a:lnTo>
                <a:lnTo>
                  <a:pt x="134620" y="699770"/>
                </a:lnTo>
                <a:lnTo>
                  <a:pt x="207010" y="718820"/>
                </a:lnTo>
                <a:lnTo>
                  <a:pt x="297180" y="728992"/>
                </a:lnTo>
                <a:lnTo>
                  <a:pt x="422910" y="731520"/>
                </a:lnTo>
                <a:lnTo>
                  <a:pt x="524510" y="721360"/>
                </a:lnTo>
                <a:lnTo>
                  <a:pt x="566420" y="712470"/>
                </a:lnTo>
                <a:lnTo>
                  <a:pt x="603250" y="699770"/>
                </a:lnTo>
                <a:lnTo>
                  <a:pt x="661670" y="670560"/>
                </a:lnTo>
                <a:lnTo>
                  <a:pt x="701040" y="633742"/>
                </a:lnTo>
                <a:lnTo>
                  <a:pt x="717092" y="608342"/>
                </a:lnTo>
                <a:lnTo>
                  <a:pt x="723900" y="591820"/>
                </a:lnTo>
                <a:lnTo>
                  <a:pt x="728980" y="567690"/>
                </a:lnTo>
                <a:lnTo>
                  <a:pt x="731520" y="54483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Google Shape;229;p16">
            <a:extLst>
              <a:ext uri="{FF2B5EF4-FFF2-40B4-BE49-F238E27FC236}">
                <a16:creationId xmlns:a16="http://schemas.microsoft.com/office/drawing/2014/main" id="{2B6FFB30-19A0-455F-978B-4B6B55024788}"/>
              </a:ext>
            </a:extLst>
          </p:cNvPr>
          <p:cNvSpPr/>
          <p:nvPr/>
        </p:nvSpPr>
        <p:spPr>
          <a:xfrm>
            <a:off x="0" y="9525"/>
            <a:ext cx="9144000" cy="11277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30;p16">
            <a:extLst>
              <a:ext uri="{FF2B5EF4-FFF2-40B4-BE49-F238E27FC236}">
                <a16:creationId xmlns:a16="http://schemas.microsoft.com/office/drawing/2014/main" id="{D7ED7114-0244-4441-AB20-0045394EC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5773" y="165981"/>
            <a:ext cx="4548858" cy="10319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r>
              <a:rPr lang="en-US" sz="3600" dirty="0">
                <a:solidFill>
                  <a:schemeClr val="tx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RFM Definitions Used</a:t>
            </a:r>
            <a:endParaRPr lang="en-US" sz="3600" b="0" i="0" u="none" strike="noStrike" cap="none" dirty="0">
              <a:solidFill>
                <a:schemeClr val="tx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17" name="Google Shape;232;p16">
            <a:extLst>
              <a:ext uri="{FF2B5EF4-FFF2-40B4-BE49-F238E27FC236}">
                <a16:creationId xmlns:a16="http://schemas.microsoft.com/office/drawing/2014/main" id="{CA2627B6-90FB-4B05-88E0-CE15453C21FE}"/>
              </a:ext>
            </a:extLst>
          </p:cNvPr>
          <p:cNvSpPr/>
          <p:nvPr/>
        </p:nvSpPr>
        <p:spPr>
          <a:xfrm>
            <a:off x="1045500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2E75081-C157-40F3-B028-907C8C65736C}"/>
              </a:ext>
            </a:extLst>
          </p:cNvPr>
          <p:cNvSpPr txBox="1"/>
          <p:nvPr/>
        </p:nvSpPr>
        <p:spPr>
          <a:xfrm>
            <a:off x="1045501" y="2700384"/>
            <a:ext cx="19589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chemeClr val="tx1"/>
                </a:solidFill>
                <a:latin typeface="Arial"/>
                <a:cs typeface="Arial"/>
              </a:rPr>
              <a:t>RECENCY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3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800" i="1" spc="30" dirty="0">
                <a:solidFill>
                  <a:schemeClr val="tx1"/>
                </a:solidFill>
                <a:latin typeface="Georgia"/>
                <a:cs typeface="Georgia"/>
              </a:rPr>
              <a:t>freshness </a:t>
            </a:r>
            <a:r>
              <a:rPr sz="1800" spc="95" dirty="0">
                <a:solidFill>
                  <a:schemeClr val="tx1"/>
                </a:solidFill>
                <a:latin typeface="Arial"/>
                <a:cs typeface="Arial"/>
              </a:rPr>
              <a:t>of  </a:t>
            </a:r>
            <a:r>
              <a:rPr sz="1800" spc="75" dirty="0">
                <a:solidFill>
                  <a:schemeClr val="tx1"/>
                </a:solidFill>
                <a:latin typeface="Arial"/>
                <a:cs typeface="Arial"/>
              </a:rPr>
              <a:t>customer</a:t>
            </a:r>
            <a:r>
              <a:rPr sz="18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chemeClr val="tx1"/>
                </a:solidFill>
                <a:latin typeface="Arial"/>
                <a:cs typeface="Arial"/>
              </a:rPr>
              <a:t>activity.</a:t>
            </a:r>
            <a:endParaRPr lang="en-US" sz="1800" spc="75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8387E0FE-4072-4B66-800B-2E27F7DE34A0}"/>
              </a:ext>
            </a:extLst>
          </p:cNvPr>
          <p:cNvSpPr txBox="1"/>
          <p:nvPr/>
        </p:nvSpPr>
        <p:spPr>
          <a:xfrm>
            <a:off x="3646156" y="4064118"/>
            <a:ext cx="2268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>
              <a:lnSpc>
                <a:spcPct val="100000"/>
              </a:lnSpc>
            </a:pPr>
            <a:r>
              <a:rPr lang="en-US" sz="1600" b="1" spc="60" dirty="0">
                <a:solidFill>
                  <a:schemeClr val="tx1"/>
                </a:solidFill>
                <a:latin typeface="Inria Sans Light" panose="020B0604020202020204" charset="0"/>
              </a:rPr>
              <a:t>Used number of product transactions made (not orders).</a:t>
            </a:r>
            <a:endParaRPr lang="en-US" sz="16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7A7AE395-C240-4E4C-8AF2-C303C06868B0}"/>
              </a:ext>
            </a:extLst>
          </p:cNvPr>
          <p:cNvSpPr txBox="1"/>
          <p:nvPr/>
        </p:nvSpPr>
        <p:spPr>
          <a:xfrm>
            <a:off x="1248550" y="4067549"/>
            <a:ext cx="22079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Used last day of purchased since max date (1207/2019)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37990" y="48394"/>
            <a:ext cx="5036785" cy="6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Share of Segments: Most Are  Lost or N</a:t>
            </a:r>
            <a:r>
              <a:rPr lang="en-US" sz="3600" b="1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ew</a:t>
            </a:r>
            <a:r>
              <a:rPr lang="en-US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Customers</a:t>
            </a:r>
            <a:endParaRPr sz="36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6D0668B-E699-46CE-BE8B-2CCE1658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2" y="1252497"/>
            <a:ext cx="5166053" cy="3090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7" name="Google Shape;232;p16">
            <a:extLst>
              <a:ext uri="{FF2B5EF4-FFF2-40B4-BE49-F238E27FC236}">
                <a16:creationId xmlns:a16="http://schemas.microsoft.com/office/drawing/2014/main" id="{DC050F5D-B110-4030-82EE-894E1CAA98CE}"/>
              </a:ext>
            </a:extLst>
          </p:cNvPr>
          <p:cNvSpPr/>
          <p:nvPr/>
        </p:nvSpPr>
        <p:spPr>
          <a:xfrm>
            <a:off x="5824497" y="3073614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9" name="Google Shape;232;p16">
            <a:extLst>
              <a:ext uri="{FF2B5EF4-FFF2-40B4-BE49-F238E27FC236}">
                <a16:creationId xmlns:a16="http://schemas.microsoft.com/office/drawing/2014/main" id="{F3966AF2-63DE-4FA7-AA04-2EE29A054FBE}"/>
              </a:ext>
            </a:extLst>
          </p:cNvPr>
          <p:cNvSpPr/>
          <p:nvPr/>
        </p:nvSpPr>
        <p:spPr>
          <a:xfrm>
            <a:off x="5824496" y="1508063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1DF22-9173-4F39-9B83-934AF4D34DE5}"/>
              </a:ext>
            </a:extLst>
          </p:cNvPr>
          <p:cNvSpPr txBox="1"/>
          <p:nvPr/>
        </p:nvSpPr>
        <p:spPr>
          <a:xfrm>
            <a:off x="5907661" y="1617643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 Most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of the company's customers are either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new, lost, about to sleep or hibernating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customers.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Need improvements.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A399A-6A09-4DCC-950F-8A7C047DDBF7}"/>
              </a:ext>
            </a:extLst>
          </p:cNvPr>
          <p:cNvSpPr txBox="1"/>
          <p:nvPr/>
        </p:nvSpPr>
        <p:spPr>
          <a:xfrm>
            <a:off x="5907661" y="3158382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Champions, loyal , at risk and 'cannot lose them'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customers represent the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least of the total customers.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20570" y="45023"/>
            <a:ext cx="8408491" cy="116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The Top 4 Recency Customers Segments:  Consistency Is Key  </a:t>
            </a:r>
            <a:endParaRPr sz="40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117F-C83A-416F-B884-D90DCCA1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" y="1390810"/>
            <a:ext cx="5389972" cy="3063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9E1A0E2E-8493-4E8A-AFF4-A2E4320197D9}"/>
              </a:ext>
            </a:extLst>
          </p:cNvPr>
          <p:cNvSpPr/>
          <p:nvPr/>
        </p:nvSpPr>
        <p:spPr>
          <a:xfrm>
            <a:off x="5970495" y="1750007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Lost and ‘Cannot Lose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Them’ </a:t>
            </a:r>
            <a:r>
              <a:rPr lang="en-US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Customers Haven’t Made a Purchase For Over 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8 Months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BF597FFE-1100-4D3E-B560-C08792EE748B}"/>
              </a:ext>
            </a:extLst>
          </p:cNvPr>
          <p:cNvSpPr/>
          <p:nvPr/>
        </p:nvSpPr>
        <p:spPr>
          <a:xfrm>
            <a:off x="5970495" y="301801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Recency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 in purchase is a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key feature 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of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the top segments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. (w/ exception of ne customers). </a:t>
            </a:r>
          </a:p>
        </p:txBody>
      </p:sp>
    </p:spTree>
    <p:extLst>
      <p:ext uri="{BB962C8B-B14F-4D97-AF65-F5344CB8AC3E}">
        <p14:creationId xmlns:p14="http://schemas.microsoft.com/office/powerpoint/2010/main" val="191739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30414" y="0"/>
            <a:ext cx="753803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Inria Sans"/>
                <a:ea typeface="Inria Sans Light"/>
                <a:cs typeface="Inria Sans Light"/>
                <a:sym typeface="Inria Sans"/>
              </a:rPr>
              <a:t>Champions and Loyal Customers,  the Kings of Transaction Frequencies</a:t>
            </a: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9CBF0-878A-4D00-8DB1-B0349A0B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7" y="1398494"/>
            <a:ext cx="5431885" cy="2939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32;p16">
            <a:extLst>
              <a:ext uri="{FF2B5EF4-FFF2-40B4-BE49-F238E27FC236}">
                <a16:creationId xmlns:a16="http://schemas.microsoft.com/office/drawing/2014/main" id="{F90189FC-4A88-4372-AC16-09E18E6B26B2}"/>
              </a:ext>
            </a:extLst>
          </p:cNvPr>
          <p:cNvSpPr/>
          <p:nvPr/>
        </p:nvSpPr>
        <p:spPr>
          <a:xfrm>
            <a:off x="6063857" y="1532873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6" name="Google Shape;232;p16">
            <a:extLst>
              <a:ext uri="{FF2B5EF4-FFF2-40B4-BE49-F238E27FC236}">
                <a16:creationId xmlns:a16="http://schemas.microsoft.com/office/drawing/2014/main" id="{CF4FFF21-EE3E-4498-BE4A-95FB06C27736}"/>
              </a:ext>
            </a:extLst>
          </p:cNvPr>
          <p:cNvSpPr/>
          <p:nvPr/>
        </p:nvSpPr>
        <p:spPr>
          <a:xfrm>
            <a:off x="6063858" y="3046931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E20ED-5365-4DAA-A42B-51A5E32E098C}"/>
              </a:ext>
            </a:extLst>
          </p:cNvPr>
          <p:cNvSpPr txBox="1"/>
          <p:nvPr/>
        </p:nvSpPr>
        <p:spPr>
          <a:xfrm>
            <a:off x="6144585" y="1509919"/>
            <a:ext cx="2927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Champions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loyal customers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product transaction count for the year,  trump the others.  Two segments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deserve loyalty/rewards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28E8-6FDD-4280-B141-E64CE27A797A}"/>
              </a:ext>
            </a:extLst>
          </p:cNvPr>
          <p:cNvSpPr txBox="1"/>
          <p:nvPr/>
        </p:nvSpPr>
        <p:spPr>
          <a:xfrm>
            <a:off x="6144586" y="3131699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Given count seen earlier,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most customers don’t make as much purchases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, hence the low average transaction frequencies.</a:t>
            </a:r>
          </a:p>
        </p:txBody>
      </p:sp>
    </p:spTree>
    <p:extLst>
      <p:ext uri="{BB962C8B-B14F-4D97-AF65-F5344CB8AC3E}">
        <p14:creationId xmlns:p14="http://schemas.microsoft.com/office/powerpoint/2010/main" val="429020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91886" y="0"/>
            <a:ext cx="8060551" cy="7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Monetary Value For Top Two Segments: Promotional Offer(s) Needed</a:t>
            </a:r>
            <a:endParaRPr sz="36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C508C-A881-47EA-AA66-ADA34BE5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5" y="1252497"/>
            <a:ext cx="5447232" cy="3027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08FBA5B8-FBF5-4910-8C5D-7CB4B8D4E728}"/>
              </a:ext>
            </a:extLst>
          </p:cNvPr>
          <p:cNvSpPr/>
          <p:nvPr/>
        </p:nvSpPr>
        <p:spPr>
          <a:xfrm>
            <a:off x="6095753" y="1666187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2 customer segments brought  in ~$26k to $30k over the year.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D165F090-5B8A-4754-946F-7B0C789FC032}"/>
              </a:ext>
            </a:extLst>
          </p:cNvPr>
          <p:cNvSpPr/>
          <p:nvPr/>
        </p:nvSpPr>
        <p:spPr>
          <a:xfrm>
            <a:off x="6095754" y="301801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Lost customer segment on average spends $464 over the year. 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0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7631" y="0"/>
            <a:ext cx="572801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chemeClr val="tx1"/>
                </a:solidFill>
                <a:effectLst/>
                <a:latin typeface="Helvetica Neue"/>
              </a:rPr>
              <a:t>~16% of customers make up ~58% of the total revenue</a:t>
            </a:r>
            <a:endParaRPr sz="3200" b="1" dirty="0">
              <a:solidFill>
                <a:schemeClr val="tx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448A-1BFE-49C6-A400-76447EDF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35" y="1220127"/>
            <a:ext cx="3510880" cy="336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731E7E88-BDBE-49E0-8269-DE519F2C9A01}"/>
              </a:ext>
            </a:extLst>
          </p:cNvPr>
          <p:cNvSpPr/>
          <p:nvPr/>
        </p:nvSpPr>
        <p:spPr>
          <a:xfrm>
            <a:off x="5355773" y="1215289"/>
            <a:ext cx="3284402" cy="133972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Top 3 segments, </a:t>
            </a:r>
            <a:r>
              <a:rPr lang="en-US" dirty="0">
                <a:solidFill>
                  <a:schemeClr val="tx1"/>
                </a:solidFill>
                <a:latin typeface="Inria Sans Light" panose="020B0604020202020204" charset="0"/>
              </a:rPr>
              <a:t>in terms of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revenue share </a:t>
            </a:r>
            <a:r>
              <a:rPr lang="en-US" dirty="0">
                <a:solidFill>
                  <a:schemeClr val="tx1"/>
                </a:solidFill>
                <a:latin typeface="Inria Sans Light" panose="020B0604020202020204" charset="0"/>
              </a:rPr>
              <a:t>should be of interest to the marketing team given their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large revenue contribution relative to the other segments.</a:t>
            </a:r>
          </a:p>
        </p:txBody>
      </p:sp>
      <p:sp>
        <p:nvSpPr>
          <p:cNvPr id="7" name="Google Shape;283;p18">
            <a:extLst>
              <a:ext uri="{FF2B5EF4-FFF2-40B4-BE49-F238E27FC236}">
                <a16:creationId xmlns:a16="http://schemas.microsoft.com/office/drawing/2014/main" id="{F7BBDB9C-09BE-4732-A742-3F4288772DBE}"/>
              </a:ext>
            </a:extLst>
          </p:cNvPr>
          <p:cNvSpPr/>
          <p:nvPr/>
        </p:nvSpPr>
        <p:spPr>
          <a:xfrm>
            <a:off x="5355772" y="2858461"/>
            <a:ext cx="3284402" cy="126018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'Lost' 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segment (low R,F, and M scores): despite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representing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~19% of total customers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, their share of contribution to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total revenue is a low 4%.  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Lost segment =&gt; Low Priority</a:t>
            </a:r>
          </a:p>
        </p:txBody>
      </p:sp>
    </p:spTree>
    <p:extLst>
      <p:ext uri="{BB962C8B-B14F-4D97-AF65-F5344CB8AC3E}">
        <p14:creationId xmlns:p14="http://schemas.microsoft.com/office/powerpoint/2010/main" val="6564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694F-9F8E-4133-9AA4-DCD51EE3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The Setting (general overview of process)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The Analysis (</a:t>
            </a:r>
            <a:r>
              <a:rPr lang="en-US" sz="3200" dirty="0"/>
              <a:t>insights from EDA)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The Segments (</a:t>
            </a: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RFM Segments and analysis) 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Conclusion and Recommendations</a:t>
            </a:r>
          </a:p>
        </p:txBody>
      </p:sp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1052474" y="450891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57605" y="450891"/>
            <a:ext cx="6471888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4. Conclusion and Recommendations</a:t>
            </a:r>
            <a:endParaRPr sz="5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Badge Tick1">
            <a:extLst>
              <a:ext uri="{FF2B5EF4-FFF2-40B4-BE49-F238E27FC236}">
                <a16:creationId xmlns:a16="http://schemas.microsoft.com/office/drawing/2014/main" id="{A7FC4C06-A981-40CA-8790-E3DB9606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324" y="2264550"/>
            <a:ext cx="914400" cy="914400"/>
          </a:xfrm>
          <a:prstGeom prst="rect">
            <a:avLst/>
          </a:prstGeom>
        </p:spPr>
      </p:pic>
      <p:pic>
        <p:nvPicPr>
          <p:cNvPr id="5" name="Graphic 4" descr="Receipt">
            <a:extLst>
              <a:ext uri="{FF2B5EF4-FFF2-40B4-BE49-F238E27FC236}">
                <a16:creationId xmlns:a16="http://schemas.microsoft.com/office/drawing/2014/main" id="{FF265614-88D9-495D-8B57-A10746E2F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1995" y="2264550"/>
            <a:ext cx="914400" cy="914400"/>
          </a:xfrm>
          <a:prstGeom prst="rect">
            <a:avLst/>
          </a:prstGeom>
        </p:spPr>
      </p:pic>
      <p:pic>
        <p:nvPicPr>
          <p:cNvPr id="7" name="Graphic 6" descr="Address Book">
            <a:extLst>
              <a:ext uri="{FF2B5EF4-FFF2-40B4-BE49-F238E27FC236}">
                <a16:creationId xmlns:a16="http://schemas.microsoft.com/office/drawing/2014/main" id="{55BB6CDE-E053-4405-A4C3-2DC458083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7605" y="22645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637075" y="307361"/>
            <a:ext cx="8104200" cy="427841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054169" y="47357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Points</a:t>
            </a:r>
            <a:endParaRPr dirty="0"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1"/>
          </p:nvPr>
        </p:nvSpPr>
        <p:spPr>
          <a:xfrm>
            <a:off x="875980" y="1029661"/>
            <a:ext cx="3475494" cy="3666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Store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’s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champions (n= 85) : </a:t>
            </a:r>
            <a:r>
              <a:rPr lang="en-US" sz="160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loyal customers who make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large number of transactions with high monetary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Inria Sans Light" panose="020B0604020202020204" charset="0"/>
              </a:rPr>
              <a:t>spenditure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over the year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Loyal customers (n=76) </a:t>
            </a:r>
            <a:r>
              <a:rPr lang="en-US" sz="1600" dirty="0">
                <a:solidFill>
                  <a:schemeClr val="tx1"/>
                </a:solidFill>
                <a:latin typeface="Inria Sans Light" panose="020B0604020202020204" charset="0"/>
              </a:rPr>
              <a:t>have the highest potential of 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becoming store’s champions </a:t>
            </a:r>
            <a:r>
              <a:rPr lang="en-US" sz="1600" dirty="0">
                <a:solidFill>
                  <a:schemeClr val="tx1"/>
                </a:solidFill>
                <a:latin typeface="Inria Sans Light" panose="020B0604020202020204" charset="0"/>
              </a:rPr>
              <a:t>given their 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high avg. RFM values relative to their size. </a:t>
            </a: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</p:txBody>
      </p:sp>
      <p:sp>
        <p:nvSpPr>
          <p:cNvPr id="311" name="Google Shape;311;p20"/>
          <p:cNvSpPr txBox="1">
            <a:spLocks noGrp="1"/>
          </p:cNvSpPr>
          <p:nvPr>
            <p:ph type="body" idx="2"/>
          </p:nvPr>
        </p:nvSpPr>
        <p:spPr>
          <a:xfrm>
            <a:off x="5002306" y="1029661"/>
            <a:ext cx="3637869" cy="3608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Promising customers (n =138)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: relatively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new customers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given that on average, their last purchase was made 12 days from the max date.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Lost customers (n=744)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can be considered lost as they haven't made an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order for over 8 months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and have on average made a low amount of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transactions (22) and total money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Inria Sans Light" panose="020B0604020202020204" charset="0"/>
              </a:rPr>
              <a:t>spenditure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for the year.</a:t>
            </a: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13" name="Google Shape;313;p20" descr="Employee cost, employee salary, employee wages, staff wages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3324225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/>
          <p:nvPr/>
        </p:nvSpPr>
        <p:spPr>
          <a:xfrm>
            <a:off x="504825" y="533400"/>
            <a:ext cx="8135400" cy="3870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840900" y="1425000"/>
            <a:ext cx="7462200" cy="297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champions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loyal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They should be treated with extra care by offering rewards, discounts, bundle offerings (given large order size).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'Cannot lose'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at risk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needs attention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segment: The company should attempt to reach out to them to win them over as loyal customers through engagement.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potential loyalist,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new customers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promising: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Create relationships with them and an offer personalized discounts.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hibernating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about to sleep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segments: Launch campaigns or create a win-back strategy to 'reawaken' them.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lost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segment: Should have the lowest, if any, marketing and sales attention. They do not bring as much value to the company</a:t>
            </a:r>
            <a:endParaRPr sz="19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 b="1" dirty="0">
                <a:latin typeface="Inria Sans"/>
                <a:ea typeface="Inria Sans"/>
                <a:cs typeface="Inria Sans"/>
                <a:sym typeface="Inria Sans"/>
              </a:rPr>
              <a:t> </a:t>
            </a:r>
            <a:endParaRPr sz="31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600" dirty="0"/>
          </a:p>
        </p:txBody>
      </p:sp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3306617" y="415950"/>
            <a:ext cx="381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Inria Sans"/>
                <a:ea typeface="Inria Sans"/>
                <a:cs typeface="Inria Sans"/>
                <a:sym typeface="Inria Sans"/>
              </a:rPr>
              <a:t>Suggestions</a:t>
            </a:r>
            <a:endParaRPr sz="3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ctrTitle" idx="4294967295"/>
          </p:nvPr>
        </p:nvSpPr>
        <p:spPr>
          <a:xfrm>
            <a:off x="435400" y="2026013"/>
            <a:ext cx="43449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Inria Sans"/>
                <a:ea typeface="Inria Sans"/>
                <a:cs typeface="Inria Sans"/>
                <a:sym typeface="Inria Sans"/>
              </a:rPr>
              <a:t> Questions?</a:t>
            </a:r>
            <a:endParaRPr sz="68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55" name="Google Shape;355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6" name="Google Shape;356;p23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357" name="Google Shape;357;p23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360" name="Google Shape;360;p2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542127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22325-CAC1-4484-B1D0-88CFE28742A3}"/>
              </a:ext>
            </a:extLst>
          </p:cNvPr>
          <p:cNvSpPr txBox="1"/>
          <p:nvPr/>
        </p:nvSpPr>
        <p:spPr>
          <a:xfrm>
            <a:off x="2185586" y="542127"/>
            <a:ext cx="5801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ria Sans Light" panose="020B0604020202020204" charset="0"/>
              </a:rPr>
              <a:t>1. The Setting</a:t>
            </a:r>
          </a:p>
        </p:txBody>
      </p:sp>
      <p:grpSp>
        <p:nvGrpSpPr>
          <p:cNvPr id="19" name="Graphic 10" descr="Group">
            <a:extLst>
              <a:ext uri="{FF2B5EF4-FFF2-40B4-BE49-F238E27FC236}">
                <a16:creationId xmlns:a16="http://schemas.microsoft.com/office/drawing/2014/main" id="{FE8EFC4E-7470-4C42-B8DA-15FB4D051FC7}"/>
              </a:ext>
            </a:extLst>
          </p:cNvPr>
          <p:cNvGrpSpPr/>
          <p:nvPr/>
        </p:nvGrpSpPr>
        <p:grpSpPr>
          <a:xfrm>
            <a:off x="3248465" y="1969937"/>
            <a:ext cx="1292940" cy="862854"/>
            <a:chOff x="4553665" y="1838885"/>
            <a:chExt cx="1292940" cy="862854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B7E96D-4E37-4564-BA5F-AF4DC0FB9CED}"/>
                </a:ext>
              </a:extLst>
            </p:cNvPr>
            <p:cNvSpPr/>
            <p:nvPr/>
          </p:nvSpPr>
          <p:spPr>
            <a:xfrm>
              <a:off x="5585533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916CE6-3575-4F3E-93F9-6513AADF07AB}"/>
                </a:ext>
              </a:extLst>
            </p:cNvPr>
            <p:cNvSpPr/>
            <p:nvPr/>
          </p:nvSpPr>
          <p:spPr>
            <a:xfrm>
              <a:off x="4661048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CA66AD-23ED-45BA-8EE0-8750CBFF5A84}"/>
                </a:ext>
              </a:extLst>
            </p:cNvPr>
            <p:cNvSpPr/>
            <p:nvPr/>
          </p:nvSpPr>
          <p:spPr>
            <a:xfrm>
              <a:off x="5277371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D54CA-2A30-43AE-9E6F-D636E2777FE2}"/>
                </a:ext>
              </a:extLst>
            </p:cNvPr>
            <p:cNvSpPr/>
            <p:nvPr/>
          </p:nvSpPr>
          <p:spPr>
            <a:xfrm>
              <a:off x="4969210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14A104-E560-4311-89D8-E76044827B0A}"/>
                </a:ext>
              </a:extLst>
            </p:cNvPr>
            <p:cNvSpPr/>
            <p:nvPr/>
          </p:nvSpPr>
          <p:spPr>
            <a:xfrm>
              <a:off x="4553665" y="2008375"/>
              <a:ext cx="1292940" cy="693364"/>
            </a:xfrm>
            <a:custGeom>
              <a:avLst/>
              <a:gdLst>
                <a:gd name="connsiteX0" fmla="*/ 1292266 w 1292940"/>
                <a:gd name="connsiteY0" fmla="*/ 285050 h 693364"/>
                <a:gd name="connsiteX1" fmla="*/ 1242960 w 1292940"/>
                <a:gd name="connsiteY1" fmla="*/ 60092 h 693364"/>
                <a:gd name="connsiteX2" fmla="*/ 1232174 w 1292940"/>
                <a:gd name="connsiteY2" fmla="*/ 43143 h 693364"/>
                <a:gd name="connsiteX3" fmla="*/ 1170542 w 1292940"/>
                <a:gd name="connsiteY3" fmla="*/ 10786 h 693364"/>
                <a:gd name="connsiteX4" fmla="*/ 1108910 w 1292940"/>
                <a:gd name="connsiteY4" fmla="*/ 0 h 693364"/>
                <a:gd name="connsiteX5" fmla="*/ 1047277 w 1292940"/>
                <a:gd name="connsiteY5" fmla="*/ 10786 h 693364"/>
                <a:gd name="connsiteX6" fmla="*/ 985645 w 1292940"/>
                <a:gd name="connsiteY6" fmla="*/ 43143 h 693364"/>
                <a:gd name="connsiteX7" fmla="*/ 974859 w 1292940"/>
                <a:gd name="connsiteY7" fmla="*/ 60092 h 693364"/>
                <a:gd name="connsiteX8" fmla="*/ 954829 w 1292940"/>
                <a:gd name="connsiteY8" fmla="*/ 150999 h 693364"/>
                <a:gd name="connsiteX9" fmla="*/ 954829 w 1292940"/>
                <a:gd name="connsiteY9" fmla="*/ 150999 h 693364"/>
                <a:gd name="connsiteX10" fmla="*/ 934798 w 1292940"/>
                <a:gd name="connsiteY10" fmla="*/ 60092 h 693364"/>
                <a:gd name="connsiteX11" fmla="*/ 924012 w 1292940"/>
                <a:gd name="connsiteY11" fmla="*/ 43143 h 693364"/>
                <a:gd name="connsiteX12" fmla="*/ 862380 w 1292940"/>
                <a:gd name="connsiteY12" fmla="*/ 10786 h 693364"/>
                <a:gd name="connsiteX13" fmla="*/ 800748 w 1292940"/>
                <a:gd name="connsiteY13" fmla="*/ 0 h 693364"/>
                <a:gd name="connsiteX14" fmla="*/ 739115 w 1292940"/>
                <a:gd name="connsiteY14" fmla="*/ 10786 h 693364"/>
                <a:gd name="connsiteX15" fmla="*/ 677483 w 1292940"/>
                <a:gd name="connsiteY15" fmla="*/ 43143 h 693364"/>
                <a:gd name="connsiteX16" fmla="*/ 666697 w 1292940"/>
                <a:gd name="connsiteY16" fmla="*/ 60092 h 693364"/>
                <a:gd name="connsiteX17" fmla="*/ 646667 w 1292940"/>
                <a:gd name="connsiteY17" fmla="*/ 149459 h 693364"/>
                <a:gd name="connsiteX18" fmla="*/ 646667 w 1292940"/>
                <a:gd name="connsiteY18" fmla="*/ 150999 h 693364"/>
                <a:gd name="connsiteX19" fmla="*/ 626636 w 1292940"/>
                <a:gd name="connsiteY19" fmla="*/ 60092 h 693364"/>
                <a:gd name="connsiteX20" fmla="*/ 615851 w 1292940"/>
                <a:gd name="connsiteY20" fmla="*/ 43143 h 693364"/>
                <a:gd name="connsiteX21" fmla="*/ 554218 w 1292940"/>
                <a:gd name="connsiteY21" fmla="*/ 10786 h 693364"/>
                <a:gd name="connsiteX22" fmla="*/ 492586 w 1292940"/>
                <a:gd name="connsiteY22" fmla="*/ 0 h 693364"/>
                <a:gd name="connsiteX23" fmla="*/ 430953 w 1292940"/>
                <a:gd name="connsiteY23" fmla="*/ 10786 h 693364"/>
                <a:gd name="connsiteX24" fmla="*/ 369321 w 1292940"/>
                <a:gd name="connsiteY24" fmla="*/ 43143 h 693364"/>
                <a:gd name="connsiteX25" fmla="*/ 358535 w 1292940"/>
                <a:gd name="connsiteY25" fmla="*/ 60092 h 693364"/>
                <a:gd name="connsiteX26" fmla="*/ 338505 w 1292940"/>
                <a:gd name="connsiteY26" fmla="*/ 149459 h 693364"/>
                <a:gd name="connsiteX27" fmla="*/ 338505 w 1292940"/>
                <a:gd name="connsiteY27" fmla="*/ 149459 h 693364"/>
                <a:gd name="connsiteX28" fmla="*/ 318474 w 1292940"/>
                <a:gd name="connsiteY28" fmla="*/ 60092 h 693364"/>
                <a:gd name="connsiteX29" fmla="*/ 307689 w 1292940"/>
                <a:gd name="connsiteY29" fmla="*/ 43143 h 693364"/>
                <a:gd name="connsiteX30" fmla="*/ 246056 w 1292940"/>
                <a:gd name="connsiteY30" fmla="*/ 10786 h 693364"/>
                <a:gd name="connsiteX31" fmla="*/ 184424 w 1292940"/>
                <a:gd name="connsiteY31" fmla="*/ 0 h 693364"/>
                <a:gd name="connsiteX32" fmla="*/ 122792 w 1292940"/>
                <a:gd name="connsiteY32" fmla="*/ 10786 h 693364"/>
                <a:gd name="connsiteX33" fmla="*/ 61159 w 1292940"/>
                <a:gd name="connsiteY33" fmla="*/ 43143 h 693364"/>
                <a:gd name="connsiteX34" fmla="*/ 50374 w 1292940"/>
                <a:gd name="connsiteY34" fmla="*/ 60092 h 693364"/>
                <a:gd name="connsiteX35" fmla="*/ 1068 w 1292940"/>
                <a:gd name="connsiteY35" fmla="*/ 283509 h 693364"/>
                <a:gd name="connsiteX36" fmla="*/ 25721 w 1292940"/>
                <a:gd name="connsiteY36" fmla="*/ 322029 h 693364"/>
                <a:gd name="connsiteX37" fmla="*/ 30343 w 1292940"/>
                <a:gd name="connsiteY37" fmla="*/ 322029 h 693364"/>
                <a:gd name="connsiteX38" fmla="*/ 61159 w 1292940"/>
                <a:gd name="connsiteY38" fmla="*/ 297376 h 693364"/>
                <a:gd name="connsiteX39" fmla="*/ 107383 w 1292940"/>
                <a:gd name="connsiteY39" fmla="*/ 92449 h 693364"/>
                <a:gd name="connsiteX40" fmla="*/ 107383 w 1292940"/>
                <a:gd name="connsiteY40" fmla="*/ 201846 h 693364"/>
                <a:gd name="connsiteX41" fmla="*/ 61159 w 1292940"/>
                <a:gd name="connsiteY41" fmla="*/ 431427 h 693364"/>
                <a:gd name="connsiteX42" fmla="*/ 107383 w 1292940"/>
                <a:gd name="connsiteY42" fmla="*/ 431427 h 693364"/>
                <a:gd name="connsiteX43" fmla="*/ 107383 w 1292940"/>
                <a:gd name="connsiteY43" fmla="*/ 693364 h 693364"/>
                <a:gd name="connsiteX44" fmla="*/ 169016 w 1292940"/>
                <a:gd name="connsiteY44" fmla="*/ 693364 h 693364"/>
                <a:gd name="connsiteX45" fmla="*/ 169016 w 1292940"/>
                <a:gd name="connsiteY45" fmla="*/ 431427 h 693364"/>
                <a:gd name="connsiteX46" fmla="*/ 199832 w 1292940"/>
                <a:gd name="connsiteY46" fmla="*/ 431427 h 693364"/>
                <a:gd name="connsiteX47" fmla="*/ 199832 w 1292940"/>
                <a:gd name="connsiteY47" fmla="*/ 693364 h 693364"/>
                <a:gd name="connsiteX48" fmla="*/ 261464 w 1292940"/>
                <a:gd name="connsiteY48" fmla="*/ 693364 h 693364"/>
                <a:gd name="connsiteX49" fmla="*/ 261464 w 1292940"/>
                <a:gd name="connsiteY49" fmla="*/ 431427 h 693364"/>
                <a:gd name="connsiteX50" fmla="*/ 307689 w 1292940"/>
                <a:gd name="connsiteY50" fmla="*/ 431427 h 693364"/>
                <a:gd name="connsiteX51" fmla="*/ 261464 w 1292940"/>
                <a:gd name="connsiteY51" fmla="*/ 201846 h 693364"/>
                <a:gd name="connsiteX52" fmla="*/ 261464 w 1292940"/>
                <a:gd name="connsiteY52" fmla="*/ 92449 h 693364"/>
                <a:gd name="connsiteX53" fmla="*/ 307689 w 1292940"/>
                <a:gd name="connsiteY53" fmla="*/ 298917 h 693364"/>
                <a:gd name="connsiteX54" fmla="*/ 336964 w 1292940"/>
                <a:gd name="connsiteY54" fmla="*/ 323570 h 693364"/>
                <a:gd name="connsiteX55" fmla="*/ 336964 w 1292940"/>
                <a:gd name="connsiteY55" fmla="*/ 323570 h 693364"/>
                <a:gd name="connsiteX56" fmla="*/ 366239 w 1292940"/>
                <a:gd name="connsiteY56" fmla="*/ 298917 h 693364"/>
                <a:gd name="connsiteX57" fmla="*/ 415545 w 1292940"/>
                <a:gd name="connsiteY57" fmla="*/ 92449 h 693364"/>
                <a:gd name="connsiteX58" fmla="*/ 415545 w 1292940"/>
                <a:gd name="connsiteY58" fmla="*/ 338978 h 693364"/>
                <a:gd name="connsiteX59" fmla="*/ 415545 w 1292940"/>
                <a:gd name="connsiteY59" fmla="*/ 693364 h 693364"/>
                <a:gd name="connsiteX60" fmla="*/ 477178 w 1292940"/>
                <a:gd name="connsiteY60" fmla="*/ 693364 h 693364"/>
                <a:gd name="connsiteX61" fmla="*/ 477178 w 1292940"/>
                <a:gd name="connsiteY61" fmla="*/ 338978 h 693364"/>
                <a:gd name="connsiteX62" fmla="*/ 507994 w 1292940"/>
                <a:gd name="connsiteY62" fmla="*/ 338978 h 693364"/>
                <a:gd name="connsiteX63" fmla="*/ 507994 w 1292940"/>
                <a:gd name="connsiteY63" fmla="*/ 693364 h 693364"/>
                <a:gd name="connsiteX64" fmla="*/ 569626 w 1292940"/>
                <a:gd name="connsiteY64" fmla="*/ 693364 h 693364"/>
                <a:gd name="connsiteX65" fmla="*/ 569626 w 1292940"/>
                <a:gd name="connsiteY65" fmla="*/ 338978 h 693364"/>
                <a:gd name="connsiteX66" fmla="*/ 569626 w 1292940"/>
                <a:gd name="connsiteY66" fmla="*/ 92449 h 693364"/>
                <a:gd name="connsiteX67" fmla="*/ 615851 w 1292940"/>
                <a:gd name="connsiteY67" fmla="*/ 298917 h 693364"/>
                <a:gd name="connsiteX68" fmla="*/ 646667 w 1292940"/>
                <a:gd name="connsiteY68" fmla="*/ 323570 h 693364"/>
                <a:gd name="connsiteX69" fmla="*/ 646667 w 1292940"/>
                <a:gd name="connsiteY69" fmla="*/ 323570 h 693364"/>
                <a:gd name="connsiteX70" fmla="*/ 646667 w 1292940"/>
                <a:gd name="connsiteY70" fmla="*/ 323570 h 693364"/>
                <a:gd name="connsiteX71" fmla="*/ 675942 w 1292940"/>
                <a:gd name="connsiteY71" fmla="*/ 298917 h 693364"/>
                <a:gd name="connsiteX72" fmla="*/ 723707 w 1292940"/>
                <a:gd name="connsiteY72" fmla="*/ 92449 h 693364"/>
                <a:gd name="connsiteX73" fmla="*/ 723707 w 1292940"/>
                <a:gd name="connsiteY73" fmla="*/ 203387 h 693364"/>
                <a:gd name="connsiteX74" fmla="*/ 677483 w 1292940"/>
                <a:gd name="connsiteY74" fmla="*/ 431427 h 693364"/>
                <a:gd name="connsiteX75" fmla="*/ 723707 w 1292940"/>
                <a:gd name="connsiteY75" fmla="*/ 431427 h 693364"/>
                <a:gd name="connsiteX76" fmla="*/ 723707 w 1292940"/>
                <a:gd name="connsiteY76" fmla="*/ 693364 h 693364"/>
                <a:gd name="connsiteX77" fmla="*/ 785340 w 1292940"/>
                <a:gd name="connsiteY77" fmla="*/ 693364 h 693364"/>
                <a:gd name="connsiteX78" fmla="*/ 785340 w 1292940"/>
                <a:gd name="connsiteY78" fmla="*/ 431427 h 693364"/>
                <a:gd name="connsiteX79" fmla="*/ 816156 w 1292940"/>
                <a:gd name="connsiteY79" fmla="*/ 431427 h 693364"/>
                <a:gd name="connsiteX80" fmla="*/ 816156 w 1292940"/>
                <a:gd name="connsiteY80" fmla="*/ 693364 h 693364"/>
                <a:gd name="connsiteX81" fmla="*/ 877788 w 1292940"/>
                <a:gd name="connsiteY81" fmla="*/ 693364 h 693364"/>
                <a:gd name="connsiteX82" fmla="*/ 877788 w 1292940"/>
                <a:gd name="connsiteY82" fmla="*/ 431427 h 693364"/>
                <a:gd name="connsiteX83" fmla="*/ 924012 w 1292940"/>
                <a:gd name="connsiteY83" fmla="*/ 431427 h 693364"/>
                <a:gd name="connsiteX84" fmla="*/ 877788 w 1292940"/>
                <a:gd name="connsiteY84" fmla="*/ 200305 h 693364"/>
                <a:gd name="connsiteX85" fmla="*/ 877788 w 1292940"/>
                <a:gd name="connsiteY85" fmla="*/ 92449 h 693364"/>
                <a:gd name="connsiteX86" fmla="*/ 924012 w 1292940"/>
                <a:gd name="connsiteY86" fmla="*/ 298917 h 693364"/>
                <a:gd name="connsiteX87" fmla="*/ 954829 w 1292940"/>
                <a:gd name="connsiteY87" fmla="*/ 323570 h 693364"/>
                <a:gd name="connsiteX88" fmla="*/ 954829 w 1292940"/>
                <a:gd name="connsiteY88" fmla="*/ 323570 h 693364"/>
                <a:gd name="connsiteX89" fmla="*/ 954829 w 1292940"/>
                <a:gd name="connsiteY89" fmla="*/ 323570 h 693364"/>
                <a:gd name="connsiteX90" fmla="*/ 954829 w 1292940"/>
                <a:gd name="connsiteY90" fmla="*/ 323570 h 693364"/>
                <a:gd name="connsiteX91" fmla="*/ 985645 w 1292940"/>
                <a:gd name="connsiteY91" fmla="*/ 298917 h 693364"/>
                <a:gd name="connsiteX92" fmla="*/ 1031869 w 1292940"/>
                <a:gd name="connsiteY92" fmla="*/ 92449 h 693364"/>
                <a:gd name="connsiteX93" fmla="*/ 1031869 w 1292940"/>
                <a:gd name="connsiteY93" fmla="*/ 338978 h 693364"/>
                <a:gd name="connsiteX94" fmla="*/ 1031869 w 1292940"/>
                <a:gd name="connsiteY94" fmla="*/ 693364 h 693364"/>
                <a:gd name="connsiteX95" fmla="*/ 1093502 w 1292940"/>
                <a:gd name="connsiteY95" fmla="*/ 693364 h 693364"/>
                <a:gd name="connsiteX96" fmla="*/ 1093502 w 1292940"/>
                <a:gd name="connsiteY96" fmla="*/ 338978 h 693364"/>
                <a:gd name="connsiteX97" fmla="*/ 1124318 w 1292940"/>
                <a:gd name="connsiteY97" fmla="*/ 338978 h 693364"/>
                <a:gd name="connsiteX98" fmla="*/ 1124318 w 1292940"/>
                <a:gd name="connsiteY98" fmla="*/ 693364 h 693364"/>
                <a:gd name="connsiteX99" fmla="*/ 1185950 w 1292940"/>
                <a:gd name="connsiteY99" fmla="*/ 693364 h 693364"/>
                <a:gd name="connsiteX100" fmla="*/ 1185950 w 1292940"/>
                <a:gd name="connsiteY100" fmla="*/ 338978 h 693364"/>
                <a:gd name="connsiteX101" fmla="*/ 1185950 w 1292940"/>
                <a:gd name="connsiteY101" fmla="*/ 92449 h 693364"/>
                <a:gd name="connsiteX102" fmla="*/ 1232174 w 1292940"/>
                <a:gd name="connsiteY102" fmla="*/ 298917 h 693364"/>
                <a:gd name="connsiteX103" fmla="*/ 1262991 w 1292940"/>
                <a:gd name="connsiteY103" fmla="*/ 323570 h 693364"/>
                <a:gd name="connsiteX104" fmla="*/ 1273776 w 1292940"/>
                <a:gd name="connsiteY104" fmla="*/ 322029 h 693364"/>
                <a:gd name="connsiteX105" fmla="*/ 1292266 w 1292940"/>
                <a:gd name="connsiteY105" fmla="*/ 285050 h 69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292940" h="693364">
                  <a:moveTo>
                    <a:pt x="1292266" y="285050"/>
                  </a:moveTo>
                  <a:lnTo>
                    <a:pt x="1242960" y="60092"/>
                  </a:lnTo>
                  <a:cubicBezTo>
                    <a:pt x="1241419" y="53928"/>
                    <a:pt x="1238338" y="47765"/>
                    <a:pt x="1232174" y="43143"/>
                  </a:cubicBezTo>
                  <a:cubicBezTo>
                    <a:pt x="1213685" y="29275"/>
                    <a:pt x="1193654" y="16949"/>
                    <a:pt x="1170542" y="10786"/>
                  </a:cubicBezTo>
                  <a:cubicBezTo>
                    <a:pt x="1150511" y="4622"/>
                    <a:pt x="1130481" y="0"/>
                    <a:pt x="1108910" y="0"/>
                  </a:cubicBezTo>
                  <a:cubicBezTo>
                    <a:pt x="1087338" y="0"/>
                    <a:pt x="1065767" y="3082"/>
                    <a:pt x="1047277" y="10786"/>
                  </a:cubicBezTo>
                  <a:cubicBezTo>
                    <a:pt x="1024165" y="18490"/>
                    <a:pt x="1004135" y="29275"/>
                    <a:pt x="985645" y="43143"/>
                  </a:cubicBezTo>
                  <a:cubicBezTo>
                    <a:pt x="979482" y="47765"/>
                    <a:pt x="976400" y="53928"/>
                    <a:pt x="974859" y="60092"/>
                  </a:cubicBezTo>
                  <a:lnTo>
                    <a:pt x="954829" y="150999"/>
                  </a:lnTo>
                  <a:lnTo>
                    <a:pt x="954829" y="150999"/>
                  </a:lnTo>
                  <a:lnTo>
                    <a:pt x="934798" y="60092"/>
                  </a:lnTo>
                  <a:cubicBezTo>
                    <a:pt x="933257" y="53928"/>
                    <a:pt x="930176" y="47765"/>
                    <a:pt x="924012" y="43143"/>
                  </a:cubicBezTo>
                  <a:cubicBezTo>
                    <a:pt x="905523" y="29275"/>
                    <a:pt x="885492" y="16949"/>
                    <a:pt x="862380" y="10786"/>
                  </a:cubicBezTo>
                  <a:cubicBezTo>
                    <a:pt x="842350" y="4622"/>
                    <a:pt x="822319" y="0"/>
                    <a:pt x="800748" y="0"/>
                  </a:cubicBezTo>
                  <a:cubicBezTo>
                    <a:pt x="779176" y="0"/>
                    <a:pt x="757605" y="3082"/>
                    <a:pt x="739115" y="10786"/>
                  </a:cubicBezTo>
                  <a:cubicBezTo>
                    <a:pt x="716003" y="18490"/>
                    <a:pt x="695973" y="29275"/>
                    <a:pt x="677483" y="43143"/>
                  </a:cubicBezTo>
                  <a:cubicBezTo>
                    <a:pt x="671320" y="47765"/>
                    <a:pt x="668238" y="53928"/>
                    <a:pt x="666697" y="60092"/>
                  </a:cubicBezTo>
                  <a:lnTo>
                    <a:pt x="646667" y="149459"/>
                  </a:lnTo>
                  <a:lnTo>
                    <a:pt x="646667" y="150999"/>
                  </a:lnTo>
                  <a:lnTo>
                    <a:pt x="626636" y="60092"/>
                  </a:lnTo>
                  <a:cubicBezTo>
                    <a:pt x="625095" y="53928"/>
                    <a:pt x="622014" y="47765"/>
                    <a:pt x="615851" y="43143"/>
                  </a:cubicBezTo>
                  <a:cubicBezTo>
                    <a:pt x="597361" y="29275"/>
                    <a:pt x="577330" y="16949"/>
                    <a:pt x="554218" y="10786"/>
                  </a:cubicBezTo>
                  <a:cubicBezTo>
                    <a:pt x="534188" y="4622"/>
                    <a:pt x="514157" y="0"/>
                    <a:pt x="492586" y="0"/>
                  </a:cubicBezTo>
                  <a:cubicBezTo>
                    <a:pt x="471014" y="0"/>
                    <a:pt x="449443" y="3082"/>
                    <a:pt x="430953" y="10786"/>
                  </a:cubicBezTo>
                  <a:cubicBezTo>
                    <a:pt x="407841" y="18490"/>
                    <a:pt x="387811" y="29275"/>
                    <a:pt x="369321" y="43143"/>
                  </a:cubicBezTo>
                  <a:cubicBezTo>
                    <a:pt x="363158" y="47765"/>
                    <a:pt x="360076" y="53928"/>
                    <a:pt x="358535" y="60092"/>
                  </a:cubicBezTo>
                  <a:lnTo>
                    <a:pt x="338505" y="149459"/>
                  </a:lnTo>
                  <a:lnTo>
                    <a:pt x="338505" y="149459"/>
                  </a:lnTo>
                  <a:lnTo>
                    <a:pt x="318474" y="60092"/>
                  </a:lnTo>
                  <a:cubicBezTo>
                    <a:pt x="316934" y="53928"/>
                    <a:pt x="313852" y="47765"/>
                    <a:pt x="307689" y="43143"/>
                  </a:cubicBezTo>
                  <a:cubicBezTo>
                    <a:pt x="289199" y="29275"/>
                    <a:pt x="269168" y="16949"/>
                    <a:pt x="246056" y="10786"/>
                  </a:cubicBezTo>
                  <a:cubicBezTo>
                    <a:pt x="226026" y="4622"/>
                    <a:pt x="205995" y="0"/>
                    <a:pt x="184424" y="0"/>
                  </a:cubicBezTo>
                  <a:cubicBezTo>
                    <a:pt x="162853" y="0"/>
                    <a:pt x="141281" y="3082"/>
                    <a:pt x="122792" y="10786"/>
                  </a:cubicBezTo>
                  <a:cubicBezTo>
                    <a:pt x="99679" y="18490"/>
                    <a:pt x="79649" y="29275"/>
                    <a:pt x="61159" y="43143"/>
                  </a:cubicBezTo>
                  <a:cubicBezTo>
                    <a:pt x="54996" y="47765"/>
                    <a:pt x="51914" y="53928"/>
                    <a:pt x="50374" y="60092"/>
                  </a:cubicBezTo>
                  <a:lnTo>
                    <a:pt x="1068" y="283509"/>
                  </a:lnTo>
                  <a:cubicBezTo>
                    <a:pt x="-3555" y="300458"/>
                    <a:pt x="7231" y="318948"/>
                    <a:pt x="25721" y="322029"/>
                  </a:cubicBezTo>
                  <a:cubicBezTo>
                    <a:pt x="27261" y="322029"/>
                    <a:pt x="28802" y="322029"/>
                    <a:pt x="30343" y="322029"/>
                  </a:cubicBezTo>
                  <a:cubicBezTo>
                    <a:pt x="44210" y="322029"/>
                    <a:pt x="56537" y="312784"/>
                    <a:pt x="61159" y="297376"/>
                  </a:cubicBezTo>
                  <a:lnTo>
                    <a:pt x="107383" y="92449"/>
                  </a:lnTo>
                  <a:lnTo>
                    <a:pt x="107383" y="201846"/>
                  </a:lnTo>
                  <a:lnTo>
                    <a:pt x="61159" y="431427"/>
                  </a:lnTo>
                  <a:lnTo>
                    <a:pt x="107383" y="431427"/>
                  </a:lnTo>
                  <a:lnTo>
                    <a:pt x="107383" y="693364"/>
                  </a:lnTo>
                  <a:lnTo>
                    <a:pt x="169016" y="693364"/>
                  </a:lnTo>
                  <a:lnTo>
                    <a:pt x="169016" y="431427"/>
                  </a:lnTo>
                  <a:lnTo>
                    <a:pt x="199832" y="431427"/>
                  </a:lnTo>
                  <a:lnTo>
                    <a:pt x="199832" y="693364"/>
                  </a:lnTo>
                  <a:lnTo>
                    <a:pt x="261464" y="693364"/>
                  </a:lnTo>
                  <a:lnTo>
                    <a:pt x="261464" y="431427"/>
                  </a:lnTo>
                  <a:lnTo>
                    <a:pt x="307689" y="431427"/>
                  </a:lnTo>
                  <a:lnTo>
                    <a:pt x="261464" y="201846"/>
                  </a:lnTo>
                  <a:lnTo>
                    <a:pt x="261464" y="92449"/>
                  </a:lnTo>
                  <a:lnTo>
                    <a:pt x="307689" y="298917"/>
                  </a:lnTo>
                  <a:cubicBezTo>
                    <a:pt x="310770" y="312784"/>
                    <a:pt x="323097" y="323570"/>
                    <a:pt x="336964" y="323570"/>
                  </a:cubicBezTo>
                  <a:lnTo>
                    <a:pt x="336964" y="323570"/>
                  </a:lnTo>
                  <a:cubicBezTo>
                    <a:pt x="350831" y="323570"/>
                    <a:pt x="363158" y="314325"/>
                    <a:pt x="366239" y="298917"/>
                  </a:cubicBezTo>
                  <a:lnTo>
                    <a:pt x="415545" y="92449"/>
                  </a:lnTo>
                  <a:lnTo>
                    <a:pt x="415545" y="338978"/>
                  </a:lnTo>
                  <a:lnTo>
                    <a:pt x="415545" y="693364"/>
                  </a:lnTo>
                  <a:lnTo>
                    <a:pt x="477178" y="693364"/>
                  </a:lnTo>
                  <a:lnTo>
                    <a:pt x="477178" y="338978"/>
                  </a:lnTo>
                  <a:lnTo>
                    <a:pt x="507994" y="338978"/>
                  </a:lnTo>
                  <a:lnTo>
                    <a:pt x="507994" y="693364"/>
                  </a:lnTo>
                  <a:lnTo>
                    <a:pt x="569626" y="693364"/>
                  </a:lnTo>
                  <a:lnTo>
                    <a:pt x="569626" y="338978"/>
                  </a:lnTo>
                  <a:lnTo>
                    <a:pt x="569626" y="92449"/>
                  </a:lnTo>
                  <a:lnTo>
                    <a:pt x="615851" y="298917"/>
                  </a:lnTo>
                  <a:cubicBezTo>
                    <a:pt x="618932" y="312784"/>
                    <a:pt x="631259" y="323570"/>
                    <a:pt x="646667" y="323570"/>
                  </a:cubicBezTo>
                  <a:cubicBezTo>
                    <a:pt x="646667" y="323570"/>
                    <a:pt x="646667" y="323570"/>
                    <a:pt x="646667" y="323570"/>
                  </a:cubicBezTo>
                  <a:lnTo>
                    <a:pt x="646667" y="323570"/>
                  </a:lnTo>
                  <a:cubicBezTo>
                    <a:pt x="660534" y="323570"/>
                    <a:pt x="672861" y="314325"/>
                    <a:pt x="675942" y="298917"/>
                  </a:cubicBezTo>
                  <a:lnTo>
                    <a:pt x="723707" y="92449"/>
                  </a:lnTo>
                  <a:lnTo>
                    <a:pt x="723707" y="203387"/>
                  </a:lnTo>
                  <a:lnTo>
                    <a:pt x="677483" y="431427"/>
                  </a:lnTo>
                  <a:lnTo>
                    <a:pt x="723707" y="431427"/>
                  </a:lnTo>
                  <a:lnTo>
                    <a:pt x="723707" y="693364"/>
                  </a:lnTo>
                  <a:lnTo>
                    <a:pt x="785340" y="693364"/>
                  </a:lnTo>
                  <a:lnTo>
                    <a:pt x="785340" y="431427"/>
                  </a:lnTo>
                  <a:lnTo>
                    <a:pt x="816156" y="431427"/>
                  </a:lnTo>
                  <a:lnTo>
                    <a:pt x="816156" y="693364"/>
                  </a:lnTo>
                  <a:lnTo>
                    <a:pt x="877788" y="693364"/>
                  </a:lnTo>
                  <a:lnTo>
                    <a:pt x="877788" y="431427"/>
                  </a:lnTo>
                  <a:lnTo>
                    <a:pt x="924012" y="431427"/>
                  </a:lnTo>
                  <a:lnTo>
                    <a:pt x="877788" y="200305"/>
                  </a:lnTo>
                  <a:lnTo>
                    <a:pt x="877788" y="92449"/>
                  </a:lnTo>
                  <a:lnTo>
                    <a:pt x="924012" y="298917"/>
                  </a:lnTo>
                  <a:cubicBezTo>
                    <a:pt x="927094" y="312784"/>
                    <a:pt x="939421" y="323570"/>
                    <a:pt x="954829" y="323570"/>
                  </a:cubicBezTo>
                  <a:cubicBezTo>
                    <a:pt x="954829" y="323570"/>
                    <a:pt x="954829" y="323570"/>
                    <a:pt x="954829" y="323570"/>
                  </a:cubicBezTo>
                  <a:lnTo>
                    <a:pt x="954829" y="323570"/>
                  </a:lnTo>
                  <a:cubicBezTo>
                    <a:pt x="954829" y="323570"/>
                    <a:pt x="954829" y="323570"/>
                    <a:pt x="954829" y="323570"/>
                  </a:cubicBezTo>
                  <a:cubicBezTo>
                    <a:pt x="968696" y="323570"/>
                    <a:pt x="981022" y="314325"/>
                    <a:pt x="985645" y="298917"/>
                  </a:cubicBezTo>
                  <a:lnTo>
                    <a:pt x="1031869" y="92449"/>
                  </a:lnTo>
                  <a:lnTo>
                    <a:pt x="1031869" y="338978"/>
                  </a:lnTo>
                  <a:lnTo>
                    <a:pt x="1031869" y="693364"/>
                  </a:lnTo>
                  <a:lnTo>
                    <a:pt x="1093502" y="693364"/>
                  </a:lnTo>
                  <a:lnTo>
                    <a:pt x="1093502" y="338978"/>
                  </a:lnTo>
                  <a:lnTo>
                    <a:pt x="1124318" y="338978"/>
                  </a:lnTo>
                  <a:lnTo>
                    <a:pt x="1124318" y="693364"/>
                  </a:lnTo>
                  <a:lnTo>
                    <a:pt x="1185950" y="693364"/>
                  </a:lnTo>
                  <a:lnTo>
                    <a:pt x="1185950" y="338978"/>
                  </a:lnTo>
                  <a:lnTo>
                    <a:pt x="1185950" y="92449"/>
                  </a:lnTo>
                  <a:lnTo>
                    <a:pt x="1232174" y="298917"/>
                  </a:lnTo>
                  <a:cubicBezTo>
                    <a:pt x="1235256" y="312784"/>
                    <a:pt x="1247582" y="323570"/>
                    <a:pt x="1262991" y="323570"/>
                  </a:cubicBezTo>
                  <a:cubicBezTo>
                    <a:pt x="1266072" y="323570"/>
                    <a:pt x="1270695" y="323570"/>
                    <a:pt x="1273776" y="322029"/>
                  </a:cubicBezTo>
                  <a:cubicBezTo>
                    <a:pt x="1287643" y="315866"/>
                    <a:pt x="1295348" y="300458"/>
                    <a:pt x="1292266" y="28505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2" descr="Shopping cart">
            <a:extLst>
              <a:ext uri="{FF2B5EF4-FFF2-40B4-BE49-F238E27FC236}">
                <a16:creationId xmlns:a16="http://schemas.microsoft.com/office/drawing/2014/main" id="{9E30D80C-E2E1-43C9-9455-10330F602AA5}"/>
              </a:ext>
            </a:extLst>
          </p:cNvPr>
          <p:cNvGrpSpPr/>
          <p:nvPr/>
        </p:nvGrpSpPr>
        <p:grpSpPr>
          <a:xfrm>
            <a:off x="6082331" y="1557790"/>
            <a:ext cx="1479177" cy="1479177"/>
            <a:chOff x="4610743" y="1680724"/>
            <a:chExt cx="1479177" cy="1479177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7E488E-E6E6-4244-9D4E-80B0E6468CD1}"/>
                </a:ext>
              </a:extLst>
            </p:cNvPr>
            <p:cNvSpPr/>
            <p:nvPr/>
          </p:nvSpPr>
          <p:spPr>
            <a:xfrm>
              <a:off x="4734007" y="1803988"/>
              <a:ext cx="1140198" cy="1047750"/>
            </a:xfrm>
            <a:custGeom>
              <a:avLst/>
              <a:gdLst>
                <a:gd name="connsiteX0" fmla="*/ 354386 w 1140198"/>
                <a:gd name="connsiteY0" fmla="*/ 354386 h 1047750"/>
                <a:gd name="connsiteX1" fmla="*/ 184897 w 1140198"/>
                <a:gd name="connsiteY1" fmla="*/ 354386 h 1047750"/>
                <a:gd name="connsiteX2" fmla="*/ 184897 w 1140198"/>
                <a:gd name="connsiteY2" fmla="*/ 246530 h 1047750"/>
                <a:gd name="connsiteX3" fmla="*/ 354386 w 1140198"/>
                <a:gd name="connsiteY3" fmla="*/ 246530 h 1047750"/>
                <a:gd name="connsiteX4" fmla="*/ 354386 w 1140198"/>
                <a:gd name="connsiteY4" fmla="*/ 354386 h 1047750"/>
                <a:gd name="connsiteX5" fmla="*/ 585508 w 1140198"/>
                <a:gd name="connsiteY5" fmla="*/ 246530 h 1047750"/>
                <a:gd name="connsiteX6" fmla="*/ 585508 w 1140198"/>
                <a:gd name="connsiteY6" fmla="*/ 354386 h 1047750"/>
                <a:gd name="connsiteX7" fmla="*/ 416019 w 1140198"/>
                <a:gd name="connsiteY7" fmla="*/ 354386 h 1047750"/>
                <a:gd name="connsiteX8" fmla="*/ 416019 w 1140198"/>
                <a:gd name="connsiteY8" fmla="*/ 246530 h 1047750"/>
                <a:gd name="connsiteX9" fmla="*/ 585508 w 1140198"/>
                <a:gd name="connsiteY9" fmla="*/ 246530 h 1047750"/>
                <a:gd name="connsiteX10" fmla="*/ 816629 w 1140198"/>
                <a:gd name="connsiteY10" fmla="*/ 246530 h 1047750"/>
                <a:gd name="connsiteX11" fmla="*/ 816629 w 1140198"/>
                <a:gd name="connsiteY11" fmla="*/ 354386 h 1047750"/>
                <a:gd name="connsiteX12" fmla="*/ 647140 w 1140198"/>
                <a:gd name="connsiteY12" fmla="*/ 354386 h 1047750"/>
                <a:gd name="connsiteX13" fmla="*/ 647140 w 1140198"/>
                <a:gd name="connsiteY13" fmla="*/ 246530 h 1047750"/>
                <a:gd name="connsiteX14" fmla="*/ 816629 w 1140198"/>
                <a:gd name="connsiteY14" fmla="*/ 246530 h 1047750"/>
                <a:gd name="connsiteX15" fmla="*/ 1047750 w 1140198"/>
                <a:gd name="connsiteY15" fmla="*/ 246530 h 1047750"/>
                <a:gd name="connsiteX16" fmla="*/ 1047750 w 1140198"/>
                <a:gd name="connsiteY16" fmla="*/ 354386 h 1047750"/>
                <a:gd name="connsiteX17" fmla="*/ 878261 w 1140198"/>
                <a:gd name="connsiteY17" fmla="*/ 354386 h 1047750"/>
                <a:gd name="connsiteX18" fmla="*/ 878261 w 1140198"/>
                <a:gd name="connsiteY18" fmla="*/ 246530 h 1047750"/>
                <a:gd name="connsiteX19" fmla="*/ 1047750 w 1140198"/>
                <a:gd name="connsiteY19" fmla="*/ 246530 h 1047750"/>
                <a:gd name="connsiteX20" fmla="*/ 1047750 w 1140198"/>
                <a:gd name="connsiteY20" fmla="*/ 523875 h 1047750"/>
                <a:gd name="connsiteX21" fmla="*/ 878261 w 1140198"/>
                <a:gd name="connsiteY21" fmla="*/ 523875 h 1047750"/>
                <a:gd name="connsiteX22" fmla="*/ 878261 w 1140198"/>
                <a:gd name="connsiteY22" fmla="*/ 416019 h 1047750"/>
                <a:gd name="connsiteX23" fmla="*/ 1047750 w 1140198"/>
                <a:gd name="connsiteY23" fmla="*/ 416019 h 1047750"/>
                <a:gd name="connsiteX24" fmla="*/ 1047750 w 1140198"/>
                <a:gd name="connsiteY24" fmla="*/ 523875 h 1047750"/>
                <a:gd name="connsiteX25" fmla="*/ 1047750 w 1140198"/>
                <a:gd name="connsiteY25" fmla="*/ 654844 h 1047750"/>
                <a:gd name="connsiteX26" fmla="*/ 878261 w 1140198"/>
                <a:gd name="connsiteY26" fmla="*/ 670252 h 1047750"/>
                <a:gd name="connsiteX27" fmla="*/ 878261 w 1140198"/>
                <a:gd name="connsiteY27" fmla="*/ 585508 h 1047750"/>
                <a:gd name="connsiteX28" fmla="*/ 1047750 w 1140198"/>
                <a:gd name="connsiteY28" fmla="*/ 585508 h 1047750"/>
                <a:gd name="connsiteX29" fmla="*/ 1047750 w 1140198"/>
                <a:gd name="connsiteY29" fmla="*/ 654844 h 1047750"/>
                <a:gd name="connsiteX30" fmla="*/ 354386 w 1140198"/>
                <a:gd name="connsiteY30" fmla="*/ 585508 h 1047750"/>
                <a:gd name="connsiteX31" fmla="*/ 354386 w 1140198"/>
                <a:gd name="connsiteY31" fmla="*/ 716476 h 1047750"/>
                <a:gd name="connsiteX32" fmla="*/ 184897 w 1140198"/>
                <a:gd name="connsiteY32" fmla="*/ 731884 h 1047750"/>
                <a:gd name="connsiteX33" fmla="*/ 184897 w 1140198"/>
                <a:gd name="connsiteY33" fmla="*/ 585508 h 1047750"/>
                <a:gd name="connsiteX34" fmla="*/ 354386 w 1140198"/>
                <a:gd name="connsiteY34" fmla="*/ 585508 h 1047750"/>
                <a:gd name="connsiteX35" fmla="*/ 354386 w 1140198"/>
                <a:gd name="connsiteY35" fmla="*/ 523875 h 1047750"/>
                <a:gd name="connsiteX36" fmla="*/ 184897 w 1140198"/>
                <a:gd name="connsiteY36" fmla="*/ 523875 h 1047750"/>
                <a:gd name="connsiteX37" fmla="*/ 184897 w 1140198"/>
                <a:gd name="connsiteY37" fmla="*/ 416019 h 1047750"/>
                <a:gd name="connsiteX38" fmla="*/ 354386 w 1140198"/>
                <a:gd name="connsiteY38" fmla="*/ 416019 h 1047750"/>
                <a:gd name="connsiteX39" fmla="*/ 354386 w 1140198"/>
                <a:gd name="connsiteY39" fmla="*/ 523875 h 1047750"/>
                <a:gd name="connsiteX40" fmla="*/ 585508 w 1140198"/>
                <a:gd name="connsiteY40" fmla="*/ 523875 h 1047750"/>
                <a:gd name="connsiteX41" fmla="*/ 416019 w 1140198"/>
                <a:gd name="connsiteY41" fmla="*/ 523875 h 1047750"/>
                <a:gd name="connsiteX42" fmla="*/ 416019 w 1140198"/>
                <a:gd name="connsiteY42" fmla="*/ 416019 h 1047750"/>
                <a:gd name="connsiteX43" fmla="*/ 585508 w 1140198"/>
                <a:gd name="connsiteY43" fmla="*/ 416019 h 1047750"/>
                <a:gd name="connsiteX44" fmla="*/ 585508 w 1140198"/>
                <a:gd name="connsiteY44" fmla="*/ 523875 h 1047750"/>
                <a:gd name="connsiteX45" fmla="*/ 647140 w 1140198"/>
                <a:gd name="connsiteY45" fmla="*/ 523875 h 1047750"/>
                <a:gd name="connsiteX46" fmla="*/ 647140 w 1140198"/>
                <a:gd name="connsiteY46" fmla="*/ 416019 h 1047750"/>
                <a:gd name="connsiteX47" fmla="*/ 816629 w 1140198"/>
                <a:gd name="connsiteY47" fmla="*/ 416019 h 1047750"/>
                <a:gd name="connsiteX48" fmla="*/ 816629 w 1140198"/>
                <a:gd name="connsiteY48" fmla="*/ 523875 h 1047750"/>
                <a:gd name="connsiteX49" fmla="*/ 647140 w 1140198"/>
                <a:gd name="connsiteY49" fmla="*/ 523875 h 1047750"/>
                <a:gd name="connsiteX50" fmla="*/ 585508 w 1140198"/>
                <a:gd name="connsiteY50" fmla="*/ 696446 h 1047750"/>
                <a:gd name="connsiteX51" fmla="*/ 416019 w 1140198"/>
                <a:gd name="connsiteY51" fmla="*/ 711854 h 1047750"/>
                <a:gd name="connsiteX52" fmla="*/ 416019 w 1140198"/>
                <a:gd name="connsiteY52" fmla="*/ 585508 h 1047750"/>
                <a:gd name="connsiteX53" fmla="*/ 585508 w 1140198"/>
                <a:gd name="connsiteY53" fmla="*/ 585508 h 1047750"/>
                <a:gd name="connsiteX54" fmla="*/ 585508 w 1140198"/>
                <a:gd name="connsiteY54" fmla="*/ 696446 h 1047750"/>
                <a:gd name="connsiteX55" fmla="*/ 647140 w 1140198"/>
                <a:gd name="connsiteY55" fmla="*/ 585508 h 1047750"/>
                <a:gd name="connsiteX56" fmla="*/ 816629 w 1140198"/>
                <a:gd name="connsiteY56" fmla="*/ 585508 h 1047750"/>
                <a:gd name="connsiteX57" fmla="*/ 816629 w 1140198"/>
                <a:gd name="connsiteY57" fmla="*/ 674875 h 1047750"/>
                <a:gd name="connsiteX58" fmla="*/ 647140 w 1140198"/>
                <a:gd name="connsiteY58" fmla="*/ 690283 h 1047750"/>
                <a:gd name="connsiteX59" fmla="*/ 647140 w 1140198"/>
                <a:gd name="connsiteY59" fmla="*/ 585508 h 1047750"/>
                <a:gd name="connsiteX60" fmla="*/ 1140199 w 1140198"/>
                <a:gd name="connsiteY60" fmla="*/ 739589 h 1047750"/>
                <a:gd name="connsiteX61" fmla="*/ 1140199 w 1140198"/>
                <a:gd name="connsiteY61" fmla="*/ 154081 h 1047750"/>
                <a:gd name="connsiteX62" fmla="*/ 184897 w 1140198"/>
                <a:gd name="connsiteY62" fmla="*/ 154081 h 1047750"/>
                <a:gd name="connsiteX63" fmla="*/ 184897 w 1140198"/>
                <a:gd name="connsiteY63" fmla="*/ 138673 h 1047750"/>
                <a:gd name="connsiteX64" fmla="*/ 46224 w 1140198"/>
                <a:gd name="connsiteY64" fmla="*/ 0 h 1047750"/>
                <a:gd name="connsiteX65" fmla="*/ 0 w 1140198"/>
                <a:gd name="connsiteY65" fmla="*/ 46224 h 1047750"/>
                <a:gd name="connsiteX66" fmla="*/ 46224 w 1140198"/>
                <a:gd name="connsiteY66" fmla="*/ 92449 h 1047750"/>
                <a:gd name="connsiteX67" fmla="*/ 92449 w 1140198"/>
                <a:gd name="connsiteY67" fmla="*/ 138673 h 1047750"/>
                <a:gd name="connsiteX68" fmla="*/ 92449 w 1140198"/>
                <a:gd name="connsiteY68" fmla="*/ 909078 h 1047750"/>
                <a:gd name="connsiteX69" fmla="*/ 231121 w 1140198"/>
                <a:gd name="connsiteY69" fmla="*/ 1047750 h 1047750"/>
                <a:gd name="connsiteX70" fmla="*/ 277346 w 1140198"/>
                <a:gd name="connsiteY70" fmla="*/ 1047750 h 1047750"/>
                <a:gd name="connsiteX71" fmla="*/ 955302 w 1140198"/>
                <a:gd name="connsiteY71" fmla="*/ 1047750 h 1047750"/>
                <a:gd name="connsiteX72" fmla="*/ 1093975 w 1140198"/>
                <a:gd name="connsiteY72" fmla="*/ 1047750 h 1047750"/>
                <a:gd name="connsiteX73" fmla="*/ 1140199 w 1140198"/>
                <a:gd name="connsiteY73" fmla="*/ 1001526 h 1047750"/>
                <a:gd name="connsiteX74" fmla="*/ 1093975 w 1140198"/>
                <a:gd name="connsiteY74" fmla="*/ 955302 h 1047750"/>
                <a:gd name="connsiteX75" fmla="*/ 231121 w 1140198"/>
                <a:gd name="connsiteY75" fmla="*/ 955302 h 1047750"/>
                <a:gd name="connsiteX76" fmla="*/ 184897 w 1140198"/>
                <a:gd name="connsiteY76" fmla="*/ 909078 h 1047750"/>
                <a:gd name="connsiteX77" fmla="*/ 184897 w 1140198"/>
                <a:gd name="connsiteY77" fmla="*/ 824333 h 1047750"/>
                <a:gd name="connsiteX78" fmla="*/ 1140199 w 1140198"/>
                <a:gd name="connsiteY78" fmla="*/ 73958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40198" h="1047750">
                  <a:moveTo>
                    <a:pt x="354386" y="354386"/>
                  </a:moveTo>
                  <a:lnTo>
                    <a:pt x="184897" y="354386"/>
                  </a:lnTo>
                  <a:lnTo>
                    <a:pt x="184897" y="246530"/>
                  </a:lnTo>
                  <a:lnTo>
                    <a:pt x="354386" y="246530"/>
                  </a:lnTo>
                  <a:lnTo>
                    <a:pt x="354386" y="354386"/>
                  </a:lnTo>
                  <a:close/>
                  <a:moveTo>
                    <a:pt x="585508" y="246530"/>
                  </a:moveTo>
                  <a:lnTo>
                    <a:pt x="585508" y="354386"/>
                  </a:lnTo>
                  <a:lnTo>
                    <a:pt x="416019" y="354386"/>
                  </a:lnTo>
                  <a:lnTo>
                    <a:pt x="416019" y="246530"/>
                  </a:lnTo>
                  <a:lnTo>
                    <a:pt x="585508" y="246530"/>
                  </a:lnTo>
                  <a:close/>
                  <a:moveTo>
                    <a:pt x="816629" y="246530"/>
                  </a:moveTo>
                  <a:lnTo>
                    <a:pt x="816629" y="354386"/>
                  </a:lnTo>
                  <a:lnTo>
                    <a:pt x="647140" y="354386"/>
                  </a:lnTo>
                  <a:lnTo>
                    <a:pt x="647140" y="246530"/>
                  </a:lnTo>
                  <a:lnTo>
                    <a:pt x="816629" y="246530"/>
                  </a:lnTo>
                  <a:close/>
                  <a:moveTo>
                    <a:pt x="1047750" y="246530"/>
                  </a:moveTo>
                  <a:lnTo>
                    <a:pt x="1047750" y="354386"/>
                  </a:lnTo>
                  <a:lnTo>
                    <a:pt x="878261" y="354386"/>
                  </a:lnTo>
                  <a:lnTo>
                    <a:pt x="878261" y="246530"/>
                  </a:lnTo>
                  <a:lnTo>
                    <a:pt x="1047750" y="246530"/>
                  </a:lnTo>
                  <a:close/>
                  <a:moveTo>
                    <a:pt x="1047750" y="523875"/>
                  </a:moveTo>
                  <a:lnTo>
                    <a:pt x="878261" y="523875"/>
                  </a:lnTo>
                  <a:lnTo>
                    <a:pt x="878261" y="416019"/>
                  </a:lnTo>
                  <a:lnTo>
                    <a:pt x="1047750" y="416019"/>
                  </a:lnTo>
                  <a:lnTo>
                    <a:pt x="1047750" y="523875"/>
                  </a:lnTo>
                  <a:close/>
                  <a:moveTo>
                    <a:pt x="1047750" y="654844"/>
                  </a:moveTo>
                  <a:lnTo>
                    <a:pt x="878261" y="670252"/>
                  </a:lnTo>
                  <a:lnTo>
                    <a:pt x="878261" y="585508"/>
                  </a:lnTo>
                  <a:lnTo>
                    <a:pt x="1047750" y="585508"/>
                  </a:lnTo>
                  <a:lnTo>
                    <a:pt x="1047750" y="654844"/>
                  </a:lnTo>
                  <a:close/>
                  <a:moveTo>
                    <a:pt x="354386" y="585508"/>
                  </a:moveTo>
                  <a:lnTo>
                    <a:pt x="354386" y="716476"/>
                  </a:lnTo>
                  <a:lnTo>
                    <a:pt x="184897" y="731884"/>
                  </a:lnTo>
                  <a:lnTo>
                    <a:pt x="184897" y="585508"/>
                  </a:lnTo>
                  <a:lnTo>
                    <a:pt x="354386" y="585508"/>
                  </a:lnTo>
                  <a:close/>
                  <a:moveTo>
                    <a:pt x="354386" y="523875"/>
                  </a:moveTo>
                  <a:lnTo>
                    <a:pt x="184897" y="523875"/>
                  </a:lnTo>
                  <a:lnTo>
                    <a:pt x="184897" y="416019"/>
                  </a:lnTo>
                  <a:lnTo>
                    <a:pt x="354386" y="416019"/>
                  </a:lnTo>
                  <a:lnTo>
                    <a:pt x="354386" y="523875"/>
                  </a:lnTo>
                  <a:close/>
                  <a:moveTo>
                    <a:pt x="585508" y="523875"/>
                  </a:moveTo>
                  <a:lnTo>
                    <a:pt x="416019" y="523875"/>
                  </a:lnTo>
                  <a:lnTo>
                    <a:pt x="416019" y="416019"/>
                  </a:lnTo>
                  <a:lnTo>
                    <a:pt x="585508" y="416019"/>
                  </a:lnTo>
                  <a:lnTo>
                    <a:pt x="585508" y="523875"/>
                  </a:lnTo>
                  <a:close/>
                  <a:moveTo>
                    <a:pt x="647140" y="523875"/>
                  </a:moveTo>
                  <a:lnTo>
                    <a:pt x="647140" y="416019"/>
                  </a:lnTo>
                  <a:lnTo>
                    <a:pt x="816629" y="416019"/>
                  </a:lnTo>
                  <a:lnTo>
                    <a:pt x="816629" y="523875"/>
                  </a:lnTo>
                  <a:lnTo>
                    <a:pt x="647140" y="523875"/>
                  </a:lnTo>
                  <a:close/>
                  <a:moveTo>
                    <a:pt x="585508" y="696446"/>
                  </a:moveTo>
                  <a:lnTo>
                    <a:pt x="416019" y="711854"/>
                  </a:lnTo>
                  <a:lnTo>
                    <a:pt x="416019" y="585508"/>
                  </a:lnTo>
                  <a:lnTo>
                    <a:pt x="585508" y="585508"/>
                  </a:lnTo>
                  <a:lnTo>
                    <a:pt x="585508" y="696446"/>
                  </a:lnTo>
                  <a:close/>
                  <a:moveTo>
                    <a:pt x="647140" y="585508"/>
                  </a:moveTo>
                  <a:lnTo>
                    <a:pt x="816629" y="585508"/>
                  </a:lnTo>
                  <a:lnTo>
                    <a:pt x="816629" y="674875"/>
                  </a:lnTo>
                  <a:lnTo>
                    <a:pt x="647140" y="690283"/>
                  </a:lnTo>
                  <a:lnTo>
                    <a:pt x="647140" y="585508"/>
                  </a:lnTo>
                  <a:close/>
                  <a:moveTo>
                    <a:pt x="1140199" y="739589"/>
                  </a:moveTo>
                  <a:lnTo>
                    <a:pt x="1140199" y="154081"/>
                  </a:lnTo>
                  <a:lnTo>
                    <a:pt x="184897" y="154081"/>
                  </a:lnTo>
                  <a:lnTo>
                    <a:pt x="184897" y="138673"/>
                  </a:lnTo>
                  <a:cubicBezTo>
                    <a:pt x="184897" y="61632"/>
                    <a:pt x="123265" y="0"/>
                    <a:pt x="46224" y="0"/>
                  </a:cubicBezTo>
                  <a:cubicBezTo>
                    <a:pt x="20031" y="0"/>
                    <a:pt x="0" y="20031"/>
                    <a:pt x="0" y="46224"/>
                  </a:cubicBezTo>
                  <a:cubicBezTo>
                    <a:pt x="0" y="72418"/>
                    <a:pt x="20031" y="92449"/>
                    <a:pt x="46224" y="92449"/>
                  </a:cubicBezTo>
                  <a:cubicBezTo>
                    <a:pt x="72418" y="92449"/>
                    <a:pt x="92449" y="112479"/>
                    <a:pt x="92449" y="138673"/>
                  </a:cubicBezTo>
                  <a:lnTo>
                    <a:pt x="92449" y="909078"/>
                  </a:lnTo>
                  <a:cubicBezTo>
                    <a:pt x="92449" y="986118"/>
                    <a:pt x="154081" y="1047750"/>
                    <a:pt x="231121" y="1047750"/>
                  </a:cubicBezTo>
                  <a:lnTo>
                    <a:pt x="277346" y="1047750"/>
                  </a:lnTo>
                  <a:lnTo>
                    <a:pt x="955302" y="1047750"/>
                  </a:lnTo>
                  <a:lnTo>
                    <a:pt x="1093975" y="1047750"/>
                  </a:lnTo>
                  <a:cubicBezTo>
                    <a:pt x="1120168" y="1047750"/>
                    <a:pt x="1140199" y="1027720"/>
                    <a:pt x="1140199" y="1001526"/>
                  </a:cubicBezTo>
                  <a:cubicBezTo>
                    <a:pt x="1140199" y="975332"/>
                    <a:pt x="1120168" y="955302"/>
                    <a:pt x="1093975" y="955302"/>
                  </a:cubicBezTo>
                  <a:lnTo>
                    <a:pt x="231121" y="955302"/>
                  </a:lnTo>
                  <a:cubicBezTo>
                    <a:pt x="204928" y="955302"/>
                    <a:pt x="184897" y="935271"/>
                    <a:pt x="184897" y="909078"/>
                  </a:cubicBezTo>
                  <a:lnTo>
                    <a:pt x="184897" y="824333"/>
                  </a:lnTo>
                  <a:lnTo>
                    <a:pt x="1140199" y="739589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736CC3-DFA7-47D0-9F8D-845F6B29B04F}"/>
                </a:ext>
              </a:extLst>
            </p:cNvPr>
            <p:cNvSpPr/>
            <p:nvPr/>
          </p:nvSpPr>
          <p:spPr>
            <a:xfrm>
              <a:off x="4918904" y="2851739"/>
              <a:ext cx="184897" cy="184897"/>
            </a:xfrm>
            <a:custGeom>
              <a:avLst/>
              <a:gdLst>
                <a:gd name="connsiteX0" fmla="*/ 184897 w 184897"/>
                <a:gd name="connsiteY0" fmla="*/ 92449 h 184897"/>
                <a:gd name="connsiteX1" fmla="*/ 92449 w 184897"/>
                <a:gd name="connsiteY1" fmla="*/ 184897 h 184897"/>
                <a:gd name="connsiteX2" fmla="*/ 0 w 184897"/>
                <a:gd name="connsiteY2" fmla="*/ 92449 h 184897"/>
                <a:gd name="connsiteX3" fmla="*/ 92449 w 184897"/>
                <a:gd name="connsiteY3" fmla="*/ 0 h 184897"/>
                <a:gd name="connsiteX4" fmla="*/ 184897 w 184897"/>
                <a:gd name="connsiteY4" fmla="*/ 92449 h 1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4897">
                  <a:moveTo>
                    <a:pt x="184897" y="92449"/>
                  </a:moveTo>
                  <a:cubicBezTo>
                    <a:pt x="184897" y="143506"/>
                    <a:pt x="143507" y="184897"/>
                    <a:pt x="92449" y="184897"/>
                  </a:cubicBezTo>
                  <a:cubicBezTo>
                    <a:pt x="41391" y="184897"/>
                    <a:pt x="0" y="143506"/>
                    <a:pt x="0" y="92449"/>
                  </a:cubicBezTo>
                  <a:cubicBezTo>
                    <a:pt x="0" y="41391"/>
                    <a:pt x="41391" y="0"/>
                    <a:pt x="92449" y="0"/>
                  </a:cubicBezTo>
                  <a:cubicBezTo>
                    <a:pt x="143507" y="0"/>
                    <a:pt x="184897" y="41391"/>
                    <a:pt x="184897" y="92449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908B55-600F-4FEC-8850-7E20470A9F3A}"/>
                </a:ext>
              </a:extLst>
            </p:cNvPr>
            <p:cNvSpPr/>
            <p:nvPr/>
          </p:nvSpPr>
          <p:spPr>
            <a:xfrm>
              <a:off x="5596861" y="2851739"/>
              <a:ext cx="184897" cy="184897"/>
            </a:xfrm>
            <a:custGeom>
              <a:avLst/>
              <a:gdLst>
                <a:gd name="connsiteX0" fmla="*/ 184897 w 184897"/>
                <a:gd name="connsiteY0" fmla="*/ 92449 h 184897"/>
                <a:gd name="connsiteX1" fmla="*/ 92449 w 184897"/>
                <a:gd name="connsiteY1" fmla="*/ 184897 h 184897"/>
                <a:gd name="connsiteX2" fmla="*/ 0 w 184897"/>
                <a:gd name="connsiteY2" fmla="*/ 92449 h 184897"/>
                <a:gd name="connsiteX3" fmla="*/ 92449 w 184897"/>
                <a:gd name="connsiteY3" fmla="*/ 0 h 184897"/>
                <a:gd name="connsiteX4" fmla="*/ 184897 w 184897"/>
                <a:gd name="connsiteY4" fmla="*/ 92449 h 1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4897">
                  <a:moveTo>
                    <a:pt x="184897" y="92449"/>
                  </a:moveTo>
                  <a:cubicBezTo>
                    <a:pt x="184897" y="143506"/>
                    <a:pt x="143506" y="184897"/>
                    <a:pt x="92449" y="184897"/>
                  </a:cubicBezTo>
                  <a:cubicBezTo>
                    <a:pt x="41391" y="184897"/>
                    <a:pt x="0" y="143506"/>
                    <a:pt x="0" y="92449"/>
                  </a:cubicBezTo>
                  <a:cubicBezTo>
                    <a:pt x="0" y="41391"/>
                    <a:pt x="41391" y="0"/>
                    <a:pt x="92449" y="0"/>
                  </a:cubicBezTo>
                  <a:cubicBezTo>
                    <a:pt x="143506" y="0"/>
                    <a:pt x="184897" y="41391"/>
                    <a:pt x="184897" y="92449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4" descr="Internet">
            <a:extLst>
              <a:ext uri="{FF2B5EF4-FFF2-40B4-BE49-F238E27FC236}">
                <a16:creationId xmlns:a16="http://schemas.microsoft.com/office/drawing/2014/main" id="{9082E74A-2190-48AC-9FF5-67ED138D47B6}"/>
              </a:ext>
            </a:extLst>
          </p:cNvPr>
          <p:cNvGrpSpPr/>
          <p:nvPr/>
        </p:nvGrpSpPr>
        <p:grpSpPr>
          <a:xfrm>
            <a:off x="1491943" y="1658113"/>
            <a:ext cx="1479177" cy="1479177"/>
            <a:chOff x="4760743" y="1830724"/>
            <a:chExt cx="1479177" cy="1479177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8C300-E443-4C73-8804-76E10EA9293B}"/>
                </a:ext>
              </a:extLst>
            </p:cNvPr>
            <p:cNvSpPr/>
            <p:nvPr/>
          </p:nvSpPr>
          <p:spPr>
            <a:xfrm>
              <a:off x="4976456" y="2138885"/>
              <a:ext cx="1047750" cy="708772"/>
            </a:xfrm>
            <a:custGeom>
              <a:avLst/>
              <a:gdLst>
                <a:gd name="connsiteX0" fmla="*/ 955302 w 1047750"/>
                <a:gd name="connsiteY0" fmla="*/ 616324 h 708772"/>
                <a:gd name="connsiteX1" fmla="*/ 92449 w 1047750"/>
                <a:gd name="connsiteY1" fmla="*/ 616324 h 708772"/>
                <a:gd name="connsiteX2" fmla="*/ 92449 w 1047750"/>
                <a:gd name="connsiteY2" fmla="*/ 92449 h 708772"/>
                <a:gd name="connsiteX3" fmla="*/ 955302 w 1047750"/>
                <a:gd name="connsiteY3" fmla="*/ 92449 h 708772"/>
                <a:gd name="connsiteX4" fmla="*/ 1047750 w 1047750"/>
                <a:gd name="connsiteY4" fmla="*/ 61632 h 708772"/>
                <a:gd name="connsiteX5" fmla="*/ 986118 w 1047750"/>
                <a:gd name="connsiteY5" fmla="*/ 0 h 708772"/>
                <a:gd name="connsiteX6" fmla="*/ 61632 w 1047750"/>
                <a:gd name="connsiteY6" fmla="*/ 0 h 708772"/>
                <a:gd name="connsiteX7" fmla="*/ 0 w 1047750"/>
                <a:gd name="connsiteY7" fmla="*/ 61632 h 708772"/>
                <a:gd name="connsiteX8" fmla="*/ 0 w 1047750"/>
                <a:gd name="connsiteY8" fmla="*/ 708772 h 708772"/>
                <a:gd name="connsiteX9" fmla="*/ 1047750 w 1047750"/>
                <a:gd name="connsiteY9" fmla="*/ 708772 h 70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708772">
                  <a:moveTo>
                    <a:pt x="955302" y="616324"/>
                  </a:moveTo>
                  <a:lnTo>
                    <a:pt x="92449" y="616324"/>
                  </a:lnTo>
                  <a:lnTo>
                    <a:pt x="92449" y="92449"/>
                  </a:lnTo>
                  <a:lnTo>
                    <a:pt x="955302" y="92449"/>
                  </a:lnTo>
                  <a:close/>
                  <a:moveTo>
                    <a:pt x="1047750" y="61632"/>
                  </a:moveTo>
                  <a:cubicBezTo>
                    <a:pt x="1047750" y="27594"/>
                    <a:pt x="1020156" y="0"/>
                    <a:pt x="986118" y="0"/>
                  </a:cubicBezTo>
                  <a:lnTo>
                    <a:pt x="61632" y="0"/>
                  </a:lnTo>
                  <a:cubicBezTo>
                    <a:pt x="27594" y="0"/>
                    <a:pt x="0" y="27594"/>
                    <a:pt x="0" y="61632"/>
                  </a:cubicBezTo>
                  <a:lnTo>
                    <a:pt x="0" y="708772"/>
                  </a:lnTo>
                  <a:lnTo>
                    <a:pt x="1047750" y="708772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7D8B34-7D09-4B9E-BC47-37DF04C1CC0D}"/>
                </a:ext>
              </a:extLst>
            </p:cNvPr>
            <p:cNvSpPr/>
            <p:nvPr/>
          </p:nvSpPr>
          <p:spPr>
            <a:xfrm>
              <a:off x="4791559" y="2909290"/>
              <a:ext cx="1417544" cy="92448"/>
            </a:xfrm>
            <a:custGeom>
              <a:avLst/>
              <a:gdLst>
                <a:gd name="connsiteX0" fmla="*/ 801221 w 1417544"/>
                <a:gd name="connsiteY0" fmla="*/ 0 h 92448"/>
                <a:gd name="connsiteX1" fmla="*/ 801221 w 1417544"/>
                <a:gd name="connsiteY1" fmla="*/ 15408 h 92448"/>
                <a:gd name="connsiteX2" fmla="*/ 787725 w 1417544"/>
                <a:gd name="connsiteY2" fmla="*/ 30816 h 92448"/>
                <a:gd name="connsiteX3" fmla="*/ 785813 w 1417544"/>
                <a:gd name="connsiteY3" fmla="*/ 30816 h 92448"/>
                <a:gd name="connsiteX4" fmla="*/ 631732 w 1417544"/>
                <a:gd name="connsiteY4" fmla="*/ 30816 h 92448"/>
                <a:gd name="connsiteX5" fmla="*/ 616324 w 1417544"/>
                <a:gd name="connsiteY5" fmla="*/ 17320 h 92448"/>
                <a:gd name="connsiteX6" fmla="*/ 616324 w 1417544"/>
                <a:gd name="connsiteY6" fmla="*/ 15408 h 92448"/>
                <a:gd name="connsiteX7" fmla="*/ 616324 w 1417544"/>
                <a:gd name="connsiteY7" fmla="*/ 0 h 92448"/>
                <a:gd name="connsiteX8" fmla="*/ 0 w 1417544"/>
                <a:gd name="connsiteY8" fmla="*/ 0 h 92448"/>
                <a:gd name="connsiteX9" fmla="*/ 0 w 1417544"/>
                <a:gd name="connsiteY9" fmla="*/ 30816 h 92448"/>
                <a:gd name="connsiteX10" fmla="*/ 61632 w 1417544"/>
                <a:gd name="connsiteY10" fmla="*/ 92449 h 92448"/>
                <a:gd name="connsiteX11" fmla="*/ 1355912 w 1417544"/>
                <a:gd name="connsiteY11" fmla="*/ 92449 h 92448"/>
                <a:gd name="connsiteX12" fmla="*/ 1417545 w 1417544"/>
                <a:gd name="connsiteY12" fmla="*/ 30816 h 92448"/>
                <a:gd name="connsiteX13" fmla="*/ 1417545 w 1417544"/>
                <a:gd name="connsiteY13" fmla="*/ 0 h 9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7544" h="92448">
                  <a:moveTo>
                    <a:pt x="801221" y="0"/>
                  </a:moveTo>
                  <a:lnTo>
                    <a:pt x="801221" y="15408"/>
                  </a:lnTo>
                  <a:cubicBezTo>
                    <a:pt x="801749" y="23389"/>
                    <a:pt x="795706" y="30288"/>
                    <a:pt x="787725" y="30816"/>
                  </a:cubicBezTo>
                  <a:cubicBezTo>
                    <a:pt x="787089" y="30858"/>
                    <a:pt x="786449" y="30858"/>
                    <a:pt x="785813" y="30816"/>
                  </a:cubicBezTo>
                  <a:lnTo>
                    <a:pt x="631732" y="30816"/>
                  </a:lnTo>
                  <a:cubicBezTo>
                    <a:pt x="623750" y="31345"/>
                    <a:pt x="616852" y="25302"/>
                    <a:pt x="616324" y="17320"/>
                  </a:cubicBezTo>
                  <a:cubicBezTo>
                    <a:pt x="616282" y="16684"/>
                    <a:pt x="616282" y="16044"/>
                    <a:pt x="616324" y="15408"/>
                  </a:cubicBezTo>
                  <a:lnTo>
                    <a:pt x="616324" y="0"/>
                  </a:lnTo>
                  <a:lnTo>
                    <a:pt x="0" y="0"/>
                  </a:lnTo>
                  <a:lnTo>
                    <a:pt x="0" y="30816"/>
                  </a:lnTo>
                  <a:cubicBezTo>
                    <a:pt x="0" y="64854"/>
                    <a:pt x="27594" y="92449"/>
                    <a:pt x="61632" y="92449"/>
                  </a:cubicBezTo>
                  <a:lnTo>
                    <a:pt x="1355912" y="92449"/>
                  </a:lnTo>
                  <a:cubicBezTo>
                    <a:pt x="1389950" y="92449"/>
                    <a:pt x="1417545" y="64854"/>
                    <a:pt x="1417545" y="30816"/>
                  </a:cubicBezTo>
                  <a:lnTo>
                    <a:pt x="1417545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DB8E7E5-323F-44DC-B315-655CB6FD0277}"/>
                </a:ext>
              </a:extLst>
            </p:cNvPr>
            <p:cNvSpPr/>
            <p:nvPr/>
          </p:nvSpPr>
          <p:spPr>
            <a:xfrm>
              <a:off x="5284618" y="2277558"/>
              <a:ext cx="431426" cy="431426"/>
            </a:xfrm>
            <a:custGeom>
              <a:avLst/>
              <a:gdLst>
                <a:gd name="connsiteX0" fmla="*/ 215713 w 431426"/>
                <a:gd name="connsiteY0" fmla="*/ 0 h 431426"/>
                <a:gd name="connsiteX1" fmla="*/ 0 w 431426"/>
                <a:gd name="connsiteY1" fmla="*/ 215713 h 431426"/>
                <a:gd name="connsiteX2" fmla="*/ 215713 w 431426"/>
                <a:gd name="connsiteY2" fmla="*/ 431427 h 431426"/>
                <a:gd name="connsiteX3" fmla="*/ 431427 w 431426"/>
                <a:gd name="connsiteY3" fmla="*/ 215713 h 431426"/>
                <a:gd name="connsiteX4" fmla="*/ 215713 w 431426"/>
                <a:gd name="connsiteY4" fmla="*/ 0 h 431426"/>
                <a:gd name="connsiteX5" fmla="*/ 231121 w 431426"/>
                <a:gd name="connsiteY5" fmla="*/ 231121 h 431426"/>
                <a:gd name="connsiteX6" fmla="*/ 301845 w 431426"/>
                <a:gd name="connsiteY6" fmla="*/ 231121 h 431426"/>
                <a:gd name="connsiteX7" fmla="*/ 231121 w 431426"/>
                <a:gd name="connsiteY7" fmla="*/ 371489 h 431426"/>
                <a:gd name="connsiteX8" fmla="*/ 231121 w 431426"/>
                <a:gd name="connsiteY8" fmla="*/ 200305 h 431426"/>
                <a:gd name="connsiteX9" fmla="*/ 231121 w 431426"/>
                <a:gd name="connsiteY9" fmla="*/ 59783 h 431426"/>
                <a:gd name="connsiteX10" fmla="*/ 301845 w 431426"/>
                <a:gd name="connsiteY10" fmla="*/ 200305 h 431426"/>
                <a:gd name="connsiteX11" fmla="*/ 200305 w 431426"/>
                <a:gd name="connsiteY11" fmla="*/ 200305 h 431426"/>
                <a:gd name="connsiteX12" fmla="*/ 131893 w 431426"/>
                <a:gd name="connsiteY12" fmla="*/ 200305 h 431426"/>
                <a:gd name="connsiteX13" fmla="*/ 200305 w 431426"/>
                <a:gd name="connsiteY13" fmla="*/ 61632 h 431426"/>
                <a:gd name="connsiteX14" fmla="*/ 200305 w 431426"/>
                <a:gd name="connsiteY14" fmla="*/ 231121 h 431426"/>
                <a:gd name="connsiteX15" fmla="*/ 200305 w 431426"/>
                <a:gd name="connsiteY15" fmla="*/ 369794 h 431426"/>
                <a:gd name="connsiteX16" fmla="*/ 131893 w 431426"/>
                <a:gd name="connsiteY16" fmla="*/ 231121 h 431426"/>
                <a:gd name="connsiteX17" fmla="*/ 100923 w 431426"/>
                <a:gd name="connsiteY17" fmla="*/ 200305 h 431426"/>
                <a:gd name="connsiteX18" fmla="*/ 34976 w 431426"/>
                <a:gd name="connsiteY18" fmla="*/ 200305 h 431426"/>
                <a:gd name="connsiteX19" fmla="*/ 180891 w 431426"/>
                <a:gd name="connsiteY19" fmla="*/ 37750 h 431426"/>
                <a:gd name="connsiteX20" fmla="*/ 100923 w 431426"/>
                <a:gd name="connsiteY20" fmla="*/ 200305 h 431426"/>
                <a:gd name="connsiteX21" fmla="*/ 100923 w 431426"/>
                <a:gd name="connsiteY21" fmla="*/ 231121 h 431426"/>
                <a:gd name="connsiteX22" fmla="*/ 181199 w 431426"/>
                <a:gd name="connsiteY22" fmla="*/ 393831 h 431426"/>
                <a:gd name="connsiteX23" fmla="*/ 34976 w 431426"/>
                <a:gd name="connsiteY23" fmla="*/ 231121 h 431426"/>
                <a:gd name="connsiteX24" fmla="*/ 332815 w 431426"/>
                <a:gd name="connsiteY24" fmla="*/ 231121 h 431426"/>
                <a:gd name="connsiteX25" fmla="*/ 396450 w 431426"/>
                <a:gd name="connsiteY25" fmla="*/ 231121 h 431426"/>
                <a:gd name="connsiteX26" fmla="*/ 253001 w 431426"/>
                <a:gd name="connsiteY26" fmla="*/ 393215 h 431426"/>
                <a:gd name="connsiteX27" fmla="*/ 332815 w 431426"/>
                <a:gd name="connsiteY27" fmla="*/ 231121 h 431426"/>
                <a:gd name="connsiteX28" fmla="*/ 332815 w 431426"/>
                <a:gd name="connsiteY28" fmla="*/ 200305 h 431426"/>
                <a:gd name="connsiteX29" fmla="*/ 253463 w 431426"/>
                <a:gd name="connsiteY29" fmla="*/ 38366 h 431426"/>
                <a:gd name="connsiteX30" fmla="*/ 396450 w 431426"/>
                <a:gd name="connsiteY30" fmla="*/ 200305 h 43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1426" h="431426">
                  <a:moveTo>
                    <a:pt x="215713" y="0"/>
                  </a:moveTo>
                  <a:cubicBezTo>
                    <a:pt x="96578" y="0"/>
                    <a:pt x="0" y="96578"/>
                    <a:pt x="0" y="215713"/>
                  </a:cubicBezTo>
                  <a:cubicBezTo>
                    <a:pt x="0" y="334849"/>
                    <a:pt x="96578" y="431427"/>
                    <a:pt x="215713" y="431427"/>
                  </a:cubicBezTo>
                  <a:cubicBezTo>
                    <a:pt x="334849" y="431427"/>
                    <a:pt x="431427" y="334849"/>
                    <a:pt x="431427" y="215713"/>
                  </a:cubicBezTo>
                  <a:cubicBezTo>
                    <a:pt x="431427" y="96578"/>
                    <a:pt x="334849" y="0"/>
                    <a:pt x="215713" y="0"/>
                  </a:cubicBezTo>
                  <a:close/>
                  <a:moveTo>
                    <a:pt x="231121" y="231121"/>
                  </a:moveTo>
                  <a:lnTo>
                    <a:pt x="301845" y="231121"/>
                  </a:lnTo>
                  <a:cubicBezTo>
                    <a:pt x="293791" y="284239"/>
                    <a:pt x="269018" y="333408"/>
                    <a:pt x="231121" y="371489"/>
                  </a:cubicBezTo>
                  <a:close/>
                  <a:moveTo>
                    <a:pt x="231121" y="200305"/>
                  </a:moveTo>
                  <a:lnTo>
                    <a:pt x="231121" y="59783"/>
                  </a:lnTo>
                  <a:cubicBezTo>
                    <a:pt x="269056" y="97900"/>
                    <a:pt x="293832" y="147129"/>
                    <a:pt x="301845" y="200305"/>
                  </a:cubicBezTo>
                  <a:close/>
                  <a:moveTo>
                    <a:pt x="200305" y="200305"/>
                  </a:moveTo>
                  <a:lnTo>
                    <a:pt x="131893" y="200305"/>
                  </a:lnTo>
                  <a:cubicBezTo>
                    <a:pt x="139556" y="148039"/>
                    <a:pt x="163494" y="99518"/>
                    <a:pt x="200305" y="61632"/>
                  </a:cubicBezTo>
                  <a:close/>
                  <a:moveTo>
                    <a:pt x="200305" y="231121"/>
                  </a:moveTo>
                  <a:lnTo>
                    <a:pt x="200305" y="369794"/>
                  </a:lnTo>
                  <a:cubicBezTo>
                    <a:pt x="163563" y="331860"/>
                    <a:pt x="139636" y="283363"/>
                    <a:pt x="131893" y="231121"/>
                  </a:cubicBezTo>
                  <a:close/>
                  <a:moveTo>
                    <a:pt x="100923" y="200305"/>
                  </a:moveTo>
                  <a:lnTo>
                    <a:pt x="34976" y="200305"/>
                  </a:lnTo>
                  <a:cubicBezTo>
                    <a:pt x="41816" y="119598"/>
                    <a:pt x="101388" y="53233"/>
                    <a:pt x="180891" y="37750"/>
                  </a:cubicBezTo>
                  <a:cubicBezTo>
                    <a:pt x="136966" y="81581"/>
                    <a:pt x="108838" y="138758"/>
                    <a:pt x="100923" y="200305"/>
                  </a:cubicBezTo>
                  <a:close/>
                  <a:moveTo>
                    <a:pt x="100923" y="231121"/>
                  </a:moveTo>
                  <a:cubicBezTo>
                    <a:pt x="108844" y="292775"/>
                    <a:pt x="137092" y="350030"/>
                    <a:pt x="181199" y="393831"/>
                  </a:cubicBezTo>
                  <a:cubicBezTo>
                    <a:pt x="101578" y="378358"/>
                    <a:pt x="41887" y="311937"/>
                    <a:pt x="34976" y="231121"/>
                  </a:cubicBezTo>
                  <a:close/>
                  <a:moveTo>
                    <a:pt x="332815" y="231121"/>
                  </a:moveTo>
                  <a:lnTo>
                    <a:pt x="396450" y="231121"/>
                  </a:lnTo>
                  <a:cubicBezTo>
                    <a:pt x="389703" y="310914"/>
                    <a:pt x="331382" y="376816"/>
                    <a:pt x="253001" y="393215"/>
                  </a:cubicBezTo>
                  <a:cubicBezTo>
                    <a:pt x="296903" y="349573"/>
                    <a:pt x="324991" y="292529"/>
                    <a:pt x="332815" y="231121"/>
                  </a:cubicBezTo>
                  <a:close/>
                  <a:moveTo>
                    <a:pt x="332815" y="200305"/>
                  </a:moveTo>
                  <a:cubicBezTo>
                    <a:pt x="324927" y="139058"/>
                    <a:pt x="297031" y="82130"/>
                    <a:pt x="253463" y="38366"/>
                  </a:cubicBezTo>
                  <a:cubicBezTo>
                    <a:pt x="331611" y="54927"/>
                    <a:pt x="389694" y="120709"/>
                    <a:pt x="396450" y="200305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8" name="Graphic 257" descr="Daily calendar">
            <a:extLst>
              <a:ext uri="{FF2B5EF4-FFF2-40B4-BE49-F238E27FC236}">
                <a16:creationId xmlns:a16="http://schemas.microsoft.com/office/drawing/2014/main" id="{D900F6A0-3861-4CD7-99AB-27B86E54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4579" y="1902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376200" y="394350"/>
            <a:ext cx="8104200" cy="439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1339545" y="1718304"/>
            <a:ext cx="3403800" cy="24763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300" b="1" dirty="0">
                <a:latin typeface="Inria Sans"/>
                <a:ea typeface="Inria Sans"/>
                <a:cs typeface="Inria Sans"/>
                <a:sym typeface="Inria Sans"/>
              </a:rPr>
              <a:t>Problem:</a:t>
            </a:r>
            <a:r>
              <a:rPr lang="en" sz="3300" dirty="0">
                <a:latin typeface="Inria Sans"/>
                <a:ea typeface="Inria Sans"/>
                <a:cs typeface="Inria Sans"/>
                <a:sym typeface="Inria Sans"/>
              </a:rPr>
              <a:t> Form segments of customers based on similar purchasing characteristics.  </a:t>
            </a:r>
            <a:endParaRPr sz="3300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23" name="Google Shape;223;p15" descr="Finance PNG Clipart | PNG M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300" y="1278825"/>
            <a:ext cx="2585825" cy="25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sldNum" idx="4294967295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522"/>
            <a:ext cx="9144000" cy="251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7A968A-8720-4076-B821-FD8CE38D7227}"/>
              </a:ext>
            </a:extLst>
          </p:cNvPr>
          <p:cNvSpPr/>
          <p:nvPr/>
        </p:nvSpPr>
        <p:spPr>
          <a:xfrm>
            <a:off x="1209144" y="235550"/>
            <a:ext cx="7103227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Solution: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RFM Segments</a:t>
            </a:r>
          </a:p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Interactive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2B9C9-3687-4C84-A731-0FE864211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See:</a:t>
            </a:r>
            <a:r>
              <a:rPr lang="en-US" sz="1200" b="1" dirty="0" err="1"/>
              <a:t>https</a:t>
            </a:r>
            <a:r>
              <a:rPr lang="en-US" sz="1200" b="1" dirty="0"/>
              <a:t>://public.tableau.com/views/graduationProject/RFMDashboard?:language=en&amp;:embed_code_version=3&amp;:loadOrderID=17&amp;:display_count=y&amp;publish=yes&amp;:origin=viz_share_link</a:t>
            </a: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34B6A4F-9D25-4A59-AFE2-26D509F5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0" y="1869598"/>
            <a:ext cx="4058325" cy="2533128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FF1611-ADE3-4892-B7E9-602A0226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45" y="1869598"/>
            <a:ext cx="4058325" cy="25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123-1059-4BD6-A731-7BA8432F0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00" y="275989"/>
            <a:ext cx="6634200" cy="608400"/>
          </a:xfrm>
        </p:spPr>
        <p:txBody>
          <a:bodyPr/>
          <a:lstStyle/>
          <a:p>
            <a:r>
              <a:rPr lang="en-US" dirty="0"/>
              <a:t>Data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DA7F-9962-4139-A774-D852BD9F9A65}"/>
              </a:ext>
            </a:extLst>
          </p:cNvPr>
          <p:cNvSpPr txBox="1"/>
          <p:nvPr/>
        </p:nvSpPr>
        <p:spPr>
          <a:xfrm>
            <a:off x="1903437" y="1244579"/>
            <a:ext cx="27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</a:rPr>
              <a:t>Customers</a:t>
            </a:r>
            <a:r>
              <a:rPr lang="en-US" sz="2400" dirty="0">
                <a:solidFill>
                  <a:schemeClr val="accent4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Must be located in the U.K.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63F57-8054-4B0F-AA43-A0C3C6FDE99A}"/>
              </a:ext>
            </a:extLst>
          </p:cNvPr>
          <p:cNvSpPr txBox="1"/>
          <p:nvPr/>
        </p:nvSpPr>
        <p:spPr>
          <a:xfrm>
            <a:off x="5186723" y="1210119"/>
            <a:ext cx="336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solidFill>
                  <a:schemeClr val="accent4"/>
                </a:solidFill>
                <a:effectLst/>
                <a:latin typeface="Helvetica Neue"/>
              </a:rPr>
              <a:t>Currency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 must be in US Dollars rather than the pound sterling, 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B4DEE-AFA0-4A91-A30D-41CEEC548AA7}"/>
              </a:ext>
            </a:extLst>
          </p:cNvPr>
          <p:cNvSpPr txBox="1"/>
          <p:nvPr/>
        </p:nvSpPr>
        <p:spPr>
          <a:xfrm>
            <a:off x="2763179" y="2918855"/>
            <a:ext cx="4591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Helvetica Neue"/>
              </a:rPr>
              <a:t>T</a:t>
            </a:r>
            <a:r>
              <a:rPr lang="en-US" sz="2400" b="1" i="0" u="sng" dirty="0">
                <a:solidFill>
                  <a:schemeClr val="accent4"/>
                </a:solidFill>
                <a:effectLst/>
                <a:latin typeface="Helvetica Neue"/>
              </a:rPr>
              <a:t>ime span</a:t>
            </a:r>
            <a:r>
              <a:rPr lang="en-US" sz="2400" dirty="0">
                <a:solidFill>
                  <a:schemeClr val="accent4"/>
                </a:solidFill>
                <a:latin typeface="Helvetica Neue"/>
              </a:rPr>
              <a:t>: O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ne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Helvetica Neue"/>
              </a:rPr>
              <a:t>Threshold set at one year from the day of l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ast recorded transaction in the dataset.</a:t>
            </a:r>
            <a:endParaRPr lang="en-US" sz="2400" dirty="0">
              <a:solidFill>
                <a:schemeClr val="accent4"/>
              </a:solidFill>
              <a:latin typeface="Helvetica Neue"/>
            </a:endParaRPr>
          </a:p>
          <a:p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Methods Overview</a:t>
            </a:r>
            <a:endParaRPr sz="3600" dirty="0"/>
          </a:p>
        </p:txBody>
      </p:sp>
      <p:sp>
        <p:nvSpPr>
          <p:cNvPr id="319" name="Google Shape;319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0" y="1647200"/>
            <a:ext cx="1992600" cy="6690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Data Understanding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1505400" y="1647200"/>
            <a:ext cx="2244200" cy="3343900"/>
            <a:chOff x="7059200" y="1258700"/>
            <a:chExt cx="2244200" cy="3343900"/>
          </a:xfrm>
        </p:grpSpPr>
        <p:sp>
          <p:nvSpPr>
            <p:cNvPr id="322" name="Google Shape;322;p21"/>
            <p:cNvSpPr/>
            <p:nvPr/>
          </p:nvSpPr>
          <p:spPr>
            <a:xfrm>
              <a:off x="7314400" y="1258700"/>
              <a:ext cx="19890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Data Preprocessing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7059200" y="1986900"/>
              <a:ext cx="1989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Dealt with missing values, erroneous or faulty data (</a:t>
              </a:r>
              <a:r>
                <a:rPr lang="en-US" sz="1300" dirty="0" err="1">
                  <a:solidFill>
                    <a:schemeClr val="tx1"/>
                  </a:solidFill>
                  <a:latin typeface="Inria Sans Light" panose="020B0604020202020204" charset="0"/>
                </a:rPr>
                <a:t>ie</a:t>
              </a: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. negative values), dropped duplicates, and changed data types when needed.</a:t>
              </a:r>
              <a:endPara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endParaRPr lang="en-US" sz="1300" dirty="0">
                <a:solidFill>
                  <a:schemeClr val="tx1"/>
                </a:solidFill>
                <a:latin typeface="Inria Sans Light" panose="020B0604020202020204" charset="0"/>
                <a:ea typeface="Inria Sans Light"/>
                <a:cs typeface="Inria Sans Light"/>
                <a:sym typeface="Inria Sans Light"/>
              </a:endParaRPr>
            </a:p>
            <a:p>
              <a:pPr algn="l"/>
              <a:endPara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endParaRPr>
            </a:p>
          </p:txBody>
        </p:sp>
      </p:grpSp>
      <p:grpSp>
        <p:nvGrpSpPr>
          <p:cNvPr id="324" name="Google Shape;324;p21"/>
          <p:cNvGrpSpPr/>
          <p:nvPr/>
        </p:nvGrpSpPr>
        <p:grpSpPr>
          <a:xfrm>
            <a:off x="3257375" y="1647200"/>
            <a:ext cx="2338575" cy="3414125"/>
            <a:chOff x="7046725" y="1258700"/>
            <a:chExt cx="2338575" cy="3414125"/>
          </a:xfrm>
        </p:grpSpPr>
        <p:sp>
          <p:nvSpPr>
            <p:cNvPr id="325" name="Google Shape;325;p21"/>
            <p:cNvSpPr/>
            <p:nvPr/>
          </p:nvSpPr>
          <p:spPr>
            <a:xfrm>
              <a:off x="7314400" y="1258700"/>
              <a:ext cx="20709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Exploratory Data Analysis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7046725" y="2057125"/>
              <a:ext cx="215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Explored the distribution of variables (</a:t>
              </a:r>
              <a:r>
                <a:rPr lang="en-US" sz="1300" b="0" i="0" dirty="0" err="1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ie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. </a:t>
              </a: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quantity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) over time (date, month) and per unique customer.</a:t>
              </a:r>
              <a:endParaRPr lang="en-US" sz="1300" dirty="0">
                <a:solidFill>
                  <a:schemeClr val="tx1"/>
                </a:solidFill>
                <a:latin typeface="Inria Sans Light" panose="020B0604020202020204" charset="0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  <a:ea typeface="Inria Sans Light"/>
                  <a:cs typeface="Inria Sans Light"/>
                  <a:sym typeface="Inria Sans Light"/>
                </a:rPr>
                <a:t>Feature creation</a:t>
              </a:r>
            </a:p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Clustering analysis of the products</a:t>
              </a:r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5249350" y="1647200"/>
            <a:ext cx="2151900" cy="3414125"/>
            <a:chOff x="7484900" y="1258700"/>
            <a:chExt cx="2151900" cy="3414125"/>
          </a:xfrm>
        </p:grpSpPr>
        <p:sp>
          <p:nvSpPr>
            <p:cNvPr id="328" name="Google Shape;328;p21"/>
            <p:cNvSpPr/>
            <p:nvPr/>
          </p:nvSpPr>
          <p:spPr>
            <a:xfrm>
              <a:off x="7600100" y="1258700"/>
              <a:ext cx="2036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RFM Segmentation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7484900" y="2057125"/>
              <a:ext cx="2036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Used RFM analysis to segment customers</a:t>
              </a:r>
              <a:endParaRPr sz="1300" dirty="0">
                <a:solidFill>
                  <a:schemeClr val="tx1"/>
                </a:solidFill>
                <a:latin typeface="Inria Sans Light" panose="020B0604020202020204" charset="0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7155000" y="1647200"/>
            <a:ext cx="1989000" cy="3343900"/>
            <a:chOff x="7697075" y="1258700"/>
            <a:chExt cx="1989000" cy="3343900"/>
          </a:xfrm>
        </p:grpSpPr>
        <p:sp>
          <p:nvSpPr>
            <p:cNvPr id="331" name="Google Shape;331;p21"/>
            <p:cNvSpPr/>
            <p:nvPr/>
          </p:nvSpPr>
          <p:spPr>
            <a:xfrm>
              <a:off x="7697075" y="1258700"/>
              <a:ext cx="19890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Tableau Dashboard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7697075" y="1986900"/>
              <a:ext cx="192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Exported relevant data from analysis and created a Tableau dashboard as a deliverable for hypothetical stakeholder.</a:t>
              </a:r>
              <a:endParaRPr sz="13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333" name="Google Shape;333;p21"/>
          <p:cNvSpPr txBox="1"/>
          <p:nvPr/>
        </p:nvSpPr>
        <p:spPr>
          <a:xfrm>
            <a:off x="-176675" y="2445625"/>
            <a:ext cx="18669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Clr>
                <a:schemeClr val="dk1"/>
              </a:buClr>
              <a:buSzPts val="1200"/>
              <a:buFont typeface="Inria Sans Light"/>
              <a:buChar char="●"/>
            </a:pPr>
            <a:r>
              <a: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Got a general idea of the underlying data through basic exploration steps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ria Sans Light"/>
              <a:buChar char="●"/>
            </a:pPr>
            <a:endParaRPr sz="1300" dirty="0">
              <a:solidFill>
                <a:schemeClr val="tx1"/>
              </a:solidFill>
              <a:latin typeface="Inria Sans Light" panose="020B0604020202020204" charset="0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468003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28800" y="468003"/>
            <a:ext cx="5932074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2. The Analysis</a:t>
            </a:r>
            <a:endParaRPr sz="6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Research">
            <a:extLst>
              <a:ext uri="{FF2B5EF4-FFF2-40B4-BE49-F238E27FC236}">
                <a16:creationId xmlns:a16="http://schemas.microsoft.com/office/drawing/2014/main" id="{26851CDE-21B1-4E90-8F07-DC583140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222" y="1704603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D6720163-77C7-4B7A-A9F6-006E86789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9578" y="2571750"/>
            <a:ext cx="914400" cy="914400"/>
          </a:xfrm>
          <a:prstGeom prst="rect">
            <a:avLst/>
          </a:prstGeom>
        </p:spPr>
      </p:pic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DC5807B7-917F-4343-8AB5-1ADDE9293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0054" y="2571750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1EECDF05-3845-4D83-A06B-01AC72AD7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641" y="15951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73362" y="152400"/>
            <a:ext cx="8601482" cy="21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Sales Increase Over Each Quarter</a:t>
            </a:r>
            <a:endParaRPr sz="4000" b="1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0E5E1-0C3E-4EEF-9FFF-26CB5124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3" y="1121869"/>
            <a:ext cx="3337919" cy="3267667"/>
          </a:xfrm>
          <a:prstGeom prst="rect">
            <a:avLst/>
          </a:prstGeom>
          <a:effectLst>
            <a:outerShdw dist="50800" dir="5400000" sx="1000" sy="1000" algn="ctr" rotWithShape="0">
              <a:schemeClr val="tx1"/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C9F78-BA0C-4076-AD07-45A99E2DF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198C61FF-2C10-4FE1-AEF6-42A54CDC89D8}"/>
              </a:ext>
            </a:extLst>
          </p:cNvPr>
          <p:cNvSpPr/>
          <p:nvPr/>
        </p:nvSpPr>
        <p:spPr>
          <a:xfrm>
            <a:off x="5430078" y="1532028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More than 1/3 of revenue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is earned during months in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4</a:t>
            </a:r>
            <a:r>
              <a:rPr lang="en-US" b="1" baseline="30000" dirty="0">
                <a:solidFill>
                  <a:schemeClr val="accent6"/>
                </a:solidFill>
                <a:latin typeface="Inria Sans"/>
                <a:sym typeface="Inria Sans"/>
              </a:rPr>
              <a:t>th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quarter 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with the first quarter brining in the least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9A3604-D7C4-4971-936A-0B4791E16AA8}"/>
              </a:ext>
            </a:extLst>
          </p:cNvPr>
          <p:cNvSpPr/>
          <p:nvPr/>
        </p:nvSpPr>
        <p:spPr>
          <a:xfrm>
            <a:off x="4162211" y="1749012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D59AF20-8666-4B83-B16E-ABB57F6635B9}"/>
              </a:ext>
            </a:extLst>
          </p:cNvPr>
          <p:cNvSpPr/>
          <p:nvPr/>
        </p:nvSpPr>
        <p:spPr>
          <a:xfrm>
            <a:off x="4195522" y="305839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83;p18">
            <a:extLst>
              <a:ext uri="{FF2B5EF4-FFF2-40B4-BE49-F238E27FC236}">
                <a16:creationId xmlns:a16="http://schemas.microsoft.com/office/drawing/2014/main" id="{2326ED32-FBCC-4B5E-9076-1B812EB3815B}"/>
              </a:ext>
            </a:extLst>
          </p:cNvPr>
          <p:cNvSpPr/>
          <p:nvPr/>
        </p:nvSpPr>
        <p:spPr>
          <a:xfrm>
            <a:off x="5430078" y="2841411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Seasonality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seems to come into play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; 4</a:t>
            </a:r>
            <a:r>
              <a:rPr lang="en-US" b="1" baseline="30000" dirty="0">
                <a:solidFill>
                  <a:schemeClr val="accent6"/>
                </a:solidFill>
                <a:latin typeface="Inria Sans"/>
                <a:sym typeface="Inria Sans"/>
              </a:rPr>
              <a:t>th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quarter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should get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most attention.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1141</Words>
  <Application>Microsoft Office PowerPoint</Application>
  <PresentationFormat>On-screen Show (16:9)</PresentationFormat>
  <Paragraphs>134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Inria Sans Light</vt:lpstr>
      <vt:lpstr>Georgia</vt:lpstr>
      <vt:lpstr>Inria Sans</vt:lpstr>
      <vt:lpstr>Titillium Web</vt:lpstr>
      <vt:lpstr>Arial</vt:lpstr>
      <vt:lpstr>Verdana</vt:lpstr>
      <vt:lpstr>Saira SemiCondensed Medium</vt:lpstr>
      <vt:lpstr>Helvetica Neue</vt:lpstr>
      <vt:lpstr>Saira Semi Condensed</vt:lpstr>
      <vt:lpstr>Gurney template</vt:lpstr>
      <vt:lpstr>PowerPoint Presentation</vt:lpstr>
      <vt:lpstr>PowerPoint Presentation</vt:lpstr>
      <vt:lpstr>PowerPoint Presentation</vt:lpstr>
      <vt:lpstr>Problem: Form segments of customers based on similar purchasing characteristics.  </vt:lpstr>
      <vt:lpstr>PowerPoint Presentation</vt:lpstr>
      <vt:lpstr>Data Context</vt:lpstr>
      <vt:lpstr>Methods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 Metrics: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Relevant Points</vt:lpstr>
      <vt:lpstr>PowerPoint Presentation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Garcia Rodriguez</dc:creator>
  <cp:lastModifiedBy>Daniel Garcia Rodriguez</cp:lastModifiedBy>
  <cp:revision>26</cp:revision>
  <dcterms:created xsi:type="dcterms:W3CDTF">2020-10-05T03:23:11Z</dcterms:created>
  <dcterms:modified xsi:type="dcterms:W3CDTF">2020-10-06T00:38:34Z</dcterms:modified>
</cp:coreProperties>
</file>