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3" r:id="rId2"/>
    <p:sldMasterId id="2147483664" r:id="rId3"/>
    <p:sldMasterId id="2147483665" r:id="rId4"/>
    <p:sldMasterId id="2147483666" r:id="rId5"/>
    <p:sldMasterId id="2147483667" r:id="rId6"/>
    <p:sldMasterId id="2147483668" r:id="rId7"/>
  </p:sldMasterIdLst>
  <p:notesMasterIdLst>
    <p:notesMasterId r:id="rId33"/>
  </p:notesMasterIdLst>
  <p:handoutMasterIdLst>
    <p:handoutMasterId r:id="rId34"/>
  </p:handoutMasterIdLst>
  <p:sldIdLst>
    <p:sldId id="417" r:id="rId8"/>
    <p:sldId id="455" r:id="rId9"/>
    <p:sldId id="512" r:id="rId10"/>
    <p:sldId id="443" r:id="rId11"/>
    <p:sldId id="506" r:id="rId12"/>
    <p:sldId id="420" r:id="rId13"/>
    <p:sldId id="507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464" r:id="rId26"/>
    <p:sldId id="468" r:id="rId27"/>
    <p:sldId id="477" r:id="rId28"/>
    <p:sldId id="519" r:id="rId29"/>
    <p:sldId id="480" r:id="rId30"/>
    <p:sldId id="481" r:id="rId31"/>
    <p:sldId id="465" r:id="rId32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Lucida Sans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Lucida Sans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Lucida Sans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Lucida Sans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bg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bg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bg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bg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9C"/>
    <a:srgbClr val="F7FB41"/>
    <a:srgbClr val="2D328F"/>
    <a:srgbClr val="2E3392"/>
    <a:srgbClr val="2F3495"/>
    <a:srgbClr val="FFCC00"/>
    <a:srgbClr val="F5FA20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72556" autoAdjust="0"/>
  </p:normalViewPr>
  <p:slideViewPr>
    <p:cSldViewPr snapToGrid="0">
      <p:cViewPr varScale="1">
        <p:scale>
          <a:sx n="64" d="100"/>
          <a:sy n="64" d="100"/>
        </p:scale>
        <p:origin x="62" y="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34"/>
    </p:cViewPr>
  </p:sorterViewPr>
  <p:notesViewPr>
    <p:cSldViewPr snapToGrid="0">
      <p:cViewPr varScale="1">
        <p:scale>
          <a:sx n="59" d="100"/>
          <a:sy n="59" d="100"/>
        </p:scale>
        <p:origin x="-174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6CFA2A3-0A2C-4B44-BE00-A0C369DCB6EA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3087F4F-D300-4BC8-BC2D-9FA5455671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5850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8F2F2AA2-09B9-4029-AF1E-E9652A3A44BA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406F080-5327-4E67-A3D2-CF6F7869A6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696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DEC30AE-4218-4019-88BD-E9FCA12B4AE3}" type="datetime1">
              <a:rPr lang="en-US" altLang="en-US" smtClean="0"/>
              <a:pPr algn="r" eaLnBrk="1" hangingPunct="1">
                <a:spcBef>
                  <a:spcPct val="0"/>
                </a:spcBef>
              </a:pPr>
              <a:t>9/24/2016</a:t>
            </a:fld>
            <a:endParaRPr lang="en-US" altLang="en-US" smtClean="0"/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832DDA0-9C2F-4756-8BF7-1AE712BA579C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Concept Documents will be collected at 10am on Sunday November 22nd. Concept documents are a mandatory submission and are required for you to continue in the event. A template for concept document creation will be emailed to you directly. Outlined above are the categories you will find on the concept document.</a:t>
            </a:r>
          </a:p>
          <a:p>
            <a:pPr eaLnBrk="1" hangingPunct="1"/>
            <a:endParaRPr lang="en-CA" altLang="en-US" smtClean="0"/>
          </a:p>
          <a:p>
            <a:pPr eaLnBrk="1" hangingPunct="1"/>
            <a:r>
              <a:rPr lang="en-CA" altLang="en-US" smtClean="0"/>
              <a:t>First round judging will utilize your Concept Document and your 2 minute Pitch to determine the top 5 teams moving onto the Final round. </a:t>
            </a:r>
          </a:p>
        </p:txBody>
      </p:sp>
    </p:spTree>
    <p:extLst>
      <p:ext uri="{BB962C8B-B14F-4D97-AF65-F5344CB8AC3E}">
        <p14:creationId xmlns:p14="http://schemas.microsoft.com/office/powerpoint/2010/main" val="232721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0379EDB-EEAD-4649-A337-96A234B957AE}" type="datetime1">
              <a:rPr lang="en-US" altLang="en-US" smtClean="0"/>
              <a:pPr algn="r" eaLnBrk="1" hangingPunct="1">
                <a:spcBef>
                  <a:spcPct val="0"/>
                </a:spcBef>
              </a:pPr>
              <a:t>9/24/2016</a:t>
            </a:fld>
            <a:endParaRPr lang="en-US" altLang="en-US" smtClean="0"/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6F323CA-F555-44D1-8643-5E2B190E8345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CA" altLang="en-US" smtClean="0"/>
              <a:t>2 minute pitches need to include a showcasing of the prototype being built. </a:t>
            </a:r>
          </a:p>
          <a:p>
            <a:pPr algn="just" eaLnBrk="1" hangingPunct="1">
              <a:spcBef>
                <a:spcPct val="10000"/>
              </a:spcBef>
              <a:buFont typeface="Wingdings" pitchFamily="2" charset="2"/>
              <a:buNone/>
            </a:pPr>
            <a:endParaRPr lang="en-CA" altLang="en-US" smtClean="0"/>
          </a:p>
          <a:p>
            <a:pPr algn="just" eaLnBrk="1" hangingPunct="1">
              <a:spcBef>
                <a:spcPct val="10000"/>
              </a:spcBef>
              <a:buFont typeface="Wingdings" pitchFamily="2" charset="2"/>
              <a:buNone/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97796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A7C55DD-2F8D-4F93-A089-277C00AC155C}" type="datetime1">
              <a:rPr lang="en-US" altLang="en-US" smtClean="0"/>
              <a:pPr algn="r" eaLnBrk="1" hangingPunct="1">
                <a:spcBef>
                  <a:spcPct val="0"/>
                </a:spcBef>
              </a:pPr>
              <a:t>9/24/2016</a:t>
            </a:fld>
            <a:endParaRPr lang="en-US" altLang="en-US" smtClean="0"/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2A2DDC9-033B-42B5-B808-4D2D6063AC23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>
              <a:spcBef>
                <a:spcPct val="10000"/>
              </a:spcBef>
              <a:buFont typeface="Wingdings" pitchFamily="2" charset="2"/>
              <a:buNone/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12220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8B8071A-1B2F-41F9-A0B3-75B42E8C885C}" type="datetime1">
              <a:rPr lang="en-US" altLang="en-US" smtClean="0"/>
              <a:pPr algn="r" eaLnBrk="1" hangingPunct="1">
                <a:spcBef>
                  <a:spcPct val="0"/>
                </a:spcBef>
              </a:pPr>
              <a:t>9/24/2016</a:t>
            </a:fld>
            <a:endParaRPr lang="en-US" altLang="en-US" smtClean="0"/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254B668-1F6A-4788-BED2-675F83F8F25A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No hyperbole means “don’t exaggerate”… just substantiate your claims, briefly, with some statistics</a:t>
            </a:r>
          </a:p>
        </p:txBody>
      </p:sp>
    </p:spTree>
    <p:extLst>
      <p:ext uri="{BB962C8B-B14F-4D97-AF65-F5344CB8AC3E}">
        <p14:creationId xmlns:p14="http://schemas.microsoft.com/office/powerpoint/2010/main" val="94390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79D7B-55F0-443A-B359-B01F1218A6CE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8E8CB-3341-47D9-A283-ABC5547741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69353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40E50-0511-4439-816E-29AF08C6B155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7BB0A-5F35-4F7F-B993-5A97C3CC33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7509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1650" y="93663"/>
            <a:ext cx="2130425" cy="6297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3663"/>
            <a:ext cx="6242050" cy="6297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01341-8C19-4D97-ACFC-8806C3242FCF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3E447-6C44-4BF2-9B7D-A69B1A718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46865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D1C3A-CCC3-4823-B022-325E82773FF7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8EC9F-E483-4FB7-BC87-AE9290764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8317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85090-B45C-4C5C-B7F6-D426C76E82A8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40130-EFB7-489C-930F-90C40BD8F2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25645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1892B-166F-4131-BA91-5867F06D71C0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2EDB3-0C3C-4C8B-BF5F-1E65751FBB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09725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0425F-CF60-40DB-AFDC-68D501EBD474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2C6F8-3984-4146-BC6E-621E37983A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41076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9EB8D-2991-4864-8409-6F605253A1DB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20167-9F09-4DD5-9D62-140E7EA17B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4597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6AE01-569C-4A85-A39A-83002843EB1B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AF580-CB9A-4211-89CA-B49F998921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4512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511C7-2D68-48B6-B9CE-3B0ADADC8513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9B43B-AB1F-4395-9069-01C2D9EBBA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6034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FDF72-5C6B-4C84-A935-D5E88FF8D11E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EE8A6-4A9A-4CE5-B495-C48BBA58A6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3511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77567-E3B7-47C5-B9F2-8AA269B6EA19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60682-EF14-43DF-BCBF-A4C219DAF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65546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B4982-48F5-43F6-884E-3B0DC9C587F7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7C886-72E4-430B-9BFE-C36CB9FC72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41291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3BD0D-4859-4DF4-9A55-6660BD1B2A01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FBF0A-D9A7-49C9-ABC4-C4E0EC9081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49309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1650" y="93663"/>
            <a:ext cx="2130425" cy="6297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3663"/>
            <a:ext cx="6242050" cy="6297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F0656-57F8-44E4-B3CA-CE47CB1AD55E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1671E-D799-422B-A0BC-4598C230F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556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A1276-CD87-4E2A-8732-2004D75D9052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4798B-E749-43E9-8DB8-E5EC0122F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40120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41BDF-C585-4428-9035-43B35F54C70C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C8410-B83F-4027-A5B4-162C94464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83302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6A761-D8B4-4ECC-930A-0508B4839D12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9E0EF-5ECD-4C33-9182-A015B5290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8026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A2FB2-2577-41D0-9DAE-2E0C87F53BF0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007EF-AF7E-4800-98D4-4C367600F6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60096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1C8C9-C7F3-4B6D-BA77-C37F09E33105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9E902-E063-4D06-BAFC-DC98220F86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42232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0046A-19E0-4252-B1D6-8F347B9D89A8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B1DF8-9D1F-472A-BC03-174830C874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9912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58578-7C06-4381-A6F1-DF532BCE024D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E4CC9-4DD4-4A18-B19C-756E7A17E9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3513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F00B4-5CCC-400A-B378-8B22F5B166F6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57B07-A59D-41FF-A32E-DCC46390F8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49650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8C7E5-DC49-48C2-99D3-9BF9BA6498A6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81110-89D0-4D5D-8131-3D1F1C918B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68794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CBB2D-DCF0-4F31-A673-7EDAE6A9C570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769A-BC13-4C38-861E-6FE07E703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92806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DC031-4AF8-4095-B917-073ACFDB64EA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82919-3B9D-40BF-9D51-382354FB53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8102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1650" y="93663"/>
            <a:ext cx="2130425" cy="6297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3663"/>
            <a:ext cx="6242050" cy="6297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7F8F0-CF2F-4E15-A41B-1D2173BBD64C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85398-4FEA-450C-89E9-87F65F2AC1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91673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1D161-8E2E-4964-9D9D-ACA95E9EBB56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2A64D-5CF5-4BB9-9B4D-CC9C03C76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90251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E7D8B-18BC-4D57-B100-DA685A99D314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EC39C-3B46-4CF3-8048-C7D912BB3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08471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B1290-10CB-4837-8613-7315E0BBB08D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B8DCA-D4C4-4D98-9990-3487E8E895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90492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77EA5-FA28-411A-B054-038FB8AC5AA2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5BB3A-2C0B-4147-928C-51E24A1BD0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35149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B4E42-B9F6-424A-AF3F-565F8EC83AA8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A704F-4FF4-4E36-B63B-ADAC8D7C05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30669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B1E51-9CE7-4AC8-B546-726B0EDA766D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F01E9-4134-400A-A433-9D0DEFBEE0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56510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EC4EF-59E1-420C-879C-54C7FBD000BB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923B2-3AAD-43FA-B0C3-17E8CC76BA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81188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AA121-3FE0-4F10-917A-74655EC708A1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5D7C5-3EA3-498D-BC45-3091EAF9A6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26317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58691-6ED4-4E0D-AFC9-F2DCD6484C0D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4AA4E-4767-4D4D-B7C1-D7433187DB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82528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92A5A-0DB9-4FBE-AEB3-DF274D809DB0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A4A56-16E4-409B-8908-A6A3B36CB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42648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AC837-6294-461B-926D-90D3DD7B88E5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91844-3D63-4FC8-88A7-C52D461D0F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74549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1650" y="93663"/>
            <a:ext cx="2130425" cy="6297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3663"/>
            <a:ext cx="6242050" cy="6297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53497-4B85-419B-8CF0-EC14DE9CDF5C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AD04-FBC4-44B0-A489-201F4B63F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53234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23E92-55E4-41D4-98B6-8596CC243022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0DC6F-B734-4603-81A5-F8183C3E63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05706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58B6A-79AD-416C-B57A-7CC70331CDF5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3C421-88C8-4487-8743-CEF6647701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66647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66A76-217D-41D5-B7AA-1F25E89EB7FA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B1534-D50F-4566-99A2-E91412312B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59626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DD385-A330-4613-B5E1-6BBBDF7235D4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3E1BF-5594-455F-8277-FDA50D6DB0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85362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C2352-180D-464F-87C3-E83E20C8E162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3C113-7220-47CB-93C3-C10B4A58FB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9878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E3BFF-3137-4A4C-ACDB-4BD9D4C49662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27667-E620-49ED-878C-C4176E9FA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873350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81EAE-7AA2-49FB-B114-50D6534D4675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0474A-270A-40C7-9591-D60F50B179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449810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0EDF6-A013-41A2-988C-49554858DB25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84D06-D1B2-44C4-A46F-8FB809B0AE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02659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D5AD3-D58F-4A99-91C7-BE75BB24AB9B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48C15-29ED-441E-9FEF-540C343510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983458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10D16-9A97-49BC-BD4E-E071EAEA863C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E6F6-717C-4F4D-A771-CD7BEFE6A5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24748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3272-3B83-4025-9F81-9C5E1820DA1D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E7388-B608-4CD3-BED7-F5B41E6640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68236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1650" y="93663"/>
            <a:ext cx="2130425" cy="6297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3663"/>
            <a:ext cx="6242050" cy="6297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12370-1D40-4231-AD68-FF94908D1CE2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6BBDC-8566-4EE5-9CB7-CCC4763F0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28236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FCE6F-8E88-4337-8400-F7020C9001EC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65937-B19B-4487-AB6D-78137073FE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49152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16E8B-33C5-43D6-AAAE-FE35416C44C4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7D259-6B0C-4AB9-A33B-820D9D0A6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796046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01353-3169-454A-B99A-B36C9A71FD56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2BB39-EAC5-4006-9AB6-BCC506932B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12039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95F6B-4EF3-4C33-BF68-E05659F44C56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B9E31-A30C-4192-A295-624FBF83E6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98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1F976-0502-45E2-AF95-5EF26F3A184B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D003E-F21D-49B1-AFD6-E21E8BF66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586078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61181-7AC6-487F-8C86-B095540817FF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32A01-D875-480E-93F3-E3F32611D6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59107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22A96-C3A5-4655-8C38-4DC8E533B9D0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E161A-13EC-400D-B538-7FFF9105E4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371700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93D98-64FD-4E30-90A2-9D7EC32407C7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28D9E-268E-4EDA-AD49-1D25CC4419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9391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073CE-90AA-4A2C-A086-584D8AA3BCD9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D0665-412E-42FE-BED6-EBA760DBC7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85729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1DD53-571C-4E99-8E2E-0221F49605E2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DFA59-FD39-450A-91C2-7DE5C9BFAD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57324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0D21-BEAF-498E-BD76-3F22B982DDC8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8A1A0-89C0-44B4-B21D-E34CE3662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766540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1650" y="93663"/>
            <a:ext cx="2130425" cy="6297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3663"/>
            <a:ext cx="6242050" cy="6297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39584-EADB-4F4B-97C0-DD64A6D6BE03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9B47F-4E7B-46FB-A86F-077417D5FF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30548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1CDD0-5834-4168-826A-55B24B8F3B30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6050D-A58D-494D-85AD-E1F87DF453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88345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E1CF9-1620-40B9-B87B-EFFF5B66DC6A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CA0C2-2448-4A81-8EE5-8E6F7CEAB3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276748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97B73-E988-4358-B4C0-58102D3BC590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5009A-2261-4C1E-8574-25622A7B37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4747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DEAF3-49CB-4C4B-ACA4-5EDE32CFA1BF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6CC80-F107-4F61-B12A-964C3BB4E1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429907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042ED-C902-416E-876F-C6F10CC92048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5DF56-D162-422F-8DEF-1F490BECE3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651073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52B09-750D-4D9A-9273-E17C5C718385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5D76A-9296-4486-94BD-1D292558F1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96312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ACC05-9766-4F43-8DA4-DC3419F79939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1FC42-0BD2-4259-8E68-45C64F29A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051420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753B2-415F-47D2-9685-79D52DAC5268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65E37-309C-45A4-B90E-F50EB34EAA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110530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96E8B-6710-4745-8461-F0B4F84C1092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B3827-52DE-4D86-B591-6E93FF447E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12660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9EDF6-6258-4094-9A99-BEAF321BE5C6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0FAB1-0F29-497C-B08E-D6007FD3BB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1110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F14B-9E5E-4CFF-9E51-D03B96BA751F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3C493-AB5C-4643-B001-B8DF9AB293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807818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31C22-1111-4306-B68A-9EA54C92E4A5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168F-F4A6-4D32-938B-71514E43DC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27169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8D5CC-C5A0-4F65-B548-93FA044A77CD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F4C6A-F4F0-4809-B3F3-51E99F5C10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6307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3E54D-48D2-4141-A718-F626503F8E02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7AF8B-D2D4-4D6D-80C0-B2F08ED483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2212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GTO-BG-main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41425" y="93663"/>
            <a:ext cx="774065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9" name="Picture 5" descr="RBC_logo with outlin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119813"/>
            <a:ext cx="4841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70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125" y="6670675"/>
            <a:ext cx="120015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 b="0"/>
            </a:lvl1pPr>
          </a:lstStyle>
          <a:p>
            <a:pPr>
              <a:defRPr/>
            </a:pPr>
            <a:fld id="{9A720905-66BB-46AA-951F-D2F61E140B15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570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8600" y="6670675"/>
            <a:ext cx="61468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570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8213" y="6670675"/>
            <a:ext cx="490537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/>
            </a:lvl1pPr>
          </a:lstStyle>
          <a:p>
            <a:pPr>
              <a:defRPr/>
            </a:pPr>
            <a:fld id="{8F7896F4-B32F-4F12-8314-BF8866A703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3" name="Group 14"/>
          <p:cNvGrpSpPr>
            <a:grpSpLocks/>
          </p:cNvGrpSpPr>
          <p:nvPr userDrawn="1"/>
        </p:nvGrpSpPr>
        <p:grpSpPr bwMode="auto">
          <a:xfrm>
            <a:off x="7435850" y="6027738"/>
            <a:ext cx="1709738" cy="633412"/>
            <a:chOff x="4684" y="3797"/>
            <a:chExt cx="1077" cy="399"/>
          </a:xfrm>
        </p:grpSpPr>
        <p:pic>
          <p:nvPicPr>
            <p:cNvPr id="1034" name="Picture 13" descr="GTO-folder-title_english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5" t="87761"/>
            <a:stretch>
              <a:fillRect/>
            </a:stretch>
          </p:blipFill>
          <p:spPr bwMode="auto">
            <a:xfrm>
              <a:off x="4685" y="3798"/>
              <a:ext cx="1076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0" descr="GTO-folder-title_english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5" t="87761"/>
            <a:stretch>
              <a:fillRect/>
            </a:stretch>
          </p:blipFill>
          <p:spPr bwMode="auto">
            <a:xfrm>
              <a:off x="4684" y="3797"/>
              <a:ext cx="1076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0" descr="GTO-BG-ap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41425" y="93663"/>
            <a:ext cx="774065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2053" name="Picture 12" descr="RBC_logo with outlin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119813"/>
            <a:ext cx="4841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8333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125" y="6670675"/>
            <a:ext cx="120015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 b="0"/>
            </a:lvl1pPr>
          </a:lstStyle>
          <a:p>
            <a:pPr>
              <a:defRPr/>
            </a:pPr>
            <a:fld id="{DDE725A1-019E-4644-93F6-CB3309106021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6833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8600" y="6670675"/>
            <a:ext cx="61468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833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8213" y="6670675"/>
            <a:ext cx="490537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/>
            </a:lvl1pPr>
          </a:lstStyle>
          <a:p>
            <a:pPr>
              <a:defRPr/>
            </a:pPr>
            <a:fld id="{8F9CE17C-0BC2-4DFB-B7F0-7DB2E9E2B6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7" name="Group 17"/>
          <p:cNvGrpSpPr>
            <a:grpSpLocks/>
          </p:cNvGrpSpPr>
          <p:nvPr userDrawn="1"/>
        </p:nvGrpSpPr>
        <p:grpSpPr bwMode="auto">
          <a:xfrm>
            <a:off x="7435850" y="6027738"/>
            <a:ext cx="1709738" cy="633412"/>
            <a:chOff x="4684" y="3797"/>
            <a:chExt cx="1077" cy="399"/>
          </a:xfrm>
        </p:grpSpPr>
        <p:pic>
          <p:nvPicPr>
            <p:cNvPr id="2058" name="Picture 18" descr="GTO-folder-title_english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5" t="87761"/>
            <a:stretch>
              <a:fillRect/>
            </a:stretch>
          </p:blipFill>
          <p:spPr bwMode="auto">
            <a:xfrm>
              <a:off x="4685" y="3798"/>
              <a:ext cx="1076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9" name="Picture 19" descr="GTO-folder-title_english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5" t="87761"/>
            <a:stretch>
              <a:fillRect/>
            </a:stretch>
          </p:blipFill>
          <p:spPr bwMode="auto">
            <a:xfrm>
              <a:off x="4684" y="3797"/>
              <a:ext cx="1076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0" descr="GTO-BG-innov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41425" y="93663"/>
            <a:ext cx="774065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3077" name="Picture 12" descr="RBC_logo with outlin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119813"/>
            <a:ext cx="4841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935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125" y="6670675"/>
            <a:ext cx="120015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 b="0"/>
            </a:lvl1pPr>
          </a:lstStyle>
          <a:p>
            <a:pPr>
              <a:defRPr/>
            </a:pPr>
            <a:fld id="{CCC760B5-92D2-415C-B63D-8A29107EC7E4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6935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8600" y="6670675"/>
            <a:ext cx="61468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935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8213" y="6670675"/>
            <a:ext cx="490537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/>
            </a:lvl1pPr>
          </a:lstStyle>
          <a:p>
            <a:pPr>
              <a:defRPr/>
            </a:pPr>
            <a:fld id="{49E4EE44-8077-41B0-A8ED-99563987C4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0" descr="GTO-BG-i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41425" y="93663"/>
            <a:ext cx="774065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4101" name="Picture 12" descr="RBC_logo with outlin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119813"/>
            <a:ext cx="4841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038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125" y="6670675"/>
            <a:ext cx="120015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 b="0"/>
            </a:lvl1pPr>
          </a:lstStyle>
          <a:p>
            <a:pPr>
              <a:defRPr/>
            </a:pPr>
            <a:fld id="{19753C47-F653-47EB-838B-7D7FEE38C2F3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7038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8600" y="6670675"/>
            <a:ext cx="61468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7038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8213" y="6670675"/>
            <a:ext cx="490537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/>
            </a:lvl1pPr>
          </a:lstStyle>
          <a:p>
            <a:pPr>
              <a:defRPr/>
            </a:pPr>
            <a:fld id="{A99E1EDF-0709-4EAD-ADDB-B169F2847F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4105" name="Group 17"/>
          <p:cNvGrpSpPr>
            <a:grpSpLocks/>
          </p:cNvGrpSpPr>
          <p:nvPr userDrawn="1"/>
        </p:nvGrpSpPr>
        <p:grpSpPr bwMode="auto">
          <a:xfrm>
            <a:off x="7435850" y="6027738"/>
            <a:ext cx="1709738" cy="633412"/>
            <a:chOff x="4684" y="3797"/>
            <a:chExt cx="1077" cy="399"/>
          </a:xfrm>
        </p:grpSpPr>
        <p:pic>
          <p:nvPicPr>
            <p:cNvPr id="4106" name="Picture 18" descr="GTO-folder-title_english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5" t="87761"/>
            <a:stretch>
              <a:fillRect/>
            </a:stretch>
          </p:blipFill>
          <p:spPr bwMode="auto">
            <a:xfrm>
              <a:off x="4685" y="3798"/>
              <a:ext cx="1076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19" descr="GTO-folder-title_english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5" t="87761"/>
            <a:stretch>
              <a:fillRect/>
            </a:stretch>
          </p:blipFill>
          <p:spPr bwMode="auto">
            <a:xfrm>
              <a:off x="4684" y="3797"/>
              <a:ext cx="1076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9" descr="GTO-BG-pb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41425" y="93663"/>
            <a:ext cx="774065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5125" name="Picture 11" descr="RBC_logo with outlin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119813"/>
            <a:ext cx="4841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140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125" y="6670675"/>
            <a:ext cx="120015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 b="0"/>
            </a:lvl1pPr>
          </a:lstStyle>
          <a:p>
            <a:pPr>
              <a:defRPr/>
            </a:pPr>
            <a:fld id="{D89E898E-D121-4DF6-A5BA-4EABDAD90D6D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7140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8600" y="6670675"/>
            <a:ext cx="61468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7140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8213" y="6670675"/>
            <a:ext cx="490537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/>
            </a:lvl1pPr>
          </a:lstStyle>
          <a:p>
            <a:pPr>
              <a:defRPr/>
            </a:pPr>
            <a:fld id="{93455057-3C55-4FC8-8EBC-BEDE1454BD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5129" name="Group 16"/>
          <p:cNvGrpSpPr>
            <a:grpSpLocks/>
          </p:cNvGrpSpPr>
          <p:nvPr userDrawn="1"/>
        </p:nvGrpSpPr>
        <p:grpSpPr bwMode="auto">
          <a:xfrm>
            <a:off x="7435850" y="6027738"/>
            <a:ext cx="1709738" cy="633412"/>
            <a:chOff x="4684" y="3797"/>
            <a:chExt cx="1077" cy="399"/>
          </a:xfrm>
        </p:grpSpPr>
        <p:pic>
          <p:nvPicPr>
            <p:cNvPr id="5130" name="Picture 17" descr="GTO-folder-title_english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5" t="87761"/>
            <a:stretch>
              <a:fillRect/>
            </a:stretch>
          </p:blipFill>
          <p:spPr bwMode="auto">
            <a:xfrm>
              <a:off x="4685" y="3798"/>
              <a:ext cx="1076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18" descr="GTO-folder-title_english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5" t="87761"/>
            <a:stretch>
              <a:fillRect/>
            </a:stretch>
          </p:blipFill>
          <p:spPr bwMode="auto">
            <a:xfrm>
              <a:off x="4684" y="3797"/>
              <a:ext cx="1076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9" descr="GTO-BG-whol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41425" y="93663"/>
            <a:ext cx="774065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6149" name="Picture 11" descr="RBC_logo with outlin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119813"/>
            <a:ext cx="4841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242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125" y="6670675"/>
            <a:ext cx="120015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 b="0"/>
            </a:lvl1pPr>
          </a:lstStyle>
          <a:p>
            <a:pPr>
              <a:defRPr/>
            </a:pPr>
            <a:fld id="{828AB4D4-493F-45FF-9037-C83DBA4E1C28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5724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8600" y="6670675"/>
            <a:ext cx="61468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7243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8213" y="6670675"/>
            <a:ext cx="490537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/>
            </a:lvl1pPr>
          </a:lstStyle>
          <a:p>
            <a:pPr>
              <a:defRPr/>
            </a:pPr>
            <a:fld id="{ED10BE5B-68C6-4BAF-AD9E-6990277BFA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153" name="Group 16"/>
          <p:cNvGrpSpPr>
            <a:grpSpLocks/>
          </p:cNvGrpSpPr>
          <p:nvPr userDrawn="1"/>
        </p:nvGrpSpPr>
        <p:grpSpPr bwMode="auto">
          <a:xfrm>
            <a:off x="7435850" y="6027738"/>
            <a:ext cx="1709738" cy="633412"/>
            <a:chOff x="4684" y="3797"/>
            <a:chExt cx="1077" cy="399"/>
          </a:xfrm>
        </p:grpSpPr>
        <p:pic>
          <p:nvPicPr>
            <p:cNvPr id="6154" name="Picture 17" descr="GTO-folder-title_english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5" t="87761"/>
            <a:stretch>
              <a:fillRect/>
            </a:stretch>
          </p:blipFill>
          <p:spPr bwMode="auto">
            <a:xfrm>
              <a:off x="4685" y="3798"/>
              <a:ext cx="1076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5" name="Picture 18" descr="GTO-folder-title_english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5" t="87761"/>
            <a:stretch>
              <a:fillRect/>
            </a:stretch>
          </p:blipFill>
          <p:spPr bwMode="auto">
            <a:xfrm>
              <a:off x="4684" y="3797"/>
              <a:ext cx="1076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TO-BG-main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01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125" y="6670675"/>
            <a:ext cx="120015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 b="0"/>
            </a:lvl1pPr>
          </a:lstStyle>
          <a:p>
            <a:pPr>
              <a:defRPr/>
            </a:pPr>
            <a:fld id="{3AC149A5-BDA3-4FE2-860B-7C7AB6A4AE3D}" type="datetime1">
              <a:rPr lang="en-US" altLang="en-US"/>
              <a:pPr>
                <a:defRPr/>
              </a:pPr>
              <a:t>9/24/2016</a:t>
            </a:fld>
            <a:endParaRPr lang="en-US" altLang="en-US"/>
          </a:p>
        </p:txBody>
      </p:sp>
      <p:sp>
        <p:nvSpPr>
          <p:cNvPr id="6901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8600" y="6670675"/>
            <a:ext cx="61468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901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8213" y="6670675"/>
            <a:ext cx="490537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/>
            </a:lvl1pPr>
          </a:lstStyle>
          <a:p>
            <a:pPr>
              <a:defRPr/>
            </a:pPr>
            <a:fld id="{A4C410F3-8A83-44E3-9261-DB001304E4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png"/><Relationship Id="rId7" Type="http://schemas.openxmlformats.org/officeDocument/2006/relationships/image" Target="../media/image21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20725" y="1276350"/>
            <a:ext cx="7575550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RBC Next Great </a:t>
            </a:r>
            <a:r>
              <a:rPr lang="en-CA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Innovator Hackathon</a:t>
            </a:r>
            <a:endParaRPr lang="en-CA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CA" altLang="en-US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RBC Serve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September 25</a:t>
            </a:r>
            <a:r>
              <a:rPr lang="en-US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, 2016 </a:t>
            </a:r>
            <a:endParaRPr lang="en-US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Created By: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Bainian Liu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Danny Gosain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Sadruddin Hashmani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Sanhar Balachandran</a:t>
            </a: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Small Business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C8410-B83F-4027-A5B4-162C94464FC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1109663"/>
            <a:ext cx="65817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4001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Business Owner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C8410-B83F-4027-A5B4-162C94464FC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162050"/>
            <a:ext cx="7620000" cy="458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340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3663"/>
            <a:ext cx="8353425" cy="746125"/>
          </a:xfrm>
        </p:spPr>
        <p:txBody>
          <a:bodyPr/>
          <a:lstStyle/>
          <a:p>
            <a:r>
              <a:rPr lang="en-US" dirty="0" smtClean="0"/>
              <a:t>Owners: Motivated by Growth &amp;</a:t>
            </a:r>
            <a:r>
              <a:rPr lang="en-US" dirty="0"/>
              <a:t> </a:t>
            </a:r>
            <a:r>
              <a:rPr lang="en-US" dirty="0" smtClean="0"/>
              <a:t>Satisfaction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C8410-B83F-4027-A5B4-162C94464FC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49" y="1138238"/>
            <a:ext cx="6958013" cy="470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76719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6" y="93663"/>
            <a:ext cx="8743950" cy="746125"/>
          </a:xfrm>
        </p:spPr>
        <p:txBody>
          <a:bodyPr/>
          <a:lstStyle/>
          <a:p>
            <a:r>
              <a:rPr lang="en-US" dirty="0" smtClean="0"/>
              <a:t>Profile: “Mountain Climber” Business Owner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C8410-B83F-4027-A5B4-162C94464FC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147764"/>
            <a:ext cx="7024688" cy="473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76719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6" y="93663"/>
            <a:ext cx="8743950" cy="746125"/>
          </a:xfrm>
        </p:spPr>
        <p:txBody>
          <a:bodyPr/>
          <a:lstStyle/>
          <a:p>
            <a:r>
              <a:rPr lang="en-US" dirty="0" smtClean="0"/>
              <a:t>Profile: “Freedom Fighter” Business Owner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C8410-B83F-4027-A5B4-162C94464FC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204914"/>
            <a:ext cx="7100887" cy="474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53300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6" y="93663"/>
            <a:ext cx="8743950" cy="746125"/>
          </a:xfrm>
        </p:spPr>
        <p:txBody>
          <a:bodyPr/>
          <a:lstStyle/>
          <a:p>
            <a:r>
              <a:rPr lang="en-US" dirty="0" smtClean="0"/>
              <a:t>Profile: “Craftsperson” Business Owner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C8410-B83F-4027-A5B4-162C94464FC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02" y="1223964"/>
            <a:ext cx="7025386" cy="465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8318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3663"/>
            <a:ext cx="8982075" cy="746125"/>
          </a:xfrm>
        </p:spPr>
        <p:txBody>
          <a:bodyPr/>
          <a:lstStyle/>
          <a:p>
            <a:r>
              <a:rPr lang="en-US" dirty="0" smtClean="0"/>
              <a:t>Changing Face/Needs of Small Business Clients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C8410-B83F-4027-A5B4-162C94464FC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Cloud Callout 5"/>
          <p:cNvSpPr>
            <a:spLocks noChangeArrowheads="1"/>
          </p:cNvSpPr>
          <p:nvPr/>
        </p:nvSpPr>
        <p:spPr bwMode="auto">
          <a:xfrm>
            <a:off x="202981" y="1132090"/>
            <a:ext cx="1844101" cy="987425"/>
          </a:xfrm>
          <a:prstGeom prst="cloudCallout">
            <a:avLst>
              <a:gd name="adj1" fmla="val -30319"/>
              <a:gd name="adj2" fmla="val 8671"/>
            </a:avLst>
          </a:prstGeom>
          <a:solidFill>
            <a:srgbClr val="CDE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" rIns="18288"/>
          <a:lstStyle>
            <a:lvl1pPr eaLnBrk="0" hangingPunct="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altLang="en-US" sz="10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7903" y="1284964"/>
            <a:ext cx="1714257" cy="72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1000" dirty="0">
                <a:solidFill>
                  <a:srgbClr val="000000"/>
                </a:solidFill>
                <a:cs typeface="Arial" pitchFamily="34" charset="0"/>
              </a:rPr>
              <a:t>Busy and time-starved often wearing multiple hats and involved in various levels of decision-making</a:t>
            </a:r>
          </a:p>
        </p:txBody>
      </p:sp>
      <p:sp>
        <p:nvSpPr>
          <p:cNvPr id="8" name="Cloud Callout 7"/>
          <p:cNvSpPr>
            <a:spLocks noChangeArrowheads="1"/>
          </p:cNvSpPr>
          <p:nvPr/>
        </p:nvSpPr>
        <p:spPr bwMode="auto">
          <a:xfrm>
            <a:off x="1069318" y="2040140"/>
            <a:ext cx="1843395" cy="987425"/>
          </a:xfrm>
          <a:prstGeom prst="cloudCallout">
            <a:avLst>
              <a:gd name="adj1" fmla="val -30319"/>
              <a:gd name="adj2" fmla="val 8671"/>
            </a:avLst>
          </a:prstGeom>
          <a:solidFill>
            <a:srgbClr val="CDE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" rIns="18288"/>
          <a:lstStyle>
            <a:lvl1pPr eaLnBrk="0" hangingPunct="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altLang="en-US" sz="10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46965" y="2237375"/>
            <a:ext cx="1778497" cy="56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1000" dirty="0">
                <a:solidFill>
                  <a:srgbClr val="000000"/>
                </a:solidFill>
                <a:cs typeface="Arial" pitchFamily="34" charset="0"/>
              </a:rPr>
              <a:t>Open to novel / innovative ways of doing business with the goal of “getting things done”</a:t>
            </a:r>
          </a:p>
        </p:txBody>
      </p:sp>
      <p:sp>
        <p:nvSpPr>
          <p:cNvPr id="10" name="Cloud Callout 9"/>
          <p:cNvSpPr>
            <a:spLocks noChangeArrowheads="1"/>
          </p:cNvSpPr>
          <p:nvPr/>
        </p:nvSpPr>
        <p:spPr bwMode="auto">
          <a:xfrm>
            <a:off x="140713" y="3087890"/>
            <a:ext cx="1844100" cy="987425"/>
          </a:xfrm>
          <a:prstGeom prst="cloudCallout">
            <a:avLst>
              <a:gd name="adj1" fmla="val -30319"/>
              <a:gd name="adj2" fmla="val 8671"/>
            </a:avLst>
          </a:prstGeom>
          <a:solidFill>
            <a:srgbClr val="CDE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" rIns="18288"/>
          <a:lstStyle>
            <a:lvl1pPr eaLnBrk="0" hangingPunct="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altLang="en-US" sz="10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5635" y="3303181"/>
            <a:ext cx="1714256" cy="56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1000">
                <a:solidFill>
                  <a:srgbClr val="000000"/>
                </a:solidFill>
                <a:cs typeface="Arial" pitchFamily="34" charset="0"/>
              </a:rPr>
              <a:t>Open / familiar / reliant on technology as an enabler for their business </a:t>
            </a:r>
          </a:p>
        </p:txBody>
      </p:sp>
      <p:sp>
        <p:nvSpPr>
          <p:cNvPr id="12" name="Cloud Callout 11"/>
          <p:cNvSpPr>
            <a:spLocks noChangeArrowheads="1"/>
          </p:cNvSpPr>
          <p:nvPr/>
        </p:nvSpPr>
        <p:spPr bwMode="auto">
          <a:xfrm>
            <a:off x="1153100" y="3983240"/>
            <a:ext cx="1842595" cy="987425"/>
          </a:xfrm>
          <a:prstGeom prst="cloudCallout">
            <a:avLst>
              <a:gd name="adj1" fmla="val -30319"/>
              <a:gd name="adj2" fmla="val 8671"/>
            </a:avLst>
          </a:prstGeom>
          <a:solidFill>
            <a:srgbClr val="CDE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" rIns="18288"/>
          <a:lstStyle>
            <a:lvl1pPr eaLnBrk="0" hangingPunct="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altLang="en-US" sz="10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68947" y="4211973"/>
            <a:ext cx="1712857" cy="56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1000">
                <a:solidFill>
                  <a:srgbClr val="000000"/>
                </a:solidFill>
                <a:cs typeface="Arial" pitchFamily="34" charset="0"/>
              </a:rPr>
              <a:t>In search of solutions to grow their business and simplify their operations</a:t>
            </a:r>
          </a:p>
        </p:txBody>
      </p:sp>
      <p:sp>
        <p:nvSpPr>
          <p:cNvPr id="14" name="Cloud Callout 13"/>
          <p:cNvSpPr>
            <a:spLocks noChangeArrowheads="1"/>
          </p:cNvSpPr>
          <p:nvPr/>
        </p:nvSpPr>
        <p:spPr bwMode="auto">
          <a:xfrm>
            <a:off x="280495" y="4989715"/>
            <a:ext cx="1844101" cy="989012"/>
          </a:xfrm>
          <a:prstGeom prst="cloudCallout">
            <a:avLst>
              <a:gd name="adj1" fmla="val -30319"/>
              <a:gd name="adj2" fmla="val 8671"/>
            </a:avLst>
          </a:prstGeom>
          <a:solidFill>
            <a:srgbClr val="CDE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" rIns="18288"/>
          <a:lstStyle>
            <a:lvl1pPr eaLnBrk="0" hangingPunct="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altLang="en-US" sz="10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45417" y="5151497"/>
            <a:ext cx="1714257" cy="723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1000">
                <a:solidFill>
                  <a:srgbClr val="000000"/>
                </a:solidFill>
                <a:cs typeface="Arial" pitchFamily="34" charset="0"/>
              </a:rPr>
              <a:t>Given their busy schedule, seeking to do business on their own terms – time, place and channel of choice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3965685" y="2416377"/>
            <a:ext cx="4407776" cy="0"/>
          </a:xfrm>
          <a:prstGeom prst="line">
            <a:avLst/>
          </a:prstGeom>
          <a:solidFill>
            <a:srgbClr val="FF9933"/>
          </a:solidFill>
          <a:ln w="6350" cap="flat" cmpd="sng" algn="ctr">
            <a:solidFill>
              <a:srgbClr val="2D2D8A">
                <a:lumMod val="60000"/>
                <a:lumOff val="40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Picture 2" descr="bo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1435373"/>
            <a:ext cx="547543" cy="65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4226117" y="1663902"/>
            <a:ext cx="1631841" cy="4572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45720" rIns="45720"/>
          <a:lstStyle/>
          <a:p>
            <a:pPr algn="ctr">
              <a:defRPr/>
            </a:pPr>
            <a:r>
              <a:rPr lang="en-US" sz="1000" kern="0" dirty="0">
                <a:solidFill>
                  <a:srgbClr val="000000"/>
                </a:solidFill>
                <a:latin typeface="Arial"/>
                <a:cs typeface="Arial" pitchFamily="34" charset="0"/>
              </a:rPr>
              <a:t>of the workforce will be Millennials in less than 15 years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965685" y="4168977"/>
            <a:ext cx="4407776" cy="0"/>
          </a:xfrm>
          <a:prstGeom prst="line">
            <a:avLst/>
          </a:prstGeom>
          <a:solidFill>
            <a:srgbClr val="FF9933"/>
          </a:solidFill>
          <a:ln w="6350" cap="flat" cmpd="sng" algn="ctr">
            <a:solidFill>
              <a:srgbClr val="2D2D8A">
                <a:lumMod val="60000"/>
                <a:lumOff val="40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20" name="Picture 10" descr="Diversit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67" y="3051364"/>
            <a:ext cx="413064" cy="58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 bwMode="auto">
          <a:xfrm>
            <a:off x="4251708" y="3219653"/>
            <a:ext cx="1387968" cy="4572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45720" rIns="45720"/>
          <a:lstStyle/>
          <a:p>
            <a:pPr algn="ctr">
              <a:defRPr/>
            </a:pPr>
            <a:r>
              <a:rPr lang="en-US" sz="1000" kern="0" dirty="0">
                <a:solidFill>
                  <a:srgbClr val="000000"/>
                </a:solidFill>
                <a:latin typeface="Arial"/>
                <a:cs typeface="Arial" pitchFamily="34" charset="0"/>
              </a:rPr>
              <a:t>More newcomers start businesses than other Canadians</a:t>
            </a:r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038" y="6220027"/>
            <a:ext cx="70452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856" y="6393065"/>
            <a:ext cx="30559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Connector 23"/>
          <p:cNvCxnSpPr/>
          <p:nvPr/>
        </p:nvCxnSpPr>
        <p:spPr bwMode="auto">
          <a:xfrm>
            <a:off x="5844409" y="1120977"/>
            <a:ext cx="0" cy="5341938"/>
          </a:xfrm>
          <a:prstGeom prst="line">
            <a:avLst/>
          </a:prstGeom>
          <a:solidFill>
            <a:srgbClr val="FF9933"/>
          </a:solidFill>
          <a:ln w="6350" cap="flat" cmpd="sng" algn="ctr">
            <a:solidFill>
              <a:srgbClr val="2D2D8A">
                <a:lumMod val="60000"/>
                <a:lumOff val="40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493" y="6393065"/>
            <a:ext cx="304088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8" descr="Grandparent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573" y="1319007"/>
            <a:ext cx="719619" cy="94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/>
          <p:nvPr/>
        </p:nvSpPr>
        <p:spPr bwMode="auto">
          <a:xfrm>
            <a:off x="6889149" y="1657552"/>
            <a:ext cx="1484312" cy="5334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45720" rIns="45720"/>
          <a:lstStyle/>
          <a:p>
            <a:pPr algn="ctr">
              <a:defRPr/>
            </a:pPr>
            <a:r>
              <a:rPr lang="en-US" sz="1000" kern="0" dirty="0">
                <a:solidFill>
                  <a:srgbClr val="000000"/>
                </a:solidFill>
                <a:latin typeface="Arial"/>
                <a:cs typeface="Arial" pitchFamily="34" charset="0"/>
              </a:rPr>
              <a:t>of all small and medium-sized enterprise owners are over 50 years of age</a:t>
            </a:r>
          </a:p>
        </p:txBody>
      </p:sp>
      <p:pic>
        <p:nvPicPr>
          <p:cNvPr id="28" name="Picture 7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926" y="2557665"/>
            <a:ext cx="2384534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08688"/>
                  </a:outerShdw>
                </a:effectLst>
              </a14:hiddenEffects>
            </a:ext>
          </a:extLst>
        </p:spPr>
      </p:pic>
      <p:pic>
        <p:nvPicPr>
          <p:cNvPr id="29" name="Picture 4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581" y="4673802"/>
            <a:ext cx="2718731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30" name="Picture 5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376" y="4473777"/>
            <a:ext cx="2827119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/>
        </p:nvSpPr>
        <p:spPr bwMode="auto">
          <a:xfrm>
            <a:off x="4659669" y="1387677"/>
            <a:ext cx="764737" cy="319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 dirty="0">
                <a:solidFill>
                  <a:srgbClr val="CCCC00"/>
                </a:solidFill>
                <a:latin typeface="Arial" pitchFamily="34" charset="0"/>
                <a:cs typeface="Arial" pitchFamily="34" charset="0"/>
              </a:rPr>
              <a:t>75%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519120" y="2930728"/>
            <a:ext cx="803124" cy="33018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 dirty="0">
                <a:solidFill>
                  <a:srgbClr val="CCCC00"/>
                </a:solidFill>
                <a:latin typeface="Arial" pitchFamily="34" charset="0"/>
                <a:cs typeface="Arial" pitchFamily="34" charset="0"/>
              </a:rPr>
              <a:t>1.6X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283560" y="1373390"/>
            <a:ext cx="945383" cy="319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 dirty="0">
                <a:solidFill>
                  <a:srgbClr val="CCCC00"/>
                </a:solidFill>
                <a:latin typeface="Arial" pitchFamily="34" charset="0"/>
                <a:cs typeface="Arial" pitchFamily="34" charset="0"/>
              </a:rPr>
              <a:t>~58%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1446814" y="978173"/>
            <a:ext cx="436770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2" tIns="45686" rIns="91372" bIns="45686" anchor="ctr"/>
          <a:lstStyle>
            <a:lvl1pPr eaLnBrk="0" hangingPunct="0">
              <a:defRPr sz="12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SimSun" pitchFamily="2" charset="-122"/>
                <a:cs typeface="Calibri" panose="020F0502020204030204" pitchFamily="34" charset="0"/>
              </a:rPr>
              <a:t>Small business is multi channel in banking, going virtual in business</a:t>
            </a:r>
            <a:endParaRPr lang="en-CA" altLang="en-US" sz="1050" b="1" dirty="0">
              <a:solidFill>
                <a:schemeClr val="tx1">
                  <a:lumMod val="65000"/>
                  <a:lumOff val="35000"/>
                </a:schemeClr>
              </a:solidFill>
              <a:ea typeface="SimSun" pitchFamily="2" charset="-122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32133" y="4264227"/>
            <a:ext cx="2384534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2D2D8A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SB owners do not solely rely on face-to-face interaction, but are increasingly embracing virtual technologies such as tablet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88926" y="4264227"/>
            <a:ext cx="2384534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2D2D8A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Flexibility the  most important factor in the final decision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5534025" y="97155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2" tIns="45686" rIns="91372" bIns="45686" anchor="ctr"/>
          <a:lstStyle>
            <a:lvl1pPr eaLnBrk="0" hangingPunct="0">
              <a:defRPr sz="12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marL="114300" lvl="1" defTabSz="292100" eaLnBrk="1" hangingPunct="1">
              <a:defRPr/>
            </a:pPr>
            <a:r>
              <a:rPr lang="en-US" altLang="en-US" sz="105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  <a:cs typeface="Arial" charset="0"/>
              </a:rPr>
              <a:t>Business </a:t>
            </a:r>
            <a:r>
              <a:rPr lang="en-US" altLang="en-US" sz="105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  <a:cs typeface="Arial" charset="0"/>
              </a:rPr>
              <a:t>cheques</a:t>
            </a:r>
            <a:r>
              <a:rPr lang="en-US" altLang="en-US" sz="105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  <a:cs typeface="Arial" charset="0"/>
              </a:rPr>
              <a:t> are declining at a rate of 4-5% a year </a:t>
            </a:r>
          </a:p>
        </p:txBody>
      </p:sp>
    </p:spTree>
    <p:extLst>
      <p:ext uri="{BB962C8B-B14F-4D97-AF65-F5344CB8AC3E}">
        <p14:creationId xmlns:p14="http://schemas.microsoft.com/office/powerpoint/2010/main" val="116115118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Business Pain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C8410-B83F-4027-A5B4-162C94464FC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97" y="1138239"/>
            <a:ext cx="7283041" cy="474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58056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Owners Buy Financial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C8410-B83F-4027-A5B4-162C94464FC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10" y="1138238"/>
            <a:ext cx="7384378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0131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Judges’ Evaluation Criteria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54DC337-7598-4540-ACCD-5E4B833B3812}" type="slidenum">
              <a:rPr lang="en-US" altLang="en-US" sz="900" smtClean="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900" smtClean="0">
              <a:solidFill>
                <a:schemeClr val="bg1"/>
              </a:solidFill>
            </a:endParaRPr>
          </a:p>
        </p:txBody>
      </p:sp>
      <p:sp>
        <p:nvSpPr>
          <p:cNvPr id="25604" name="Text Box 14"/>
          <p:cNvSpPr txBox="1">
            <a:spLocks noChangeArrowheads="1"/>
          </p:cNvSpPr>
          <p:nvPr/>
        </p:nvSpPr>
        <p:spPr bwMode="auto">
          <a:xfrm>
            <a:off x="142875" y="1466850"/>
            <a:ext cx="891540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CA" altLang="en-US" sz="18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1st Round (starts @ 11 a.m., Sun.) – 2 min presentation / 2 min Q&amp;A</a:t>
            </a:r>
          </a:p>
          <a:p>
            <a:pPr eaLnBrk="1" hangingPunct="1">
              <a:buClrTx/>
              <a:buFontTx/>
              <a:buNone/>
            </a:pPr>
            <a:r>
              <a:rPr lang="en-CA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CLARITY (25%)</a:t>
            </a:r>
            <a:r>
              <a:rPr lang="en-CA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Was the concept clearly described?</a:t>
            </a:r>
          </a:p>
          <a:p>
            <a:pPr eaLnBrk="1" hangingPunct="1">
              <a:buClrTx/>
              <a:buFontTx/>
              <a:buNone/>
            </a:pPr>
            <a:r>
              <a:rPr lang="en-CA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 (30%)</a:t>
            </a:r>
            <a:r>
              <a:rPr lang="en-CA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Was a working piece of code demonstrated, questions clearly answered?</a:t>
            </a:r>
          </a:p>
          <a:p>
            <a:pPr eaLnBrk="1" hangingPunct="1">
              <a:buClrTx/>
              <a:buFontTx/>
              <a:buNone/>
            </a:pPr>
            <a:r>
              <a:rPr lang="en-CA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to RBC (30%)</a:t>
            </a:r>
            <a:r>
              <a:rPr lang="en-CA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Why should we use your app?</a:t>
            </a:r>
          </a:p>
          <a:p>
            <a:pPr eaLnBrk="1" hangingPunct="1">
              <a:buClrTx/>
              <a:buFontTx/>
              <a:buNone/>
            </a:pPr>
            <a:r>
              <a:rPr lang="en-CA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 ROUND (15%)</a:t>
            </a:r>
            <a:r>
              <a:rPr lang="en-CA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Will complete working prototype be done by 3 p.m.? Is this a top-5 team?</a:t>
            </a:r>
          </a:p>
        </p:txBody>
      </p:sp>
      <p:sp>
        <p:nvSpPr>
          <p:cNvPr id="25605" name="Text Box 15"/>
          <p:cNvSpPr txBox="1">
            <a:spLocks noChangeArrowheads="1"/>
          </p:cNvSpPr>
          <p:nvPr/>
        </p:nvSpPr>
        <p:spPr bwMode="auto">
          <a:xfrm>
            <a:off x="142875" y="3171824"/>
            <a:ext cx="8915400" cy="2265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CA" altLang="en-US" sz="18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 (Top-5) Round (starts @ 2</a:t>
            </a:r>
            <a:r>
              <a:rPr lang="en-CA" altLang="en-US" sz="18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:30 </a:t>
            </a:r>
            <a:r>
              <a:rPr lang="en-CA" altLang="en-US" sz="18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pm, Sun.) – 10 min </a:t>
            </a:r>
            <a:r>
              <a:rPr lang="en-CA" altLang="en-US" sz="1800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pres’n</a:t>
            </a:r>
            <a:r>
              <a:rPr lang="en-CA" altLang="en-US" sz="18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CA" altLang="en-US" sz="18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en-CA" altLang="en-US" sz="18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 Q&amp;A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VALUE TO RBC </a:t>
            </a: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(40%) </a:t>
            </a:r>
            <a:r>
              <a:rPr lang="en-US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Addresses the Challenge question? Trends / change factors addressed? Were RBC needs / opportunities clearly identified? Is the idea feasible, with real potential? </a:t>
            </a:r>
          </a:p>
          <a:p>
            <a:pPr eaLnBrk="1" hangingPunct="1">
              <a:buClrTx/>
              <a:buNone/>
            </a:pPr>
            <a:r>
              <a:rPr lang="en-US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TECHNICAL DEPTH &amp; </a:t>
            </a: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UI/UX (30%) </a:t>
            </a:r>
            <a:r>
              <a:rPr lang="en-US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Working prototype developed? Makes good use of features of chosen platform? Appealing User </a:t>
            </a:r>
            <a:r>
              <a:rPr lang="en-US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(UI) </a:t>
            </a:r>
            <a:r>
              <a:rPr lang="en-US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User </a:t>
            </a:r>
            <a:r>
              <a:rPr lang="en-US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Experience (UX)? </a:t>
            </a:r>
            <a:endParaRPr lang="en-US" alt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buClrTx/>
              <a:buNone/>
            </a:pPr>
            <a:r>
              <a:rPr lang="en-US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ORIGINALITY &amp; CREATIVITY (20</a:t>
            </a: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%) </a:t>
            </a:r>
            <a:r>
              <a:rPr lang="en-US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Novel approach to serving RBC’s small business clients? Idea thoroughly developed? </a:t>
            </a:r>
          </a:p>
          <a:p>
            <a:pPr eaLnBrk="1" hangingPunct="1">
              <a:buClrTx/>
              <a:buNone/>
            </a:pPr>
            <a:r>
              <a:rPr lang="en-US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 (10</a:t>
            </a: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%) </a:t>
            </a:r>
            <a:r>
              <a:rPr lang="en-US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Engaging presentation? Clear articulation of idea, including value to RBC and our clients? 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Table of Contents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F435FB1-CD24-4F15-87C7-F38065D75342}" type="slidenum">
              <a:rPr lang="en-US" altLang="en-US" sz="900" smtClean="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900" smtClean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17600" y="1139825"/>
            <a:ext cx="7799388" cy="451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8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363538" indent="-363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rgbClr val="333333"/>
                </a:solidFill>
                <a:latin typeface="+mn-lt"/>
                <a:cs typeface="+mn-cs"/>
              </a:defRPr>
            </a:lvl2pPr>
            <a:lvl3pPr marL="690563" indent="-298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Symbol" pitchFamily="18" charset="2"/>
              <a:buChar char="-"/>
              <a:defRPr sz="2000">
                <a:solidFill>
                  <a:srgbClr val="333333"/>
                </a:solidFill>
                <a:latin typeface="+mn-lt"/>
                <a:cs typeface="+mn-cs"/>
              </a:defRPr>
            </a:lvl3pPr>
            <a:lvl4pPr marL="1063625" indent="-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A642A"/>
              </a:buClr>
              <a:buSzPct val="75000"/>
              <a:buFont typeface="Wingdings" pitchFamily="2" charset="2"/>
              <a:buChar char="l"/>
              <a:defRPr>
                <a:solidFill>
                  <a:srgbClr val="333333"/>
                </a:solidFill>
                <a:latin typeface="+mn-lt"/>
                <a:cs typeface="+mn-cs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333333"/>
                </a:solidFill>
                <a:latin typeface="+mn-lt"/>
                <a:cs typeface="+mn-cs"/>
              </a:defRPr>
            </a:lvl5pPr>
            <a:lvl6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33"/>
                </a:solidFill>
                <a:latin typeface="+mn-lt"/>
              </a:defRPr>
            </a:lvl6pPr>
            <a:lvl7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33"/>
                </a:solidFill>
                <a:latin typeface="+mn-lt"/>
              </a:defRPr>
            </a:lvl7pPr>
            <a:lvl8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33"/>
                </a:solidFill>
                <a:latin typeface="+mn-lt"/>
              </a:defRPr>
            </a:lvl8pPr>
            <a:lvl9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33"/>
                </a:solidFill>
                <a:latin typeface="+mn-lt"/>
              </a:defRPr>
            </a:lvl9pPr>
          </a:lstStyle>
          <a:p>
            <a:pPr marL="533400" indent="-533400">
              <a:lnSpc>
                <a:spcPct val="90000"/>
              </a:lnSpc>
              <a:defRPr/>
            </a:pPr>
            <a:r>
              <a:rPr lang="en-CA" altLang="en-US" sz="2000" kern="0" dirty="0" smtClean="0">
                <a:latin typeface="Arial"/>
                <a:cs typeface="Arial"/>
              </a:rPr>
              <a:t>					</a:t>
            </a:r>
            <a:r>
              <a:rPr lang="en-CA" altLang="en-US" sz="2000" i="1" kern="0" dirty="0" smtClean="0">
                <a:latin typeface="Arial"/>
                <a:cs typeface="Arial"/>
              </a:rPr>
              <a:t>			</a:t>
            </a:r>
            <a:r>
              <a:rPr lang="en-CA" altLang="en-US" sz="1400" i="1" u="sng" kern="0" dirty="0" smtClean="0">
                <a:latin typeface="Arial"/>
                <a:cs typeface="Arial"/>
              </a:rPr>
              <a:t> </a:t>
            </a:r>
            <a:r>
              <a:rPr lang="en-CA" altLang="en-US" sz="2000" b="0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					 </a:t>
            </a:r>
          </a:p>
          <a:p>
            <a:pPr marL="0" lvl="1" indent="0"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CA" altLang="en-US" sz="2000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Background </a:t>
            </a:r>
            <a:r>
              <a:rPr lang="en-CA" altLang="en-US" sz="2000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on Situation</a:t>
            </a:r>
          </a:p>
          <a:p>
            <a:pPr marL="0" lvl="1" indent="0"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CA" altLang="en-US" sz="2000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Solution</a:t>
            </a:r>
          </a:p>
          <a:p>
            <a:pPr marL="0" lvl="1" indent="0"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CA" altLang="en-US" sz="2000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Demo</a:t>
            </a:r>
            <a:r>
              <a:rPr lang="en-CA" altLang="en-US" sz="2000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	</a:t>
            </a:r>
            <a:r>
              <a:rPr lang="en-CA" altLang="en-US" sz="2000" b="0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			 </a:t>
            </a:r>
            <a:r>
              <a:rPr lang="en-CA" altLang="en-US" sz="2000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		</a:t>
            </a:r>
            <a:r>
              <a:rPr lang="en-CA" altLang="en-US" sz="2000" b="0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endParaRPr lang="en-CA" altLang="en-US" sz="2000" kern="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0" lvl="1" indent="0"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CA" altLang="en-US" sz="2000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Q&amp;A / For More Information </a:t>
            </a:r>
            <a:r>
              <a:rPr lang="en-CA" altLang="en-US" sz="2000" b="0" i="1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	</a:t>
            </a:r>
            <a:r>
              <a:rPr lang="en-CA" altLang="en-US" sz="2000" b="0" i="1" kern="0" dirty="0" smtClean="0">
                <a:latin typeface="Arial"/>
                <a:cs typeface="Arial"/>
              </a:rPr>
              <a:t>				</a:t>
            </a:r>
            <a:r>
              <a:rPr lang="en-CA" altLang="en-US" sz="1400" b="0" kern="0" dirty="0" smtClean="0">
                <a:latin typeface="Arial"/>
                <a:cs typeface="Arial"/>
              </a:rPr>
              <a:t> </a:t>
            </a:r>
            <a:r>
              <a:rPr lang="en-CA" altLang="en-US" sz="2000" kern="0" dirty="0" smtClean="0">
                <a:latin typeface="Arial"/>
                <a:cs typeface="Arial"/>
              </a:rPr>
              <a:t>	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CA" altLang="en-US" sz="2000" i="1" kern="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93663"/>
            <a:ext cx="8982075" cy="746125"/>
          </a:xfrm>
        </p:spPr>
        <p:txBody>
          <a:bodyPr/>
          <a:lstStyle/>
          <a:p>
            <a:r>
              <a:rPr lang="en-US" altLang="en-US" sz="3200" dirty="0" smtClean="0"/>
              <a:t>Success Tips – Judges are Advocates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DB274FB-4FD8-43A0-AC7C-11A9A04F1092}" type="slidenum">
              <a:rPr lang="en-US" altLang="en-US" sz="900" smtClean="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900" smtClean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5613" y="1279525"/>
            <a:ext cx="8251825" cy="451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8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363538" indent="-363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rgbClr val="333333"/>
                </a:solidFill>
                <a:latin typeface="+mn-lt"/>
                <a:cs typeface="+mn-cs"/>
              </a:defRPr>
            </a:lvl2pPr>
            <a:lvl3pPr marL="690563" indent="-298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Symbol" pitchFamily="18" charset="2"/>
              <a:buChar char="-"/>
              <a:defRPr sz="2000">
                <a:solidFill>
                  <a:srgbClr val="333333"/>
                </a:solidFill>
                <a:latin typeface="+mn-lt"/>
                <a:cs typeface="+mn-cs"/>
              </a:defRPr>
            </a:lvl3pPr>
            <a:lvl4pPr marL="1063625" indent="-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A642A"/>
              </a:buClr>
              <a:buSzPct val="75000"/>
              <a:buFont typeface="Wingdings" pitchFamily="2" charset="2"/>
              <a:buChar char="l"/>
              <a:defRPr>
                <a:solidFill>
                  <a:srgbClr val="333333"/>
                </a:solidFill>
                <a:latin typeface="+mn-lt"/>
                <a:cs typeface="+mn-cs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333333"/>
                </a:solidFill>
                <a:latin typeface="+mn-lt"/>
                <a:cs typeface="+mn-cs"/>
              </a:defRPr>
            </a:lvl5pPr>
            <a:lvl6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33"/>
                </a:solidFill>
                <a:latin typeface="+mn-lt"/>
              </a:defRPr>
            </a:lvl6pPr>
            <a:lvl7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33"/>
                </a:solidFill>
                <a:latin typeface="+mn-lt"/>
              </a:defRPr>
            </a:lvl7pPr>
            <a:lvl8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33"/>
                </a:solidFill>
                <a:latin typeface="+mn-lt"/>
              </a:defRPr>
            </a:lvl8pPr>
            <a:lvl9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33"/>
                </a:solidFill>
                <a:latin typeface="+mn-lt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1200"/>
              </a:spcBef>
              <a:spcAft>
                <a:spcPct val="10000"/>
              </a:spcAft>
              <a:buClr>
                <a:schemeClr val="tx2">
                  <a:lumMod val="65000"/>
                  <a:lumOff val="35000"/>
                </a:schemeClr>
              </a:buClr>
              <a:buSzPct val="100000"/>
              <a:buNone/>
              <a:defRPr/>
            </a:pPr>
            <a:r>
              <a:rPr lang="en-US" altLang="en-US" sz="20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Judges privately meet to debate the merits of each team’s submission.  Each round, </a:t>
            </a:r>
            <a:r>
              <a:rPr lang="en-US" altLang="en-US" sz="20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y</a:t>
            </a:r>
            <a:r>
              <a:rPr lang="en-US" altLang="en-US" sz="20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ou want at least ONE judge to be “your champion”.  So…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ct val="10000"/>
              </a:spcAft>
              <a:buClr>
                <a:schemeClr val="tx2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0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Make sure your idea addresses &amp; answers the challenge theme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ct val="10000"/>
              </a:spcAft>
              <a:buClr>
                <a:schemeClr val="tx2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0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Ensure that you follow the concept template provided (for submission on Sunday morning)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ct val="10000"/>
              </a:spcAft>
              <a:buClr>
                <a:schemeClr val="tx2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0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Be concise in your written submission &amp; spoken presentation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ct val="10000"/>
              </a:spcAft>
              <a:buClr>
                <a:schemeClr val="tx2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0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Take advantage of </a:t>
            </a:r>
            <a:r>
              <a:rPr lang="en-US" altLang="en-US" sz="2000" u="sng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all</a:t>
            </a:r>
            <a:r>
              <a:rPr lang="en-US" altLang="en-US" sz="20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of the coaching that's offered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ct val="10000"/>
              </a:spcAft>
              <a:buClr>
                <a:schemeClr val="tx2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0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Make sure your idea is well supported by research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ct val="10000"/>
              </a:spcAft>
              <a:buClr>
                <a:schemeClr val="tx2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0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Use passion to bring your solution to life</a:t>
            </a:r>
          </a:p>
          <a:p>
            <a:pPr>
              <a:lnSpc>
                <a:spcPct val="90000"/>
              </a:lnSpc>
              <a:defRPr/>
            </a:pPr>
            <a:endParaRPr lang="en-US" altLang="en-US" sz="2600" b="0" kern="0" dirty="0" smtClean="0">
              <a:latin typeface="Arial"/>
              <a:cs typeface="Arial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5292725"/>
            <a:ext cx="9144000" cy="579438"/>
          </a:xfrm>
          <a:prstGeom prst="rect">
            <a:avLst/>
          </a:prstGeom>
          <a:solidFill>
            <a:srgbClr val="003399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en-CA" altLang="en-US" sz="3200">
                <a:solidFill>
                  <a:srgbClr val="FDDF03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BE CLEAR, BE CREDIBLE, BE COMPELLING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38150" y="1339850"/>
            <a:ext cx="8296275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You Provide a Concept Doc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CA" altLang="en-US" sz="2200" dirty="0">
              <a:solidFill>
                <a:schemeClr val="tx1"/>
              </a:solidFill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Concept Name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Team Name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History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Idea Description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Value to RBC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Key Issues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CA" altLang="en-US" sz="2000" dirty="0">
              <a:solidFill>
                <a:schemeClr val="tx1"/>
              </a:solidFill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CA" altLang="en-US" sz="20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241425" y="93663"/>
            <a:ext cx="774065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bg1"/>
                </a:solidFill>
              </a:rPr>
              <a:t>First Round Judging</a:t>
            </a: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 rot="-366261">
            <a:off x="1143000" y="2457450"/>
            <a:ext cx="1885950" cy="2895600"/>
          </a:xfrm>
          <a:prstGeom prst="curvedRightArrow">
            <a:avLst>
              <a:gd name="adj1" fmla="val 30707"/>
              <a:gd name="adj2" fmla="val 61414"/>
              <a:gd name="adj3" fmla="val 33333"/>
            </a:avLst>
          </a:prstGeom>
          <a:solidFill>
            <a:srgbClr val="2828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800">
              <a:solidFill>
                <a:schemeClr val="bg1"/>
              </a:solidFill>
            </a:endParaRPr>
          </a:p>
        </p:txBody>
      </p:sp>
      <p:sp>
        <p:nvSpPr>
          <p:cNvPr id="30725" name="AutoShape 6"/>
          <p:cNvSpPr>
            <a:spLocks noChangeArrowheads="1"/>
          </p:cNvSpPr>
          <p:nvPr/>
        </p:nvSpPr>
        <p:spPr bwMode="auto">
          <a:xfrm rot="290576">
            <a:off x="6248400" y="2438400"/>
            <a:ext cx="1733550" cy="2857500"/>
          </a:xfrm>
          <a:prstGeom prst="curvedLeftArrow">
            <a:avLst>
              <a:gd name="adj1" fmla="val 32967"/>
              <a:gd name="adj2" fmla="val 65934"/>
              <a:gd name="adj3" fmla="val 33333"/>
            </a:avLst>
          </a:prstGeom>
          <a:solidFill>
            <a:srgbClr val="2828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800">
              <a:solidFill>
                <a:schemeClr val="bg1"/>
              </a:solidFill>
            </a:endParaRPr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533400" y="4883150"/>
            <a:ext cx="82962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Business Pitch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2 minutes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(Elevator Pitch)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C6923CB-B669-4CC4-873D-AF827315E5BC}" type="slidenum">
              <a:rPr lang="en-US" altLang="en-US" sz="900" smtClean="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900" smtClean="0">
              <a:solidFill>
                <a:schemeClr val="bg1"/>
              </a:solidFill>
            </a:endParaRPr>
          </a:p>
        </p:txBody>
      </p:sp>
      <p:sp>
        <p:nvSpPr>
          <p:cNvPr id="31747" name="Rectangle 7"/>
          <p:cNvSpPr>
            <a:spLocks noChangeArrowheads="1"/>
          </p:cNvSpPr>
          <p:nvPr/>
        </p:nvSpPr>
        <p:spPr bwMode="auto">
          <a:xfrm>
            <a:off x="1241425" y="93663"/>
            <a:ext cx="774065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bg1"/>
                </a:solidFill>
              </a:rPr>
              <a:t>What is an elevator pitch?</a:t>
            </a:r>
          </a:p>
        </p:txBody>
      </p:sp>
      <p:sp>
        <p:nvSpPr>
          <p:cNvPr id="31748" name="Rectangle 9"/>
          <p:cNvSpPr>
            <a:spLocks noChangeArrowheads="1"/>
          </p:cNvSpPr>
          <p:nvPr/>
        </p:nvSpPr>
        <p:spPr bwMode="auto">
          <a:xfrm>
            <a:off x="152400" y="1073150"/>
            <a:ext cx="87915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You </a:t>
            </a:r>
            <a:r>
              <a:rPr lang="en-CA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have only </a:t>
            </a:r>
            <a:r>
              <a:rPr lang="en-CA" altLang="en-US" sz="2800" u="sng" dirty="0">
                <a:solidFill>
                  <a:srgbClr val="FF0101"/>
                </a:solidFill>
                <a:latin typeface="Verdana" pitchFamily="34" charset="0"/>
              </a:rPr>
              <a:t>two minutes</a:t>
            </a:r>
            <a:r>
              <a:rPr lang="en-CA" altLang="en-US" sz="28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CA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to say it </a:t>
            </a:r>
            <a:r>
              <a:rPr lang="en-CA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all, so how do you do it most effectively?</a:t>
            </a:r>
            <a:endParaRPr lang="en-CA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  <p:sp>
        <p:nvSpPr>
          <p:cNvPr id="31754" name="Rectangle 15"/>
          <p:cNvSpPr>
            <a:spLocks noChangeArrowheads="1"/>
          </p:cNvSpPr>
          <p:nvPr/>
        </p:nvSpPr>
        <p:spPr bwMode="auto">
          <a:xfrm>
            <a:off x="1609725" y="5378450"/>
            <a:ext cx="57626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3200" dirty="0" smtClean="0">
                <a:solidFill>
                  <a:srgbClr val="28289C"/>
                </a:solidFill>
                <a:latin typeface="Verdana" pitchFamily="34" charset="0"/>
              </a:rPr>
              <a:t>Use your APP demo to drive the discussion</a:t>
            </a:r>
            <a:endParaRPr lang="en-CA" altLang="en-US" sz="3200" dirty="0">
              <a:solidFill>
                <a:srgbClr val="28289C"/>
              </a:solidFill>
              <a:latin typeface="Verdana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5613" y="2203450"/>
            <a:ext cx="825182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8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363538" indent="-363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rgbClr val="333333"/>
                </a:solidFill>
                <a:latin typeface="+mn-lt"/>
                <a:cs typeface="+mn-cs"/>
              </a:defRPr>
            </a:lvl2pPr>
            <a:lvl3pPr marL="690563" indent="-298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Symbol" pitchFamily="18" charset="2"/>
              <a:buChar char="-"/>
              <a:defRPr sz="2000">
                <a:solidFill>
                  <a:srgbClr val="333333"/>
                </a:solidFill>
                <a:latin typeface="+mn-lt"/>
                <a:cs typeface="+mn-cs"/>
              </a:defRPr>
            </a:lvl3pPr>
            <a:lvl4pPr marL="1063625" indent="-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A642A"/>
              </a:buClr>
              <a:buSzPct val="75000"/>
              <a:buFont typeface="Wingdings" pitchFamily="2" charset="2"/>
              <a:buChar char="l"/>
              <a:defRPr>
                <a:solidFill>
                  <a:srgbClr val="333333"/>
                </a:solidFill>
                <a:latin typeface="+mn-lt"/>
                <a:cs typeface="+mn-cs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333333"/>
                </a:solidFill>
                <a:latin typeface="+mn-lt"/>
                <a:cs typeface="+mn-cs"/>
              </a:defRPr>
            </a:lvl5pPr>
            <a:lvl6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33"/>
                </a:solidFill>
                <a:latin typeface="+mn-lt"/>
              </a:defRPr>
            </a:lvl6pPr>
            <a:lvl7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33"/>
                </a:solidFill>
                <a:latin typeface="+mn-lt"/>
              </a:defRPr>
            </a:lvl7pPr>
            <a:lvl8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33"/>
                </a:solidFill>
                <a:latin typeface="+mn-lt"/>
              </a:defRPr>
            </a:lvl8pPr>
            <a:lvl9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33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  <a:spcBef>
                <a:spcPts val="1200"/>
              </a:spcBef>
              <a:spcAft>
                <a:spcPct val="10000"/>
              </a:spcAft>
              <a:buClr>
                <a:schemeClr val="tx2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0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Convince the judges that your idea is best by </a:t>
            </a:r>
            <a:r>
              <a:rPr lang="en-US" alt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believing</a:t>
            </a:r>
            <a:r>
              <a:rPr lang="en-US" altLang="en-US" sz="20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it</a:t>
            </a:r>
            <a:r>
              <a:rPr lang="en-US" altLang="en-US" sz="20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yourselves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ct val="10000"/>
              </a:spcAft>
              <a:buClr>
                <a:schemeClr val="tx2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0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Pick one primary problem and </a:t>
            </a:r>
            <a:r>
              <a:rPr lang="en-US" alt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laser-focus</a:t>
            </a:r>
            <a:r>
              <a:rPr lang="en-US" altLang="en-US" sz="20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on your solution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ct val="10000"/>
              </a:spcAft>
              <a:buClr>
                <a:schemeClr val="tx2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Don’t waste any time </a:t>
            </a:r>
            <a:r>
              <a:rPr lang="en-US" altLang="en-US" sz="20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on anything that doesn’t matter – any introductions should be bare minimum (a few seconds at most)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ct val="10000"/>
              </a:spcAft>
              <a:buClr>
                <a:schemeClr val="tx2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0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Consider using a very quick real-world story as a way of helping the judges to </a:t>
            </a:r>
            <a:r>
              <a:rPr lang="en-US" alt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envision your submission as THE way </a:t>
            </a:r>
            <a:r>
              <a:rPr lang="en-US" altLang="en-US" sz="20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to solve your stated problem and weave it into your demo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ct val="10000"/>
              </a:spcAft>
              <a:buClr>
                <a:schemeClr val="tx2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0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Practice – practice – </a:t>
            </a:r>
            <a:r>
              <a:rPr lang="en-US" altLang="en-US" sz="20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practice</a:t>
            </a:r>
            <a:endParaRPr lang="en-US" altLang="en-US" sz="2000" b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247478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6CF9652-F7BD-45C4-8C0F-F474B5BB9998}" type="slidenum">
              <a:rPr lang="en-US" altLang="en-US" sz="900" smtClean="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900" smtClean="0">
              <a:solidFill>
                <a:schemeClr val="bg1"/>
              </a:solidFill>
            </a:endParaRP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1241425" y="93663"/>
            <a:ext cx="774065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bg1"/>
                </a:solidFill>
              </a:rPr>
              <a:t>The Pitch: Debunked</a:t>
            </a:r>
          </a:p>
        </p:txBody>
      </p:sp>
      <p:sp>
        <p:nvSpPr>
          <p:cNvPr id="33798" name="Rectangle 9"/>
          <p:cNvSpPr>
            <a:spLocks noChangeArrowheads="1"/>
          </p:cNvSpPr>
          <p:nvPr/>
        </p:nvSpPr>
        <p:spPr bwMode="auto">
          <a:xfrm>
            <a:off x="333375" y="1568450"/>
            <a:ext cx="879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So what do you do?</a:t>
            </a:r>
          </a:p>
        </p:txBody>
      </p:sp>
      <p:sp>
        <p:nvSpPr>
          <p:cNvPr id="33799" name="AutoShape 10"/>
          <p:cNvSpPr>
            <a:spLocks noChangeArrowheads="1"/>
          </p:cNvSpPr>
          <p:nvPr/>
        </p:nvSpPr>
        <p:spPr bwMode="auto">
          <a:xfrm>
            <a:off x="4514850" y="2228850"/>
            <a:ext cx="533400" cy="2362200"/>
          </a:xfrm>
          <a:prstGeom prst="downArrow">
            <a:avLst>
              <a:gd name="adj1" fmla="val 50000"/>
              <a:gd name="adj2" fmla="val 110714"/>
            </a:avLst>
          </a:prstGeom>
          <a:solidFill>
            <a:srgbClr val="2828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800">
              <a:solidFill>
                <a:schemeClr val="bg1"/>
              </a:solidFill>
            </a:endParaRPr>
          </a:p>
        </p:txBody>
      </p:sp>
      <p:sp>
        <p:nvSpPr>
          <p:cNvPr id="33800" name="AutoShape 11"/>
          <p:cNvSpPr>
            <a:spLocks noChangeArrowheads="1"/>
          </p:cNvSpPr>
          <p:nvPr/>
        </p:nvSpPr>
        <p:spPr bwMode="auto">
          <a:xfrm rot="-3230634">
            <a:off x="6026944" y="1837532"/>
            <a:ext cx="533400" cy="1674812"/>
          </a:xfrm>
          <a:prstGeom prst="downArrow">
            <a:avLst>
              <a:gd name="adj1" fmla="val 50000"/>
              <a:gd name="adj2" fmla="val 78497"/>
            </a:avLst>
          </a:prstGeom>
          <a:solidFill>
            <a:srgbClr val="2828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800">
              <a:solidFill>
                <a:schemeClr val="bg1"/>
              </a:solidFill>
            </a:endParaRPr>
          </a:p>
        </p:txBody>
      </p:sp>
      <p:sp>
        <p:nvSpPr>
          <p:cNvPr id="33801" name="AutoShape 12"/>
          <p:cNvSpPr>
            <a:spLocks noChangeArrowheads="1"/>
          </p:cNvSpPr>
          <p:nvPr/>
        </p:nvSpPr>
        <p:spPr bwMode="auto">
          <a:xfrm rot="3185706">
            <a:off x="2516188" y="1920875"/>
            <a:ext cx="533400" cy="1654175"/>
          </a:xfrm>
          <a:prstGeom prst="downArrow">
            <a:avLst>
              <a:gd name="adj1" fmla="val 50000"/>
              <a:gd name="adj2" fmla="val 77530"/>
            </a:avLst>
          </a:prstGeom>
          <a:solidFill>
            <a:srgbClr val="2828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800">
              <a:solidFill>
                <a:schemeClr val="bg1"/>
              </a:solidFill>
            </a:endParaRPr>
          </a:p>
        </p:txBody>
      </p:sp>
      <p:sp>
        <p:nvSpPr>
          <p:cNvPr id="33802" name="Rectangle 13"/>
          <p:cNvSpPr>
            <a:spLocks noChangeArrowheads="1"/>
          </p:cNvSpPr>
          <p:nvPr/>
        </p:nvSpPr>
        <p:spPr bwMode="auto">
          <a:xfrm>
            <a:off x="0" y="3263900"/>
            <a:ext cx="3990975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1-Define the problem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Char char="•"/>
            </a:pPr>
            <a:r>
              <a:rPr lang="en-CA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Who are you helping?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Char char="•"/>
            </a:pPr>
            <a:r>
              <a:rPr lang="en-CA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What is the need?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Char char="•"/>
            </a:pPr>
            <a:r>
              <a:rPr lang="en-CA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Demonstrate </a:t>
            </a:r>
            <a:r>
              <a:rPr lang="en-CA" altLang="en-US" sz="2000" b="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opportunity</a:t>
            </a:r>
            <a:r>
              <a:rPr lang="en-CA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!</a:t>
            </a:r>
            <a:endParaRPr lang="en-CA" altLang="en-US" sz="2000" b="0" u="sng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  <p:sp>
        <p:nvSpPr>
          <p:cNvPr id="33803" name="Rectangle 14"/>
          <p:cNvSpPr>
            <a:spLocks noChangeArrowheads="1"/>
          </p:cNvSpPr>
          <p:nvPr/>
        </p:nvSpPr>
        <p:spPr bwMode="auto">
          <a:xfrm>
            <a:off x="2552700" y="4749800"/>
            <a:ext cx="4657725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2-Solve the pain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Char char="•"/>
            </a:pPr>
            <a:r>
              <a:rPr lang="en-CA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How are you solving?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Char char="•"/>
            </a:pPr>
            <a:r>
              <a:rPr lang="en-CA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What </a:t>
            </a:r>
            <a:r>
              <a:rPr lang="en-CA" altLang="en-US" sz="2000" b="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difference</a:t>
            </a:r>
            <a:r>
              <a:rPr lang="en-CA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are you making?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Char char="•"/>
            </a:pPr>
            <a:r>
              <a:rPr lang="en-CA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Are you filling the need?</a:t>
            </a:r>
            <a:endParaRPr lang="en-CA" altLang="en-US" sz="2000" b="0" u="sng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  <p:sp>
        <p:nvSpPr>
          <p:cNvPr id="33804" name="Rectangle 15"/>
          <p:cNvSpPr>
            <a:spLocks noChangeArrowheads="1"/>
          </p:cNvSpPr>
          <p:nvPr/>
        </p:nvSpPr>
        <p:spPr bwMode="auto">
          <a:xfrm>
            <a:off x="5133975" y="3282950"/>
            <a:ext cx="4010025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3-Strengthen the pitch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Char char="•"/>
            </a:pPr>
            <a:r>
              <a:rPr lang="en-CA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Be unique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Char char="•"/>
            </a:pPr>
            <a:r>
              <a:rPr lang="en-CA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Think sustainability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Char char="•"/>
            </a:pPr>
            <a:r>
              <a:rPr lang="en-CA" altLang="en-US" sz="2000" b="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Talk benefit, not jargon</a:t>
            </a: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1078C84-3EAA-44AC-AEB5-D00F7BA28427}" type="slidenum">
              <a:rPr lang="en-US" altLang="en-US" sz="900" smtClean="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900" smtClean="0">
              <a:solidFill>
                <a:schemeClr val="bg1"/>
              </a:solidFill>
            </a:endParaRP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1241425" y="93663"/>
            <a:ext cx="774065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chemeClr val="bg1"/>
                </a:solidFill>
              </a:rPr>
              <a:t>Pitch Perfect: 3 </a:t>
            </a:r>
            <a:r>
              <a:rPr lang="en-US" altLang="en-US" sz="3200" dirty="0" smtClean="0">
                <a:solidFill>
                  <a:schemeClr val="bg1"/>
                </a:solidFill>
              </a:rPr>
              <a:t>Cs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34820" name="Rectangle 7"/>
          <p:cNvSpPr>
            <a:spLocks noChangeArrowheads="1"/>
          </p:cNvSpPr>
          <p:nvPr/>
        </p:nvSpPr>
        <p:spPr bwMode="auto">
          <a:xfrm>
            <a:off x="0" y="1720850"/>
            <a:ext cx="879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The ultimate goal:</a:t>
            </a:r>
            <a:r>
              <a:rPr lang="en-CA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CA" altLang="en-US" sz="2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Maximum Impact</a:t>
            </a:r>
          </a:p>
        </p:txBody>
      </p:sp>
      <p:grpSp>
        <p:nvGrpSpPr>
          <p:cNvPr id="34821" name="Group 15"/>
          <p:cNvGrpSpPr>
            <a:grpSpLocks/>
          </p:cNvGrpSpPr>
          <p:nvPr/>
        </p:nvGrpSpPr>
        <p:grpSpPr bwMode="auto">
          <a:xfrm>
            <a:off x="0" y="2863850"/>
            <a:ext cx="9067800" cy="1663700"/>
            <a:chOff x="0" y="1384"/>
            <a:chExt cx="5712" cy="1048"/>
          </a:xfrm>
        </p:grpSpPr>
        <p:sp>
          <p:nvSpPr>
            <p:cNvPr id="34822" name="Rectangle 9"/>
            <p:cNvSpPr>
              <a:spLocks noChangeArrowheads="1"/>
            </p:cNvSpPr>
            <p:nvPr/>
          </p:nvSpPr>
          <p:spPr bwMode="auto">
            <a:xfrm>
              <a:off x="0" y="1384"/>
              <a:ext cx="18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>
                  <a:solidFill>
                    <a:schemeClr val="accent2"/>
                  </a:solidFill>
                  <a:latin typeface="Lucida Sans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accent2"/>
                  </a:solidFill>
                  <a:latin typeface="Lucida Sans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accent2"/>
                  </a:solidFill>
                  <a:latin typeface="Lucida Sans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accent2"/>
                  </a:solidFill>
                  <a:latin typeface="Lucida Sans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itchFamily="34" charset="0"/>
                </a:rPr>
                <a:t>BE </a:t>
              </a:r>
              <a:r>
                <a:rPr lang="en-CA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itchFamily="34" charset="0"/>
                </a:rPr>
                <a:t>CLEAR</a:t>
              </a:r>
            </a:p>
          </p:txBody>
        </p:sp>
        <p:sp>
          <p:nvSpPr>
            <p:cNvPr id="34823" name="Rectangle 10"/>
            <p:cNvSpPr>
              <a:spLocks noChangeArrowheads="1"/>
            </p:cNvSpPr>
            <p:nvPr/>
          </p:nvSpPr>
          <p:spPr bwMode="auto">
            <a:xfrm>
              <a:off x="1650" y="1384"/>
              <a:ext cx="18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>
                  <a:solidFill>
                    <a:schemeClr val="accent2"/>
                  </a:solidFill>
                  <a:latin typeface="Lucida Sans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accent2"/>
                  </a:solidFill>
                  <a:latin typeface="Lucida Sans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accent2"/>
                  </a:solidFill>
                  <a:latin typeface="Lucida Sans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accent2"/>
                  </a:solidFill>
                  <a:latin typeface="Lucida Sans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itchFamily="34" charset="0"/>
                </a:rPr>
                <a:t>BE </a:t>
              </a:r>
              <a:r>
                <a:rPr lang="en-CA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itchFamily="34" charset="0"/>
                </a:rPr>
                <a:t>CREDIBLE</a:t>
              </a:r>
            </a:p>
          </p:txBody>
        </p:sp>
        <p:sp>
          <p:nvSpPr>
            <p:cNvPr id="34824" name="Rectangle 11"/>
            <p:cNvSpPr>
              <a:spLocks noChangeArrowheads="1"/>
            </p:cNvSpPr>
            <p:nvPr/>
          </p:nvSpPr>
          <p:spPr bwMode="auto">
            <a:xfrm>
              <a:off x="3558" y="1384"/>
              <a:ext cx="21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>
                  <a:solidFill>
                    <a:schemeClr val="accent2"/>
                  </a:solidFill>
                  <a:latin typeface="Lucida Sans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accent2"/>
                  </a:solidFill>
                  <a:latin typeface="Lucida Sans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accent2"/>
                  </a:solidFill>
                  <a:latin typeface="Lucida Sans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accent2"/>
                  </a:solidFill>
                  <a:latin typeface="Lucida Sans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itchFamily="34" charset="0"/>
                </a:rPr>
                <a:t>BE </a:t>
              </a:r>
              <a:r>
                <a:rPr lang="en-CA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itchFamily="34" charset="0"/>
                </a:rPr>
                <a:t>COMPELLING</a:t>
              </a:r>
            </a:p>
          </p:txBody>
        </p:sp>
        <p:sp>
          <p:nvSpPr>
            <p:cNvPr id="34825" name="Rectangle 12"/>
            <p:cNvSpPr>
              <a:spLocks noChangeArrowheads="1"/>
            </p:cNvSpPr>
            <p:nvPr/>
          </p:nvSpPr>
          <p:spPr bwMode="auto">
            <a:xfrm>
              <a:off x="54" y="1768"/>
              <a:ext cx="180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>
                  <a:solidFill>
                    <a:schemeClr val="accent2"/>
                  </a:solidFill>
                  <a:latin typeface="Lucida Sans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accent2"/>
                  </a:solidFill>
                  <a:latin typeface="Lucida Sans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accent2"/>
                  </a:solidFill>
                  <a:latin typeface="Lucida Sans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accent2"/>
                  </a:solidFill>
                  <a:latin typeface="Lucida Sans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Char char="•"/>
              </a:pPr>
              <a:r>
                <a:rPr lang="en-CA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itchFamily="34" charset="0"/>
                </a:rPr>
                <a:t>One idea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Char char="•"/>
              </a:pPr>
              <a:r>
                <a:rPr lang="en-CA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itchFamily="34" charset="0"/>
                </a:rPr>
                <a:t>What’s the point?</a:t>
              </a:r>
            </a:p>
          </p:txBody>
        </p:sp>
        <p:sp>
          <p:nvSpPr>
            <p:cNvPr id="34826" name="Rectangle 13"/>
            <p:cNvSpPr>
              <a:spLocks noChangeArrowheads="1"/>
            </p:cNvSpPr>
            <p:nvPr/>
          </p:nvSpPr>
          <p:spPr bwMode="auto">
            <a:xfrm>
              <a:off x="1692" y="1792"/>
              <a:ext cx="1806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>
                  <a:solidFill>
                    <a:schemeClr val="accent2"/>
                  </a:solidFill>
                  <a:latin typeface="Lucida Sans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accent2"/>
                  </a:solidFill>
                  <a:latin typeface="Lucida Sans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accent2"/>
                  </a:solidFill>
                  <a:latin typeface="Lucida Sans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accent2"/>
                  </a:solidFill>
                  <a:latin typeface="Lucida Sans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Char char="•"/>
              </a:pPr>
              <a:r>
                <a:rPr lang="en-CA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itchFamily="34" charset="0"/>
                </a:rPr>
                <a:t>Stats/code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Char char="•"/>
              </a:pPr>
              <a:r>
                <a:rPr lang="en-CA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itchFamily="34" charset="0"/>
                </a:rPr>
                <a:t>No hyperbole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Char char="•"/>
              </a:pPr>
              <a:r>
                <a:rPr lang="en-CA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itchFamily="34" charset="0"/>
                </a:rPr>
                <a:t>Demo </a:t>
              </a:r>
            </a:p>
          </p:txBody>
        </p:sp>
        <p:sp>
          <p:nvSpPr>
            <p:cNvPr id="34827" name="Rectangle 14"/>
            <p:cNvSpPr>
              <a:spLocks noChangeArrowheads="1"/>
            </p:cNvSpPr>
            <p:nvPr/>
          </p:nvSpPr>
          <p:spPr bwMode="auto">
            <a:xfrm>
              <a:off x="3588" y="1780"/>
              <a:ext cx="196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>
                  <a:solidFill>
                    <a:schemeClr val="accent2"/>
                  </a:solidFill>
                  <a:latin typeface="Lucida Sans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accent2"/>
                  </a:solidFill>
                  <a:latin typeface="Lucida Sans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accent2"/>
                  </a:solidFill>
                  <a:latin typeface="Lucida Sans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accent2"/>
                  </a:solidFill>
                  <a:latin typeface="Lucida Sans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accent2"/>
                  </a:solidFill>
                  <a:latin typeface="Lucida Sans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Char char="•"/>
              </a:pPr>
              <a:r>
                <a:rPr lang="en-CA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itchFamily="34" charset="0"/>
                </a:rPr>
                <a:t>Show potential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Char char="•"/>
              </a:pPr>
              <a:r>
                <a:rPr lang="en-CA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itchFamily="34" charset="0"/>
                </a:rPr>
                <a:t>Be personable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Questions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3D1B988-8C6E-4910-A120-E39739FEE74F}" type="slidenum">
              <a:rPr lang="en-US" altLang="en-US" sz="900" smtClean="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900" smtClean="0">
              <a:solidFill>
                <a:schemeClr val="bg1"/>
              </a:solidFill>
            </a:endParaRPr>
          </a:p>
        </p:txBody>
      </p:sp>
      <p:sp>
        <p:nvSpPr>
          <p:cNvPr id="5" name="Text Box 75"/>
          <p:cNvSpPr txBox="1">
            <a:spLocks noChangeArrowheads="1"/>
          </p:cNvSpPr>
          <p:nvPr/>
        </p:nvSpPr>
        <p:spPr bwMode="auto">
          <a:xfrm>
            <a:off x="1893559" y="4371224"/>
            <a:ext cx="636144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Facebook.com/</a:t>
            </a: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RBCngi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Arial" charset="0"/>
            </a:endParaRPr>
          </a:p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@</a:t>
            </a: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rbcinnovator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Arial" charset="0"/>
            </a:endParaRPr>
          </a:p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Nextgreatinnovator.com</a:t>
            </a:r>
            <a:endParaRPr lang="en-CA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443" y="4310063"/>
            <a:ext cx="512763" cy="17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1036" y="1202393"/>
            <a:ext cx="72675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u="sng" dirty="0" smtClean="0">
                <a:solidFill>
                  <a:schemeClr val="tx1"/>
                </a:solidFill>
              </a:rPr>
              <a:t>E-mail for questions (*)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sz="2000" dirty="0" smtClean="0">
                <a:solidFill>
                  <a:schemeClr val="tx1"/>
                </a:solidFill>
              </a:rPr>
              <a:t>nextgreatinnovator@rbc.com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james.miller@rbc.com</a:t>
            </a:r>
          </a:p>
          <a:p>
            <a:pPr algn="l"/>
            <a:endParaRPr lang="en-US" sz="10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(*) </a:t>
            </a:r>
            <a:r>
              <a:rPr lang="en-US" sz="1400" dirty="0" smtClean="0">
                <a:solidFill>
                  <a:schemeClr val="tx1"/>
                </a:solidFill>
              </a:rPr>
              <a:t>Only able </a:t>
            </a:r>
            <a:r>
              <a:rPr lang="en-US" sz="1400" dirty="0">
                <a:solidFill>
                  <a:schemeClr val="tx1"/>
                </a:solidFill>
              </a:rPr>
              <a:t>to answer </a:t>
            </a:r>
            <a:r>
              <a:rPr lang="en-US" sz="1400" dirty="0" smtClean="0">
                <a:solidFill>
                  <a:schemeClr val="tx1"/>
                </a:solidFill>
              </a:rPr>
              <a:t>general questions until the event begins on Sept-24.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1925" y="3564593"/>
            <a:ext cx="307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Follow Us: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b="1" dirty="0" smtClean="0"/>
          </a:p>
          <a:p>
            <a:pPr marL="0" indent="0" algn="ctr">
              <a:buNone/>
            </a:pPr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on </a:t>
            </a:r>
          </a:p>
          <a:p>
            <a:pPr marL="0" indent="0" algn="ctr">
              <a:buNone/>
            </a:pPr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Situation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C8410-B83F-4027-A5B4-162C94464FC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8539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95300" y="1333500"/>
            <a:ext cx="829627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CA" altLang="en-US" sz="20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CA" alt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Small </a:t>
            </a:r>
            <a:r>
              <a:rPr lang="en-CA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businesses are a core engine for growth for Canada, representing 30% of Canada’s GDP.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CA" altLang="en-US" sz="20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CA" alt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CA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Many small businesses are being started by newcomers and younger entrepreneurs, and digital capabilities and flexibility are now very important for small business customers.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CA" altLang="en-US" sz="20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CA" alt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CA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Banks are innovating more than ever before and finding ways to win in the </a:t>
            </a:r>
            <a:r>
              <a:rPr lang="en-CA" alt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attractive </a:t>
            </a:r>
            <a:r>
              <a:rPr lang="en-CA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Small Business market.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CA" altLang="en-US" sz="20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8900" y="93663"/>
            <a:ext cx="8893175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chemeClr val="bg1"/>
                </a:solidFill>
              </a:rPr>
              <a:t>2016 RBC NGI </a:t>
            </a:r>
            <a:r>
              <a:rPr lang="en-US" altLang="en-US" sz="3200" dirty="0" smtClean="0">
                <a:solidFill>
                  <a:schemeClr val="bg1"/>
                </a:solidFill>
              </a:rPr>
              <a:t>Challenge – Small Business 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b="1" dirty="0" smtClean="0"/>
          </a:p>
          <a:p>
            <a:pPr marL="0" indent="0" algn="ctr">
              <a:buNone/>
            </a:pPr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</a:t>
            </a:r>
            <a:endParaRPr lang="en-US" sz="4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C8410-B83F-4027-A5B4-162C94464FC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790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95300" y="1155700"/>
            <a:ext cx="829627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CA" altLang="en-US" sz="3200" i="1" dirty="0" smtClean="0">
              <a:ln>
                <a:solidFill>
                  <a:srgbClr val="F7FB41"/>
                </a:solidFill>
              </a:ln>
              <a:solidFill>
                <a:schemeClr val="tx1"/>
              </a:solidFill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CA" altLang="en-US" sz="3200" i="1" dirty="0">
              <a:ln>
                <a:solidFill>
                  <a:srgbClr val="F7FB41"/>
                </a:solidFill>
              </a:ln>
              <a:solidFill>
                <a:schemeClr val="tx1"/>
              </a:solidFill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“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 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innovative prototype of 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web 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app that RBC could offer to help 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business 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owners 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acquire customers, build relationships and grow 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their small businesses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.”</a:t>
            </a:r>
            <a:endParaRPr lang="en-CA" altLang="en-US" sz="32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241425" y="93663"/>
            <a:ext cx="774065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Lucida San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Lucida San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accent2"/>
                </a:solidFill>
                <a:latin typeface="Lucida San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accent2"/>
                </a:solidFill>
                <a:latin typeface="Lucida San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Lucida Sans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 smtClean="0">
                <a:solidFill>
                  <a:schemeClr val="bg1"/>
                </a:solidFill>
              </a:rPr>
              <a:t>Product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b="1" dirty="0" smtClean="0"/>
          </a:p>
          <a:p>
            <a:pPr marL="0" indent="0" algn="ctr">
              <a:buNone/>
            </a:pPr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Demo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C8410-B83F-4027-A5B4-162C94464FC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3973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3663"/>
            <a:ext cx="8982075" cy="746125"/>
          </a:xfrm>
        </p:spPr>
        <p:txBody>
          <a:bodyPr/>
          <a:lstStyle/>
          <a:p>
            <a:r>
              <a:rPr lang="en-US" sz="3200" kern="1200" dirty="0" smtClean="0">
                <a:latin typeface="Lucida Sans" pitchFamily="34" charset="0"/>
                <a:ea typeface="+mn-ea"/>
                <a:cs typeface="+mn-cs"/>
              </a:rPr>
              <a:t>Small Business – Strong Forces of Change</a:t>
            </a:r>
            <a:endParaRPr lang="en-US" sz="3200" kern="1200" dirty="0">
              <a:latin typeface="Lucida San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C8410-B83F-4027-A5B4-162C94464FC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29548"/>
            <a:ext cx="8229600" cy="441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42788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3663"/>
            <a:ext cx="8753475" cy="746125"/>
          </a:xfrm>
        </p:spPr>
        <p:txBody>
          <a:bodyPr/>
          <a:lstStyle/>
          <a:p>
            <a:r>
              <a:rPr lang="en-US" sz="3200" kern="1200" dirty="0">
                <a:latin typeface="Lucida Sans" pitchFamily="34" charset="0"/>
                <a:ea typeface="+mn-ea"/>
                <a:cs typeface="+mn-cs"/>
              </a:rPr>
              <a:t>Core Beliefs for Small Business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spcBef>
                <a:spcPts val="300"/>
              </a:spcBef>
              <a:buSzPct val="100000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Acquisition of new business will continue to be critical to our ongoing success</a:t>
            </a:r>
          </a:p>
          <a:p>
            <a:pPr marL="171450" indent="-171450">
              <a:spcBef>
                <a:spcPts val="300"/>
              </a:spcBef>
              <a:buSzPct val="100000"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spcBef>
                <a:spcPts val="300"/>
              </a:spcBef>
              <a:buSzPct val="100000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Speed and simplicity are key attributes Small Business Clients are expecting in how we serve them</a:t>
            </a:r>
          </a:p>
          <a:p>
            <a:pPr marL="171450" indent="-171450">
              <a:spcBef>
                <a:spcPts val="300"/>
              </a:spcBef>
              <a:buSzPct val="100000"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spcBef>
                <a:spcPts val="300"/>
              </a:spcBef>
              <a:buSzPct val="100000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superior multi-channel distribution network can be a stronger competitive advantage, allowing us to serve more clients more often</a:t>
            </a:r>
          </a:p>
          <a:p>
            <a:pPr marL="171450" indent="-171450">
              <a:spcBef>
                <a:spcPts val="300"/>
              </a:spcBef>
              <a:buSzPct val="100000"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spcBef>
                <a:spcPts val="300"/>
              </a:spcBef>
              <a:buSzPct val="100000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Easy access to credit is often a lead into new relationships and is a key moment of truth in existing relationships</a:t>
            </a:r>
          </a:p>
          <a:p>
            <a:pPr marL="171450" indent="-171450">
              <a:spcBef>
                <a:spcPts val="300"/>
              </a:spcBef>
              <a:buSzPct val="100000"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spcBef>
                <a:spcPts val="300"/>
              </a:spcBef>
              <a:buSzPct val="100000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 Business clients are increasingly expecting a digital experience for their business that is being shaped by their personal experiences</a:t>
            </a:r>
          </a:p>
          <a:p>
            <a:pPr marL="171450" indent="-171450">
              <a:spcBef>
                <a:spcPts val="300"/>
              </a:spcBef>
              <a:buSzPct val="100000"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spcBef>
                <a:spcPts val="300"/>
              </a:spcBef>
              <a:buSzPct val="100000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limited time and resources, clients value partners who are able to help them run and grow their business effectively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C8410-B83F-4027-A5B4-162C94464FC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4259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7_Default Design">
  <a:themeElements>
    <a:clrScheme name="7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Default Design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7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Default Design">
  <a:themeElements>
    <a:clrScheme name="8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Default Design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8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9_Default Design">
  <a:themeElements>
    <a:clrScheme name="9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Default Design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9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0_Default Design">
  <a:themeElements>
    <a:clrScheme name="10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Default Design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10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1_Default Design">
  <a:themeElements>
    <a:clrScheme name="1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Default Design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1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_Default Design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3_Default Design">
  <a:themeElements>
    <a:clrScheme name="1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3_Default Design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1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15141</TotalTime>
  <Words>1190</Words>
  <Application>Microsoft Office PowerPoint</Application>
  <PresentationFormat>On-screen Show (4:3)</PresentationFormat>
  <Paragraphs>186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Arial Unicode MS</vt:lpstr>
      <vt:lpstr>ＭＳ Ｐゴシック</vt:lpstr>
      <vt:lpstr>SimSun</vt:lpstr>
      <vt:lpstr>Arial</vt:lpstr>
      <vt:lpstr>Calibri</vt:lpstr>
      <vt:lpstr>Lucida Sans</vt:lpstr>
      <vt:lpstr>Trebuchet MS</vt:lpstr>
      <vt:lpstr>Verdana</vt:lpstr>
      <vt:lpstr>Wingdings</vt:lpstr>
      <vt:lpstr>7_Default Design</vt:lpstr>
      <vt:lpstr>8_Default Design</vt:lpstr>
      <vt:lpstr>9_Default Design</vt:lpstr>
      <vt:lpstr>10_Default Design</vt:lpstr>
      <vt:lpstr>11_Default Design</vt:lpstr>
      <vt:lpstr>12_Default Design</vt:lpstr>
      <vt:lpstr>13_Default Design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Small Business – Strong Forces of Change</vt:lpstr>
      <vt:lpstr>Core Beliefs for Small Business Clients</vt:lpstr>
      <vt:lpstr>Key Small Business Statistics</vt:lpstr>
      <vt:lpstr>Small Business Owner Profile</vt:lpstr>
      <vt:lpstr>Owners: Motivated by Growth &amp; Satisfaction</vt:lpstr>
      <vt:lpstr>Profile: “Mountain Climber” Business Owner</vt:lpstr>
      <vt:lpstr>Profile: “Freedom Fighter” Business Owner</vt:lpstr>
      <vt:lpstr>Profile: “Craftsperson” Business Owner</vt:lpstr>
      <vt:lpstr>Changing Face/Needs of Small Business Clients</vt:lpstr>
      <vt:lpstr>Small Business Pain Points</vt:lpstr>
      <vt:lpstr>How Owners Buy Financial Services</vt:lpstr>
      <vt:lpstr>Judges’ Evaluation Criteria</vt:lpstr>
      <vt:lpstr>Success Tips – Judges are Advocates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Manager>Nigel Napier-Andrews</Manager>
  <Company>Freelance F/X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RBC AGM 2006</dc:subject>
  <dc:creator>Todd Morgan</dc:creator>
  <cp:lastModifiedBy>Sanhar Bala</cp:lastModifiedBy>
  <cp:revision>544</cp:revision>
  <dcterms:created xsi:type="dcterms:W3CDTF">2006-01-23T16:34:08Z</dcterms:created>
  <dcterms:modified xsi:type="dcterms:W3CDTF">2016-09-25T06:11:28Z</dcterms:modified>
</cp:coreProperties>
</file>