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146C90-71D0-49F5-BA8B-BC869E59742B}">
  <a:tblStyle styleId="{62146C90-71D0-49F5-BA8B-BC869E597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055f13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055f13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055f133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055f133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055f133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055f133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b30d947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b30d947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b5ef7e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b5ef7e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4c6498d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4c6498d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b30d94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b30d94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b5ef7e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b5ef7e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b5ef7ee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b5ef7ee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b5ef7ee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b5ef7ee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5ef7ee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b5ef7ee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2c94e5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2c94e5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b5ef7ee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b5ef7ee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dc.gov/ibd/data-and-statistics/prevalence.html" TargetMode="External"/><Relationship Id="rId4" Type="http://schemas.openxmlformats.org/officeDocument/2006/relationships/hyperlink" Target="https://pubmed.ncbi.nlm.nih.gov/31112238/" TargetMode="External"/><Relationship Id="rId5" Type="http://schemas.openxmlformats.org/officeDocument/2006/relationships/hyperlink" Target="https://pubmed.ncbi.nlm.nih.gov/27269903/" TargetMode="External"/><Relationship Id="rId6" Type="http://schemas.openxmlformats.org/officeDocument/2006/relationships/hyperlink" Target="https://www.ncbi.nlm.nih.gov/pmc/articles/PMC651810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7775"/>
            <a:ext cx="85206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Transfer Learning in the Binary Classification of Ulcerative Colitis.</a:t>
            </a:r>
            <a:endParaRPr sz="41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588" y="2046050"/>
            <a:ext cx="4640825" cy="2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and Model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Baseline: CNN with 3 convolutional layers + FC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Model: Pretrained ResNet50 + FC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0" y="2143025"/>
            <a:ext cx="4056105" cy="11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038" y="2073813"/>
            <a:ext cx="4075675" cy="1250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596775" y="3228050"/>
            <a:ext cx="19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CNN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887000" y="3228050"/>
            <a:ext cx="19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Training, Validation, and Testing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Batch Size = 32,256,256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 Function: Binary Cross 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Optimization Algorithm: Adam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Selection: Validation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Evaluation Metrics: Accuracy, AUROC, F1, Precision, and 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846" y="538950"/>
            <a:ext cx="2899075" cy="2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365500" y="3939200"/>
            <a:ext cx="26517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ResNet Performed Better Than Baseline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{62146C90-71D0-49F5-BA8B-BC869E59742B}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Baseline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ResNet50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AUROC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 gastroenterologist, with the aid of a deep learning model, be able to correctly classify the presence of Ulcerative Colitis in patients, differently on average than a gastroenterologist with no aid?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Null Hypothesis: DL model + Gastroenterologist Accuracy = Gastroenterologist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	Alternative Hypothesis: DL model + Gastroenterologist Accuracy != Gastroenterologist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Target population: All licensed gastroenterologist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https://www.cdc.gov/ibd/data-and-statistics/prevalence.html</a:t>
            </a:r>
            <a:r>
              <a:rPr lang="en"/>
              <a:t> CDC IBD Prevalence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https://pubmed.ncbi.nlm.nih.gov/31112238/</a:t>
            </a:r>
            <a:r>
              <a:rPr lang="en"/>
              <a:t> The Cost of Inflammatory Bowel Disease: An Initiative From the Crohn's &amp; Colitis Foundation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https://pubmed.ncbi.nlm.nih.gov/27269903/</a:t>
            </a:r>
            <a:r>
              <a:rPr lang="en"/>
              <a:t> Report: economic implications of inflammatory bowel disease and its management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https://www.ncbi.nlm.nih.gov/pmc/articles/PMC6518102/</a:t>
            </a:r>
            <a:r>
              <a:rPr lang="en"/>
              <a:t> Illuminating an Invisible Epidemic: A Systemic Review of the Clinical and Economic Benefits of Early Diagnosis and Treatment in Inflammatory Disease and Related Syndromes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patient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Misdiagnosed in 2015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 of being a physician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Genuine </a:t>
            </a:r>
            <a:r>
              <a:rPr lang="en"/>
              <a:t>curiosity</a:t>
            </a:r>
            <a:r>
              <a:rPr lang="en"/>
              <a:t> of AI in medicine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450" y="613925"/>
            <a:ext cx="2518324" cy="188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149" y="3278025"/>
            <a:ext cx="2579700" cy="168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450" y="2970950"/>
            <a:ext cx="3306074" cy="149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Ulcerative Colitis (UC) is a disease that is misdiagnosed in clinical practice due to differences in perception among different gastroenterologist. This often leads to worse clinical outcomes in patients and misuse/waste of healthcare resource.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Solution: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 AI solution that will aid gastroenterologist in the diagnosis of UC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Ulcerative Colitis is a rare, autoimmune-related, inflammatory bowel disease (IBD) that affects the lower gastrointestinal tract.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Chronic and Incurable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Prevalence: 3 million Americans are affected by IBD</a:t>
            </a:r>
            <a:r>
              <a:rPr baseline="30000" lang="en"/>
              <a:t>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Costly to Patient: Average Annual Cost of $22,987 vs. $6,956 non-IBD</a:t>
            </a:r>
            <a:r>
              <a:rPr baseline="30000" lang="en"/>
              <a:t>(2) </a:t>
            </a:r>
            <a:r>
              <a:rPr lang="en"/>
              <a:t>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Costly to Healthcare System: $14.6-31.4 billion USD annually (2014)</a:t>
            </a:r>
            <a:r>
              <a:rPr baseline="30000" lang="en"/>
              <a:t>(3)</a:t>
            </a:r>
            <a:endParaRPr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(cont.):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Misdiagnosis occurs due to difficulty in classifying UC: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Differential Diagnosis: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IBD mimics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Crohn’s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IBD misdiagnosis rate is as high as </a:t>
            </a:r>
            <a:r>
              <a:rPr b="1" lang="en"/>
              <a:t>23.5%</a:t>
            </a:r>
            <a:r>
              <a:rPr baseline="30000" lang="en"/>
              <a:t>(4)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Misdiagnosis leads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Worse patient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malpractice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cost to healthcare organizations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325" y="1294825"/>
            <a:ext cx="3111725" cy="1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Solution</a:t>
            </a:r>
            <a:endParaRPr sz="25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Utilize pretrained convolutional neural network (CNN) models to create a binary classifier that will aid gastroenterologist in diagnosing UC clinical practice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00" y="2405400"/>
            <a:ext cx="6138976" cy="2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611338" y="4406525"/>
            <a:ext cx="39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 using CNN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ERS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Endoscopy image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113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121,000 labeled/approximately labeled frames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1520 videos from 1135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1.2 million unlabeled frames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for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17011</a:t>
            </a:r>
            <a:r>
              <a:rPr b="1" lang="en"/>
              <a:t> labeled frames from 334 videos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3158 UC-labeled frames from 50 videos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(CNN)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are a family of deep learning models commonly used in image classification task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are read as pixel intensity values and taken as input into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are automatically learned through convolutional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from convolutional layers are summarized by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layer(s) uses features from earlier layers to make a prediction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75" y="3258425"/>
            <a:ext cx="4117425" cy="18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300" y="3559726"/>
            <a:ext cx="3809284" cy="15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pretrained CNN?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are the best algorithms at classifying images but require a lot of training examples to learn from.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Medical data is </a:t>
            </a:r>
            <a:r>
              <a:rPr b="1" lang="en"/>
              <a:t>sparse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Transfer Learning: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of learning from a source task with many training examples to a target task where examples are limited.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