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70" r:id="rId5"/>
    <p:sldId id="271" r:id="rId6"/>
    <p:sldId id="272" r:id="rId7"/>
    <p:sldId id="273" r:id="rId8"/>
    <p:sldId id="269" r:id="rId9"/>
    <p:sldId id="260" r:id="rId10"/>
    <p:sldId id="274" r:id="rId11"/>
    <p:sldId id="275" r:id="rId12"/>
    <p:sldId id="263"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E889A-8291-4947-B6E6-BF00256FFA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F5BE51F2-4887-4D4A-90C7-AC1AF7FC6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E0AE492-5770-446D-BEC2-A9F68EC30280}"/>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C4D9A9B1-870A-4CB9-80BE-81048BF0FCB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89B3D6F-142C-4C30-8186-D171F9DAB4ED}"/>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6065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95B22-A56E-4DB9-94A2-F94C26ECBE3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F02CE1C-7FCE-4F8E-96A7-D63A3DA3C2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3A6EB46-2C63-4A36-B8E0-89224B9897A4}"/>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FC550255-62C6-4191-BF30-ECB53E936B8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33C8392-B344-4E0C-93E6-F8EEE7E9C18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62214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9114DF-0788-453B-84C2-16C9A937E8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64F5B5A-F767-4367-986A-C0D6E0E4AB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6327DA0-01DE-4DA5-A936-6970F4AC827B}"/>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7501EC7C-2264-46EC-BC6A-D9812794253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4B0635-979A-4D70-B99A-EF40DDE9E1B3}"/>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4309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62217-3363-4718-9FCD-7D8B0F289BF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AC5D1E-92D4-4A4F-BEDB-58C498C01F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7FB39AC-FA8D-4D05-BFDE-26CC20CC2B55}"/>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6ADA2BA0-12BA-4EE8-BD63-B8A0C6AB4EF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A90B37E-F41B-4441-8369-29D43839DD2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8316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5F7FE-4C02-4882-BAEC-E309D1339D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596DC66-B4E4-4E05-8C85-18CE1D98A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F1B7AA-5B27-4FA3-9467-DF40380BCC50}"/>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EDFA7257-1C8B-4BF0-8EF5-EBBC63675B2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F964E94-4455-4917-98C9-B2B0CF604E7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631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AF9C-C101-478A-9697-52A0F141C7D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22741A6-39CE-41E9-9BE3-03AB8C7E81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6D88505-21FE-45EA-8BAD-2D68724AAE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5080CBA-0FE0-4AFF-B263-D82BCC4E1810}"/>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6" name="Marcador de pie de página 5">
            <a:extLst>
              <a:ext uri="{FF2B5EF4-FFF2-40B4-BE49-F238E27FC236}">
                <a16:creationId xmlns:a16="http://schemas.microsoft.com/office/drawing/2014/main" id="{E9132596-F0AE-4B1B-B09A-A4C2DE0E5B3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2031504-2200-4FC9-8921-4BB1DC7FDDD8}"/>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12483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53C12-B0D9-4A06-AEAE-D6519227A3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15B7B43-2C61-4477-B844-4EA3E2F42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3BE188-0AE1-494E-B786-B7461F9499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F79CA1D5-FFBD-4ED8-A463-B8699274B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A3BEE9-2F69-4C09-A7FD-88EAC3F44E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B6292C47-78CA-4F6F-82D2-3ECD33323096}"/>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8" name="Marcador de pie de página 7">
            <a:extLst>
              <a:ext uri="{FF2B5EF4-FFF2-40B4-BE49-F238E27FC236}">
                <a16:creationId xmlns:a16="http://schemas.microsoft.com/office/drawing/2014/main" id="{389CE4DA-68E4-4883-BBC0-7F56E3FDE06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72582F2-6170-4EE2-8A06-D054288FA8E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328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ED080-2A0E-4354-BDDD-248FE8CF53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86BC896-2F88-4074-BA71-8D48922E8132}"/>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4" name="Marcador de pie de página 3">
            <a:extLst>
              <a:ext uri="{FF2B5EF4-FFF2-40B4-BE49-F238E27FC236}">
                <a16:creationId xmlns:a16="http://schemas.microsoft.com/office/drawing/2014/main" id="{37B4699E-FC13-4DC2-BAD8-A49380A3D68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250EA68-6C4D-4034-B5AF-44BA660D804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402386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53F469-D346-4D4A-85C9-518F2F5ADC87}"/>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3" name="Marcador de pie de página 2">
            <a:extLst>
              <a:ext uri="{FF2B5EF4-FFF2-40B4-BE49-F238E27FC236}">
                <a16:creationId xmlns:a16="http://schemas.microsoft.com/office/drawing/2014/main" id="{48590B75-90A6-4E59-AA21-741F8B9B5D4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055DE04-64FD-4B39-8E2C-741A3517B06E}"/>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36616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F502-61A1-4A7E-A67F-1ADB00E496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3A88C0E-9A12-4034-90F4-47D06F1A0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E4D9955C-A062-4B7B-B0E1-1010E9875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176444-8F79-4C1B-853E-9552BA27151B}"/>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6" name="Marcador de pie de página 5">
            <a:extLst>
              <a:ext uri="{FF2B5EF4-FFF2-40B4-BE49-F238E27FC236}">
                <a16:creationId xmlns:a16="http://schemas.microsoft.com/office/drawing/2014/main" id="{A3CE14AD-345D-48CF-8D9E-1B211F5F3CE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A7E42E9-CF88-45AC-A465-00D38307736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45729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E2184-D2A2-452A-B704-F901D27989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879B850A-070F-4D91-8102-D02E7746E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6A544DC5-35B2-4E93-A42A-EDD5C9BF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29A2E4-3ED1-4F61-9324-997530EE3CCB}"/>
              </a:ext>
            </a:extLst>
          </p:cNvPr>
          <p:cNvSpPr>
            <a:spLocks noGrp="1"/>
          </p:cNvSpPr>
          <p:nvPr>
            <p:ph type="dt" sz="half" idx="10"/>
          </p:nvPr>
        </p:nvSpPr>
        <p:spPr/>
        <p:txBody>
          <a:bodyPr/>
          <a:lstStyle/>
          <a:p>
            <a:fld id="{24F89D96-21CC-4558-896D-EB6077A82BBC}" type="datetimeFigureOut">
              <a:rPr lang="en-US" smtClean="0"/>
              <a:t>6/16/2023</a:t>
            </a:fld>
            <a:endParaRPr lang="en-US"/>
          </a:p>
        </p:txBody>
      </p:sp>
      <p:sp>
        <p:nvSpPr>
          <p:cNvPr id="6" name="Marcador de pie de página 5">
            <a:extLst>
              <a:ext uri="{FF2B5EF4-FFF2-40B4-BE49-F238E27FC236}">
                <a16:creationId xmlns:a16="http://schemas.microsoft.com/office/drawing/2014/main" id="{A2CD8C62-51B3-4C35-BD10-23AB06ED9DD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33A2F1E-9A31-4E44-9711-0DAE916D9BA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7531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82F648-E82B-4783-9BC0-4F59560B7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8EC2B33-5A9B-4733-8B81-6753F7666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2EAB427-C279-4B16-8E1C-840CDDC85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89D96-21CC-4558-896D-EB6077A82BBC}" type="datetimeFigureOut">
              <a:rPr lang="en-US" smtClean="0"/>
              <a:t>6/16/2023</a:t>
            </a:fld>
            <a:endParaRPr lang="en-US"/>
          </a:p>
        </p:txBody>
      </p:sp>
      <p:sp>
        <p:nvSpPr>
          <p:cNvPr id="5" name="Marcador de pie de página 4">
            <a:extLst>
              <a:ext uri="{FF2B5EF4-FFF2-40B4-BE49-F238E27FC236}">
                <a16:creationId xmlns:a16="http://schemas.microsoft.com/office/drawing/2014/main" id="{A3FD88FC-93C2-4CA3-B720-17A312F71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10BCEAC4-12C9-4C7C-B1AF-BC8730889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7BE50-31BD-499A-819C-1B0389BE3729}" type="slidenum">
              <a:rPr lang="en-US" smtClean="0"/>
              <a:t>‹Nº›</a:t>
            </a:fld>
            <a:endParaRPr lang="en-US"/>
          </a:p>
        </p:txBody>
      </p:sp>
    </p:spTree>
    <p:extLst>
      <p:ext uri="{BB962C8B-B14F-4D97-AF65-F5344CB8AC3E}">
        <p14:creationId xmlns:p14="http://schemas.microsoft.com/office/powerpoint/2010/main" val="36710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99BE77-6C37-4690-BF66-58AF19B68C24}"/>
              </a:ext>
            </a:extLst>
          </p:cNvPr>
          <p:cNvPicPr>
            <a:picLocks noChangeAspect="1"/>
          </p:cNvPicPr>
          <p:nvPr/>
        </p:nvPicPr>
        <p:blipFill>
          <a:blip r:embed="rId2"/>
          <a:stretch>
            <a:fillRect/>
          </a:stretch>
        </p:blipFill>
        <p:spPr>
          <a:xfrm>
            <a:off x="2708" y="0"/>
            <a:ext cx="12186584" cy="6858000"/>
          </a:xfrm>
          <a:prstGeom prst="rect">
            <a:avLst/>
          </a:prstGeom>
        </p:spPr>
      </p:pic>
      <p:sp>
        <p:nvSpPr>
          <p:cNvPr id="2" name="Título 1">
            <a:extLst>
              <a:ext uri="{FF2B5EF4-FFF2-40B4-BE49-F238E27FC236}">
                <a16:creationId xmlns:a16="http://schemas.microsoft.com/office/drawing/2014/main" id="{87DDFB3F-2F0F-48E6-AA0D-3432FE3BE82B}"/>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6068AEB2-72C4-46BF-BDF6-29A4B8AC0E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5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F5598A6-1A43-4CA5-ACAF-10E656E2C312}"/>
              </a:ext>
            </a:extLst>
          </p:cNvPr>
          <p:cNvSpPr>
            <a:spLocks noGrp="1"/>
          </p:cNvSpPr>
          <p:nvPr>
            <p:ph type="ctrTitle"/>
          </p:nvPr>
        </p:nvSpPr>
        <p:spPr>
          <a:xfrm>
            <a:off x="1524000" y="1122363"/>
            <a:ext cx="9144000" cy="1092331"/>
          </a:xfrm>
        </p:spPr>
        <p:txBody>
          <a:bodyPr/>
          <a:lstStyle/>
          <a:p>
            <a:r>
              <a:rPr lang="es-MX" dirty="0"/>
              <a:t>Analizar los datos del caso</a:t>
            </a:r>
            <a:endParaRPr lang="en-US" dirty="0"/>
          </a:p>
        </p:txBody>
      </p:sp>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1524000" y="2214694"/>
            <a:ext cx="9144000" cy="4133097"/>
          </a:xfrm>
        </p:spPr>
        <p:txBody>
          <a:bodyPr>
            <a:normAutofit/>
          </a:bodyPr>
          <a:lstStyle/>
          <a:p>
            <a:endParaRPr lang="en-US" dirty="0"/>
          </a:p>
        </p:txBody>
      </p:sp>
      <p:graphicFrame>
        <p:nvGraphicFramePr>
          <p:cNvPr id="5" name="Tabla 4">
            <a:extLst>
              <a:ext uri="{FF2B5EF4-FFF2-40B4-BE49-F238E27FC236}">
                <a16:creationId xmlns:a16="http://schemas.microsoft.com/office/drawing/2014/main" id="{2A2A38F8-5675-4B6E-B6E0-7514D7C6275C}"/>
              </a:ext>
            </a:extLst>
          </p:cNvPr>
          <p:cNvGraphicFramePr>
            <a:graphicFrameLocks noGrp="1"/>
          </p:cNvGraphicFramePr>
          <p:nvPr>
            <p:extLst>
              <p:ext uri="{D42A27DB-BD31-4B8C-83A1-F6EECF244321}">
                <p14:modId xmlns:p14="http://schemas.microsoft.com/office/powerpoint/2010/main" val="4156604165"/>
              </p:ext>
            </p:extLst>
          </p:nvPr>
        </p:nvGraphicFramePr>
        <p:xfrm>
          <a:off x="1722783" y="2332383"/>
          <a:ext cx="7898295" cy="3403255"/>
        </p:xfrm>
        <a:graphic>
          <a:graphicData uri="http://schemas.openxmlformats.org/drawingml/2006/table">
            <a:tbl>
              <a:tblPr firstRow="1" firstCol="1" bandRow="1">
                <a:tableStyleId>{93296810-A885-4BE3-A3E7-6D5BEEA58F35}</a:tableStyleId>
              </a:tblPr>
              <a:tblGrid>
                <a:gridCol w="1235237">
                  <a:extLst>
                    <a:ext uri="{9D8B030D-6E8A-4147-A177-3AD203B41FA5}">
                      <a16:colId xmlns:a16="http://schemas.microsoft.com/office/drawing/2014/main" val="222128852"/>
                    </a:ext>
                  </a:extLst>
                </a:gridCol>
                <a:gridCol w="1854497">
                  <a:extLst>
                    <a:ext uri="{9D8B030D-6E8A-4147-A177-3AD203B41FA5}">
                      <a16:colId xmlns:a16="http://schemas.microsoft.com/office/drawing/2014/main" val="2276006381"/>
                    </a:ext>
                  </a:extLst>
                </a:gridCol>
                <a:gridCol w="3101768">
                  <a:extLst>
                    <a:ext uri="{9D8B030D-6E8A-4147-A177-3AD203B41FA5}">
                      <a16:colId xmlns:a16="http://schemas.microsoft.com/office/drawing/2014/main" val="3929687458"/>
                    </a:ext>
                  </a:extLst>
                </a:gridCol>
                <a:gridCol w="1706793">
                  <a:extLst>
                    <a:ext uri="{9D8B030D-6E8A-4147-A177-3AD203B41FA5}">
                      <a16:colId xmlns:a16="http://schemas.microsoft.com/office/drawing/2014/main" val="4160110964"/>
                    </a:ext>
                  </a:extLst>
                </a:gridCol>
              </a:tblGrid>
              <a:tr h="680651">
                <a:tc>
                  <a:txBody>
                    <a:bodyPr/>
                    <a:lstStyle/>
                    <a:p>
                      <a:pPr algn="ctr"/>
                      <a:r>
                        <a:rPr lang="es-ES" sz="1800">
                          <a:effectLst/>
                        </a:rPr>
                        <a:t># DE RED</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800">
                          <a:effectLst/>
                        </a:rPr>
                        <a:t>IP DE RED</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800" dirty="0">
                          <a:effectLst/>
                        </a:rPr>
                        <a:t>RANGO DE IP UTILIZABLES</a:t>
                      </a:r>
                      <a:endParaRPr lang="es-EC"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s-ES" sz="1800">
                          <a:effectLst/>
                        </a:rPr>
                        <a:t>BROADCAST</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5462288"/>
                  </a:ext>
                </a:extLst>
              </a:tr>
              <a:tr h="680651">
                <a:tc>
                  <a:txBody>
                    <a:bodyPr/>
                    <a:lstStyle/>
                    <a:p>
                      <a:pPr algn="just"/>
                      <a:r>
                        <a:rPr lang="es-ES" sz="1800">
                          <a:effectLst/>
                        </a:rPr>
                        <a:t>1</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192.168.1.0</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 hasta 30</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192.168.1.31</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5172252"/>
                  </a:ext>
                </a:extLst>
              </a:tr>
              <a:tr h="680651">
                <a:tc>
                  <a:txBody>
                    <a:bodyPr/>
                    <a:lstStyle/>
                    <a:p>
                      <a:pPr algn="just"/>
                      <a:r>
                        <a:rPr lang="es-ES" sz="1800">
                          <a:effectLst/>
                        </a:rPr>
                        <a:t>2</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192.168.1.32</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dirty="0">
                          <a:effectLst/>
                        </a:rPr>
                        <a:t>33 hasta 62</a:t>
                      </a:r>
                      <a:endParaRPr lang="es-EC"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192.168.1.63</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5804024"/>
                  </a:ext>
                </a:extLst>
              </a:tr>
              <a:tr h="680651">
                <a:tc>
                  <a:txBody>
                    <a:bodyPr/>
                    <a:lstStyle/>
                    <a:p>
                      <a:pPr algn="just"/>
                      <a:r>
                        <a:rPr lang="es-ES" sz="1800">
                          <a:effectLst/>
                        </a:rPr>
                        <a:t>3</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192.168.1.64</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65 hasta 94</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192.168.1.95</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5872970"/>
                  </a:ext>
                </a:extLst>
              </a:tr>
              <a:tr h="680651">
                <a:tc>
                  <a:txBody>
                    <a:bodyPr/>
                    <a:lstStyle/>
                    <a:p>
                      <a:pPr algn="just"/>
                      <a:r>
                        <a:rPr lang="es-ES" sz="1800">
                          <a:effectLst/>
                        </a:rPr>
                        <a:t>4</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192.168.1.96</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a:effectLst/>
                        </a:rPr>
                        <a:t>97 hasta 126</a:t>
                      </a:r>
                      <a:endParaRPr lang="es-EC"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r>
                        <a:rPr lang="es-ES" sz="1800" dirty="0">
                          <a:effectLst/>
                        </a:rPr>
                        <a:t>192.168.1.127</a:t>
                      </a:r>
                      <a:endParaRPr lang="es-EC"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4629998"/>
                  </a:ext>
                </a:extLst>
              </a:tr>
            </a:tbl>
          </a:graphicData>
        </a:graphic>
      </p:graphicFrame>
    </p:spTree>
    <p:extLst>
      <p:ext uri="{BB962C8B-B14F-4D97-AF65-F5344CB8AC3E}">
        <p14:creationId xmlns:p14="http://schemas.microsoft.com/office/powerpoint/2010/main" val="92843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3379304" y="0"/>
            <a:ext cx="8812696" cy="2397063"/>
          </a:xfrm>
        </p:spPr>
        <p:txBody>
          <a:bodyPr>
            <a:normAutofit lnSpcReduction="10000"/>
          </a:bodyPr>
          <a:lstStyle/>
          <a:p>
            <a:pPr marR="139700" algn="just">
              <a:lnSpc>
                <a:spcPct val="200000"/>
              </a:lnSpc>
            </a:pPr>
            <a:r>
              <a:rPr lang="es-ES" sz="1800" dirty="0">
                <a:effectLst/>
                <a:latin typeface="Times New Roman" panose="02020603050405020304" pitchFamily="18" charset="0"/>
                <a:ea typeface="Times New Roman" panose="02020603050405020304" pitchFamily="18" charset="0"/>
              </a:rPr>
              <a:t>Los equipos que se utilizan es un </a:t>
            </a:r>
            <a:r>
              <a:rPr lang="es-ES" sz="1800" dirty="0" err="1">
                <a:effectLst/>
                <a:latin typeface="Times New Roman" panose="02020603050405020304" pitchFamily="18" charset="0"/>
                <a:ea typeface="Times New Roman" panose="02020603050405020304" pitchFamily="18" charset="0"/>
              </a:rPr>
              <a:t>swich</a:t>
            </a:r>
            <a:r>
              <a:rPr lang="es-ES" sz="1800" dirty="0">
                <a:effectLst/>
                <a:latin typeface="Times New Roman" panose="02020603050405020304" pitchFamily="18" charset="0"/>
                <a:ea typeface="Times New Roman" panose="02020603050405020304" pitchFamily="18" charset="0"/>
              </a:rPr>
              <a:t> 2960 un </a:t>
            </a:r>
            <a:r>
              <a:rPr lang="es-ES" sz="1800" dirty="0" err="1">
                <a:effectLst/>
                <a:latin typeface="Times New Roman" panose="02020603050405020304" pitchFamily="18" charset="0"/>
                <a:ea typeface="Times New Roman" panose="02020603050405020304" pitchFamily="18" charset="0"/>
              </a:rPr>
              <a:t>servidor,dos</a:t>
            </a:r>
            <a:r>
              <a:rPr lang="es-ES" sz="1800" dirty="0">
                <a:effectLst/>
                <a:latin typeface="Times New Roman" panose="02020603050405020304" pitchFamily="18" charset="0"/>
                <a:ea typeface="Times New Roman" panose="02020603050405020304" pitchFamily="18" charset="0"/>
              </a:rPr>
              <a:t> impresoras y diez computadoras de CISCO.</a:t>
            </a:r>
            <a:endParaRPr lang="es-EC" sz="1800" dirty="0">
              <a:effectLst/>
              <a:latin typeface="Times New Roman" panose="02020603050405020304" pitchFamily="18" charset="0"/>
              <a:ea typeface="Times New Roman" panose="02020603050405020304" pitchFamily="18" charset="0"/>
            </a:endParaRPr>
          </a:p>
          <a:p>
            <a:pPr marR="139700" algn="just">
              <a:lnSpc>
                <a:spcPct val="200000"/>
              </a:lnSpc>
            </a:pPr>
            <a:r>
              <a:rPr lang="es-ES" sz="1800" dirty="0">
                <a:effectLst/>
                <a:latin typeface="Times New Roman" panose="02020603050405020304" pitchFamily="18" charset="0"/>
                <a:ea typeface="Times New Roman" panose="02020603050405020304" pitchFamily="18" charset="0"/>
              </a:rPr>
              <a:t>Aquí está la representación el área de docentes y utilizamos el rango de direcciones IP desde el 1 hasta 30 en la cual podemos agregar en total treinta equipos</a:t>
            </a:r>
            <a:endParaRPr lang="es-EC" sz="1800" dirty="0">
              <a:effectLst/>
              <a:latin typeface="Times New Roman" panose="02020603050405020304" pitchFamily="18" charset="0"/>
              <a:ea typeface="Times New Roman" panose="02020603050405020304" pitchFamily="18" charset="0"/>
            </a:endParaRPr>
          </a:p>
          <a:p>
            <a:endParaRPr lang="en-US" dirty="0"/>
          </a:p>
        </p:txBody>
      </p:sp>
      <p:pic>
        <p:nvPicPr>
          <p:cNvPr id="6" name="Imagen 5">
            <a:extLst>
              <a:ext uri="{FF2B5EF4-FFF2-40B4-BE49-F238E27FC236}">
                <a16:creationId xmlns:a16="http://schemas.microsoft.com/office/drawing/2014/main" id="{B647531A-8652-4527-9C8A-B1C796C1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823" y="2314402"/>
            <a:ext cx="8812697" cy="4059894"/>
          </a:xfrm>
          <a:prstGeom prst="rect">
            <a:avLst/>
          </a:prstGeom>
        </p:spPr>
      </p:pic>
    </p:spTree>
    <p:extLst>
      <p:ext uri="{BB962C8B-B14F-4D97-AF65-F5344CB8AC3E}">
        <p14:creationId xmlns:p14="http://schemas.microsoft.com/office/powerpoint/2010/main" val="2809605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1749287" y="1397314"/>
            <a:ext cx="9144000" cy="1092331"/>
          </a:xfrm>
        </p:spPr>
        <p:txBody>
          <a:bodyPr>
            <a:normAutofit/>
          </a:bodyPr>
          <a:lstStyle/>
          <a:p>
            <a:pPr algn="l"/>
            <a:r>
              <a:rPr lang="es-ES" sz="2400" dirty="0">
                <a:effectLst/>
                <a:latin typeface="Times New Roman" panose="02020603050405020304" pitchFamily="18" charset="0"/>
                <a:ea typeface="Times New Roman" panose="02020603050405020304" pitchFamily="18" charset="0"/>
              </a:rPr>
              <a:t>Podemos observar que los equipos tienen comunicación que lo podemos demostrar en la siguiente imagen</a:t>
            </a:r>
            <a:endParaRPr lang="en-US" dirty="0"/>
          </a:p>
          <a:p>
            <a:pPr algn="l"/>
            <a:endParaRPr lang="en-US" dirty="0"/>
          </a:p>
        </p:txBody>
      </p:sp>
      <p:pic>
        <p:nvPicPr>
          <p:cNvPr id="7" name="Imagen 6">
            <a:extLst>
              <a:ext uri="{FF2B5EF4-FFF2-40B4-BE49-F238E27FC236}">
                <a16:creationId xmlns:a16="http://schemas.microsoft.com/office/drawing/2014/main" id="{EA0EB117-418B-4FBE-8193-023B8A41D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812" y="2197169"/>
            <a:ext cx="5276414" cy="3978344"/>
          </a:xfrm>
          <a:prstGeom prst="rect">
            <a:avLst/>
          </a:prstGeom>
        </p:spPr>
      </p:pic>
    </p:spTree>
    <p:extLst>
      <p:ext uri="{BB962C8B-B14F-4D97-AF65-F5344CB8AC3E}">
        <p14:creationId xmlns:p14="http://schemas.microsoft.com/office/powerpoint/2010/main" val="206616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5CEFF-8190-4DA8-91E6-A3B133CC5BF8}"/>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B56BEB43-83D6-4ACF-9C7D-B3C66B6A072D}"/>
              </a:ext>
            </a:extLst>
          </p:cNvPr>
          <p:cNvSpPr>
            <a:spLocks noGrp="1"/>
          </p:cNvSpPr>
          <p:nvPr>
            <p:ph type="subTitle" idx="1"/>
          </p:nvPr>
        </p:nvSpPr>
        <p:spPr/>
        <p:txBody>
          <a:bodyPr>
            <a:normAutofit fontScale="92500" lnSpcReduction="10000"/>
          </a:bodyPr>
          <a:lstStyle/>
          <a:p>
            <a:endParaRPr lang="en-US" sz="6000" dirty="0">
              <a:latin typeface="Elephant" panose="02020904090505020303" pitchFamily="18" charset="0"/>
            </a:endParaRPr>
          </a:p>
          <a:p>
            <a:r>
              <a:rPr lang="en-US" sz="6000" b="1" dirty="0">
                <a:latin typeface="Century Gothic" panose="020B0502020202020204" pitchFamily="34" charset="0"/>
              </a:rPr>
              <a:t>GRACIAS</a:t>
            </a:r>
            <a:r>
              <a:rPr lang="en-US" sz="6000" dirty="0">
                <a:latin typeface="Elephant" panose="02020904090505020303" pitchFamily="18" charset="0"/>
              </a:rPr>
              <a:t> </a:t>
            </a:r>
          </a:p>
        </p:txBody>
      </p:sp>
    </p:spTree>
    <p:extLst>
      <p:ext uri="{BB962C8B-B14F-4D97-AF65-F5344CB8AC3E}">
        <p14:creationId xmlns:p14="http://schemas.microsoft.com/office/powerpoint/2010/main" val="333495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AAC96F-4CB5-45C4-9969-6CADB2CCA8FC}"/>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CEFBEE1-8C67-4083-8160-44BE3FE5BC7B}"/>
              </a:ext>
            </a:extLst>
          </p:cNvPr>
          <p:cNvSpPr>
            <a:spLocks noGrp="1"/>
          </p:cNvSpPr>
          <p:nvPr>
            <p:ph type="ctrTitle"/>
          </p:nvPr>
        </p:nvSpPr>
        <p:spPr>
          <a:xfrm>
            <a:off x="1524000" y="1425017"/>
            <a:ext cx="9144000" cy="2387600"/>
          </a:xfrm>
        </p:spPr>
        <p:txBody>
          <a:bodyPr>
            <a:normAutofit fontScale="90000"/>
          </a:bodyPr>
          <a:lstStyle/>
          <a:p>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r>
              <a:rPr lang="es-ES" sz="6000" b="1" dirty="0">
                <a:solidFill>
                  <a:prstClr val="black"/>
                </a:solidFill>
                <a:latin typeface="Century Gothic" charset="0"/>
                <a:ea typeface="Century Gothic" charset="0"/>
                <a:cs typeface="Century Gothic" charset="0"/>
              </a:rPr>
              <a:t>PRESENTACIÓN Y DEFENSA DEL CASO </a:t>
            </a:r>
            <a:br>
              <a:rPr lang="es-ES" sz="6000" b="1" dirty="0">
                <a:solidFill>
                  <a:prstClr val="black"/>
                </a:solidFill>
                <a:latin typeface="Century Gothic" charset="0"/>
                <a:ea typeface="Century Gothic" charset="0"/>
                <a:cs typeface="Century Gothic" charset="0"/>
              </a:rPr>
            </a:br>
            <a:endParaRPr lang="en-US" dirty="0"/>
          </a:p>
        </p:txBody>
      </p:sp>
      <p:sp>
        <p:nvSpPr>
          <p:cNvPr id="3" name="Subtítulo 2">
            <a:extLst>
              <a:ext uri="{FF2B5EF4-FFF2-40B4-BE49-F238E27FC236}">
                <a16:creationId xmlns:a16="http://schemas.microsoft.com/office/drawing/2014/main" id="{EFF69404-5238-4D88-98BA-15B28DE0A635}"/>
              </a:ext>
            </a:extLst>
          </p:cNvPr>
          <p:cNvSpPr>
            <a:spLocks noGrp="1"/>
          </p:cNvSpPr>
          <p:nvPr>
            <p:ph type="subTitle" idx="1"/>
          </p:nvPr>
        </p:nvSpPr>
        <p:spPr>
          <a:xfrm>
            <a:off x="1524000" y="3962400"/>
            <a:ext cx="9144000" cy="1295400"/>
          </a:xfrm>
        </p:spPr>
        <p:txBody>
          <a:bodyPr/>
          <a:lstStyle/>
          <a:p>
            <a:r>
              <a:rPr lang="es-ES" b="1" dirty="0">
                <a:solidFill>
                  <a:prstClr val="black"/>
                </a:solidFill>
                <a:latin typeface="Century Gothic" charset="0"/>
                <a:ea typeface="Century Gothic" charset="0"/>
                <a:cs typeface="Century Gothic" charset="0"/>
              </a:rPr>
              <a:t>Estudiante (s):DANNY LEDESMA</a:t>
            </a:r>
          </a:p>
          <a:p>
            <a:endParaRPr lang="en-US" dirty="0"/>
          </a:p>
        </p:txBody>
      </p:sp>
      <p:cxnSp>
        <p:nvCxnSpPr>
          <p:cNvPr id="5" name="Straight Connector 21">
            <a:extLst>
              <a:ext uri="{FF2B5EF4-FFF2-40B4-BE49-F238E27FC236}">
                <a16:creationId xmlns:a16="http://schemas.microsoft.com/office/drawing/2014/main" id="{736753A0-F9B7-4CCC-9F08-D6500816C7B6}"/>
              </a:ext>
            </a:extLst>
          </p:cNvPr>
          <p:cNvCxnSpPr/>
          <p:nvPr/>
        </p:nvCxnSpPr>
        <p:spPr>
          <a:xfrm>
            <a:off x="2064696" y="4419836"/>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22">
            <a:extLst>
              <a:ext uri="{FF2B5EF4-FFF2-40B4-BE49-F238E27FC236}">
                <a16:creationId xmlns:a16="http://schemas.microsoft.com/office/drawing/2014/main" id="{329073D3-CF6D-40F9-95B1-7F27E43F04F4}"/>
              </a:ext>
            </a:extLst>
          </p:cNvPr>
          <p:cNvCxnSpPr/>
          <p:nvPr/>
        </p:nvCxnSpPr>
        <p:spPr>
          <a:xfrm>
            <a:off x="2064696" y="3812617"/>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marL="457200" indent="-457200" algn="l">
              <a:buFont typeface="+mj-lt"/>
              <a:buAutoNum type="arabicPeriod"/>
            </a:pPr>
            <a:r>
              <a:rPr lang="es-MX" sz="2400" dirty="0"/>
              <a:t>Descripción del estudio de caso	</a:t>
            </a:r>
          </a:p>
          <a:p>
            <a:pPr marL="457200" indent="-457200" algn="l">
              <a:buFont typeface="+mj-lt"/>
              <a:buAutoNum type="arabicPeriod"/>
            </a:pPr>
            <a:r>
              <a:rPr lang="es-MX" sz="2400" dirty="0"/>
              <a:t>Definición del problema	</a:t>
            </a:r>
          </a:p>
          <a:p>
            <a:pPr marL="457200" indent="-457200" algn="l">
              <a:buFont typeface="+mj-lt"/>
              <a:buAutoNum type="arabicPeriod"/>
            </a:pPr>
            <a:r>
              <a:rPr lang="es-MX" sz="2400" dirty="0"/>
              <a:t>Problema principal	</a:t>
            </a:r>
          </a:p>
          <a:p>
            <a:pPr marL="457200" indent="-457200" algn="l">
              <a:buFont typeface="+mj-lt"/>
              <a:buAutoNum type="arabicPeriod"/>
            </a:pPr>
            <a:r>
              <a:rPr lang="es-MX" sz="2400" dirty="0"/>
              <a:t>Problemas secundarios	</a:t>
            </a:r>
          </a:p>
          <a:p>
            <a:pPr marL="457200" indent="-457200" algn="l">
              <a:buFont typeface="+mj-lt"/>
              <a:buAutoNum type="arabicPeriod"/>
            </a:pPr>
            <a:r>
              <a:rPr lang="es-MX" sz="2400" dirty="0"/>
              <a:t>Objetivos	</a:t>
            </a:r>
          </a:p>
          <a:p>
            <a:endParaRPr lang="en-US" dirty="0"/>
          </a:p>
        </p:txBody>
      </p:sp>
    </p:spTree>
    <p:extLst>
      <p:ext uri="{BB962C8B-B14F-4D97-AF65-F5344CB8AC3E}">
        <p14:creationId xmlns:p14="http://schemas.microsoft.com/office/powerpoint/2010/main" val="258017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marL="457200" indent="-457200" algn="l">
              <a:buFont typeface="+mj-lt"/>
              <a:buAutoNum type="arabicPeriod"/>
            </a:pPr>
            <a:r>
              <a:rPr lang="es-MX" sz="2400" dirty="0"/>
              <a:t>Descripción del estudio de caso	</a:t>
            </a:r>
            <a:endParaRPr lang="en-US" sz="2400" dirty="0"/>
          </a:p>
          <a:p>
            <a:pPr algn="just"/>
            <a:r>
              <a:rPr lang="es-ES" dirty="0">
                <a:effectLst/>
                <a:latin typeface="Times New Roman" panose="02020603050405020304" pitchFamily="18" charset="0"/>
                <a:ea typeface="Times New Roman" panose="02020603050405020304" pitchFamily="18" charset="0"/>
              </a:rPr>
              <a:t>En la actualidad, vivimos en un mundo inundado por la tecnología en cada aspecto de nuestra vida, si nos enfocamos en las grandes industrias, las mismas que requieren de un sistema de red que cumpla con los requerimientos necesarios para continuar su productividad ininterrumpida por parte de su sistema de redes.</a:t>
            </a:r>
            <a:endParaRPr lang="en-US" sz="3200" dirty="0"/>
          </a:p>
          <a:p>
            <a:pPr algn="l"/>
            <a:endParaRPr lang="es-MX" sz="2400" dirty="0"/>
          </a:p>
        </p:txBody>
      </p:sp>
    </p:spTree>
    <p:extLst>
      <p:ext uri="{BB962C8B-B14F-4D97-AF65-F5344CB8AC3E}">
        <p14:creationId xmlns:p14="http://schemas.microsoft.com/office/powerpoint/2010/main" val="115407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279374"/>
            <a:ext cx="9144000" cy="3181626"/>
          </a:xfrm>
        </p:spPr>
        <p:txBody>
          <a:bodyPr>
            <a:normAutofit/>
          </a:bodyPr>
          <a:lstStyle/>
          <a:p>
            <a:pPr algn="l"/>
            <a:r>
              <a:rPr lang="es-MX" sz="2400" dirty="0"/>
              <a:t>	</a:t>
            </a:r>
          </a:p>
          <a:p>
            <a:pPr marL="457200" indent="-457200" algn="l">
              <a:buFont typeface="+mj-lt"/>
              <a:buAutoNum type="arabicPeriod"/>
            </a:pPr>
            <a:r>
              <a:rPr lang="es-MX" sz="2400" dirty="0">
                <a:latin typeface="Times New Roman" panose="02020603050405020304" pitchFamily="18" charset="0"/>
                <a:cs typeface="Times New Roman" panose="02020603050405020304" pitchFamily="18" charset="0"/>
              </a:rPr>
              <a:t>Definición del problema	</a:t>
            </a:r>
          </a:p>
          <a:p>
            <a:pPr algn="l"/>
            <a:r>
              <a:rPr lang="es-ES" b="0" kern="0" dirty="0">
                <a:effectLst/>
                <a:latin typeface="Times New Roman" panose="02020603050405020304" pitchFamily="18" charset="0"/>
                <a:ea typeface="Times New Roman" panose="02020603050405020304" pitchFamily="18" charset="0"/>
              </a:rPr>
              <a:t>Implementación de la red de internet en las instalaciones de una escuela para 4 áreas </a:t>
            </a:r>
            <a:r>
              <a:rPr lang="es-ES" b="0" kern="0" dirty="0">
                <a:effectLst/>
                <a:latin typeface="Times New Roman" panose="02020603050405020304" pitchFamily="18" charset="0"/>
                <a:ea typeface="Times New Roman" panose="02020603050405020304" pitchFamily="18" charset="0"/>
                <a:cs typeface="Calibri" panose="020F0502020204030204" pitchFamily="34" charset="0"/>
              </a:rPr>
              <a:t>de docentes, de talento humano, financiera y los laboratorios.</a:t>
            </a:r>
            <a:endParaRPr lang="es-EC"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932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algn="l"/>
            <a:endParaRPr lang="es-MX" sz="2400" dirty="0"/>
          </a:p>
          <a:p>
            <a:pPr marL="457200" indent="-457200" algn="l">
              <a:buFont typeface="+mj-lt"/>
              <a:buAutoNum type="arabicPeriod"/>
            </a:pPr>
            <a:r>
              <a:rPr lang="es-MX" sz="2400" dirty="0"/>
              <a:t>Problema principal	</a:t>
            </a:r>
          </a:p>
          <a:p>
            <a:pPr algn="l"/>
            <a:r>
              <a:rPr lang="es-ES_tradnl" dirty="0">
                <a:effectLst/>
                <a:latin typeface="Calibri" panose="020F0502020204030204" pitchFamily="34" charset="0"/>
                <a:ea typeface="Calibri" panose="020F0502020204030204" pitchFamily="34" charset="0"/>
                <a:cs typeface="Calibri" panose="020F0502020204030204" pitchFamily="34" charset="0"/>
              </a:rPr>
              <a:t>Una escuela desea implementar la red de internet en sus instalaciones, la escuela está conformada por 4 áreas o departamentos: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s-ES_tradnl" dirty="0">
                <a:latin typeface="Calibri" panose="020F0502020204030204" pitchFamily="34" charset="0"/>
                <a:ea typeface="Calibri" panose="020F0502020204030204" pitchFamily="34" charset="0"/>
              </a:rPr>
              <a:t>E</a:t>
            </a:r>
            <a:r>
              <a:rPr lang="es-ES_tradnl" dirty="0">
                <a:effectLst/>
                <a:latin typeface="Calibri" panose="020F0502020204030204" pitchFamily="34" charset="0"/>
                <a:ea typeface="Calibri" panose="020F0502020204030204" pitchFamily="34" charset="0"/>
              </a:rPr>
              <a:t>l área de docentes, el área de talento humano, el área financiera y los laboratorios, para cada área se debe implementar una subred.</a:t>
            </a:r>
            <a:r>
              <a:rPr lang="es-MX" sz="3200" dirty="0"/>
              <a:t>	</a:t>
            </a:r>
          </a:p>
          <a:p>
            <a:endParaRPr lang="en-US" dirty="0"/>
          </a:p>
        </p:txBody>
      </p:sp>
    </p:spTree>
    <p:extLst>
      <p:ext uri="{BB962C8B-B14F-4D97-AF65-F5344CB8AC3E}">
        <p14:creationId xmlns:p14="http://schemas.microsoft.com/office/powerpoint/2010/main" val="38014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3" name="Subtítulo 2">
            <a:extLst>
              <a:ext uri="{FF2B5EF4-FFF2-40B4-BE49-F238E27FC236}">
                <a16:creationId xmlns:a16="http://schemas.microsoft.com/office/drawing/2014/main" id="{21D5C3D3-3680-45C9-9A49-41B49F2911AD}"/>
              </a:ext>
            </a:extLst>
          </p:cNvPr>
          <p:cNvSpPr>
            <a:spLocks noGrp="1"/>
          </p:cNvSpPr>
          <p:nvPr>
            <p:ph type="subTitle" idx="1"/>
          </p:nvPr>
        </p:nvSpPr>
        <p:spPr>
          <a:xfrm>
            <a:off x="1524000" y="2425700"/>
            <a:ext cx="9144000" cy="3035300"/>
          </a:xfrm>
        </p:spPr>
        <p:txBody>
          <a:bodyPr>
            <a:normAutofit/>
          </a:bodyPr>
          <a:lstStyle/>
          <a:p>
            <a:pPr algn="l"/>
            <a:r>
              <a:rPr lang="es-MX" sz="2400" dirty="0"/>
              <a:t>	</a:t>
            </a:r>
          </a:p>
          <a:p>
            <a:pPr marL="457200" indent="-457200" algn="l">
              <a:buFont typeface="+mj-lt"/>
              <a:buAutoNum type="arabicPeriod"/>
            </a:pPr>
            <a:r>
              <a:rPr lang="es-MX" sz="2400" dirty="0"/>
              <a:t>Objetivos	</a:t>
            </a:r>
          </a:p>
          <a:p>
            <a:pPr algn="l"/>
            <a:r>
              <a:rPr lang="es-ES" sz="1800" dirty="0">
                <a:effectLst/>
                <a:latin typeface="Times New Roman" panose="02020603050405020304" pitchFamily="18" charset="0"/>
                <a:ea typeface="Times New Roman" panose="02020603050405020304" pitchFamily="18" charset="0"/>
              </a:rPr>
              <a:t>Implementar toda la infraestructura de red según requerimientos de la escuela, realizar entrega a satisfacción y cumplir con los parámetros de calidad en cada una de las áreas que el caso incluye (</a:t>
            </a:r>
            <a:r>
              <a:rPr lang="es-ES" sz="1800" dirty="0">
                <a:effectLst/>
                <a:latin typeface="Times New Roman" panose="02020603050405020304" pitchFamily="18" charset="0"/>
                <a:ea typeface="Times New Roman" panose="02020603050405020304" pitchFamily="18" charset="0"/>
                <a:cs typeface="Calibri" panose="020F0502020204030204" pitchFamily="34" charset="0"/>
              </a:rPr>
              <a:t>docentes, talento humano, financiera y los laboratorios</a:t>
            </a:r>
            <a:r>
              <a:rPr lang="es-ES" sz="1800" dirty="0">
                <a:effectLst/>
                <a:latin typeface="Times New Roman" panose="02020603050405020304" pitchFamily="18" charset="0"/>
                <a:ea typeface="Times New Roman" panose="02020603050405020304" pitchFamily="18" charset="0"/>
              </a:rPr>
              <a:t>)</a:t>
            </a:r>
            <a:endParaRPr lang="es-EC"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89096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pic>
        <p:nvPicPr>
          <p:cNvPr id="9" name="Imagen 8">
            <a:extLst>
              <a:ext uri="{FF2B5EF4-FFF2-40B4-BE49-F238E27FC236}">
                <a16:creationId xmlns:a16="http://schemas.microsoft.com/office/drawing/2014/main" id="{1BC0230B-2A17-405D-B015-18B304CA9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2" y="-1"/>
            <a:ext cx="12296252" cy="6321287"/>
          </a:xfrm>
          <a:prstGeom prst="rect">
            <a:avLst/>
          </a:prstGeom>
        </p:spPr>
      </p:pic>
    </p:spTree>
    <p:extLst>
      <p:ext uri="{BB962C8B-B14F-4D97-AF65-F5344CB8AC3E}">
        <p14:creationId xmlns:p14="http://schemas.microsoft.com/office/powerpoint/2010/main" val="306687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F5598A6-1A43-4CA5-ACAF-10E656E2C312}"/>
              </a:ext>
            </a:extLst>
          </p:cNvPr>
          <p:cNvSpPr>
            <a:spLocks noGrp="1"/>
          </p:cNvSpPr>
          <p:nvPr>
            <p:ph type="ctrTitle"/>
          </p:nvPr>
        </p:nvSpPr>
        <p:spPr>
          <a:xfrm>
            <a:off x="1524000" y="1122363"/>
            <a:ext cx="9144000" cy="1092331"/>
          </a:xfrm>
        </p:spPr>
        <p:txBody>
          <a:bodyPr/>
          <a:lstStyle/>
          <a:p>
            <a:r>
              <a:rPr lang="es-MX" dirty="0"/>
              <a:t>Analizar los datos del caso</a:t>
            </a:r>
            <a:endParaRPr lang="en-US" dirty="0"/>
          </a:p>
        </p:txBody>
      </p:sp>
      <p:sp>
        <p:nvSpPr>
          <p:cNvPr id="3" name="Subtítulo 2">
            <a:extLst>
              <a:ext uri="{FF2B5EF4-FFF2-40B4-BE49-F238E27FC236}">
                <a16:creationId xmlns:a16="http://schemas.microsoft.com/office/drawing/2014/main" id="{4A564B46-300C-464A-BD39-0478B5BB48C7}"/>
              </a:ext>
            </a:extLst>
          </p:cNvPr>
          <p:cNvSpPr>
            <a:spLocks noGrp="1"/>
          </p:cNvSpPr>
          <p:nvPr>
            <p:ph type="subTitle" idx="1"/>
          </p:nvPr>
        </p:nvSpPr>
        <p:spPr>
          <a:xfrm>
            <a:off x="1524000" y="2214694"/>
            <a:ext cx="9144000" cy="4133097"/>
          </a:xfrm>
        </p:spPr>
        <p:txBody>
          <a:bodyPr>
            <a:normAutofit/>
          </a:bodyPr>
          <a:lstStyle/>
          <a:p>
            <a:pPr algn="l"/>
            <a:r>
              <a:rPr lang="es-MX" dirty="0"/>
              <a:t>Análisis de los datos del caso de estudio	</a:t>
            </a:r>
          </a:p>
          <a:p>
            <a:endParaRPr lang="es-MX" dirty="0"/>
          </a:p>
          <a:p>
            <a:pPr algn="l">
              <a:lnSpc>
                <a:spcPct val="115000"/>
              </a:lnSpc>
              <a:spcAft>
                <a:spcPts val="1000"/>
              </a:spcAft>
            </a:pPr>
            <a:r>
              <a:rPr lang="es-ES" sz="1800" dirty="0">
                <a:effectLst/>
                <a:latin typeface="Times New Roman" panose="02020603050405020304" pitchFamily="18" charset="0"/>
                <a:ea typeface="Times New Roman" panose="02020603050405020304" pitchFamily="18" charset="0"/>
                <a:cs typeface="Calibri" panose="020F0502020204030204" pitchFamily="34" charset="0"/>
              </a:rPr>
              <a:t>La dirección IP de la red es 192.168.1.0 lo hacemos de </a:t>
            </a:r>
            <a:r>
              <a:rPr lang="es-ES" sz="1800" dirty="0" err="1">
                <a:effectLst/>
                <a:latin typeface="Times New Roman" panose="02020603050405020304" pitchFamily="18" charset="0"/>
                <a:ea typeface="Times New Roman" panose="02020603050405020304" pitchFamily="18" charset="0"/>
                <a:cs typeface="Calibri" panose="020F0502020204030204" pitchFamily="34" charset="0"/>
              </a:rPr>
              <a:t>subnetiar</a:t>
            </a:r>
            <a:r>
              <a:rPr lang="es-ES" sz="1800" dirty="0">
                <a:effectLst/>
                <a:latin typeface="Times New Roman" panose="02020603050405020304" pitchFamily="18" charset="0"/>
                <a:ea typeface="Times New Roman" panose="02020603050405020304" pitchFamily="18" charset="0"/>
                <a:cs typeface="Calibri" panose="020F0502020204030204" pitchFamily="34" charset="0"/>
              </a:rPr>
              <a:t> para poder indicar el número de equipos máximo que se podría colocar en cada subred y a continuación se lo puede demostrar su desarrollo.</a:t>
            </a:r>
            <a:endParaRPr lang="es-EC" sz="1800" dirty="0">
              <a:effectLst/>
              <a:latin typeface="Times New Roman" panose="02020603050405020304" pitchFamily="18" charset="0"/>
              <a:ea typeface="Times New Roman" panose="02020603050405020304" pitchFamily="18" charset="0"/>
            </a:endParaRPr>
          </a:p>
          <a:p>
            <a:pPr algn="l">
              <a:lnSpc>
                <a:spcPct val="115000"/>
              </a:lnSpc>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la </a:t>
            </a:r>
            <a:r>
              <a:rPr lang="es-EC" sz="1800" dirty="0">
                <a:effectLst/>
                <a:latin typeface="Times New Roman" panose="02020603050405020304" pitchFamily="18" charset="0"/>
                <a:ea typeface="Times New Roman" panose="02020603050405020304" pitchFamily="18" charset="0"/>
                <a:cs typeface="Calibri" panose="020F0502020204030204" pitchFamily="34" charset="0"/>
              </a:rPr>
              <a:t>siguiente</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Red 192.168.1.0/24 con 4 sub-redes.</a:t>
            </a:r>
            <a:endParaRPr lang="es-EC"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120256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410</Words>
  <Application>Microsoft Office PowerPoint</Application>
  <PresentationFormat>Panorámica</PresentationFormat>
  <Paragraphs>55</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Calibri Light</vt:lpstr>
      <vt:lpstr>Century Gothic</vt:lpstr>
      <vt:lpstr>Elephant</vt:lpstr>
      <vt:lpstr>Times New Roman</vt:lpstr>
      <vt:lpstr>Tema de Office</vt:lpstr>
      <vt:lpstr>Presentación de PowerPoint</vt:lpstr>
      <vt:lpstr>        PRESENTACIÓN Y DEFENSA DEL CASO  </vt:lpstr>
      <vt:lpstr>Presentación del Caso</vt:lpstr>
      <vt:lpstr>Presentación del Caso</vt:lpstr>
      <vt:lpstr>Presentación del Caso</vt:lpstr>
      <vt:lpstr>Presentación del Caso</vt:lpstr>
      <vt:lpstr>Presentación del Caso</vt:lpstr>
      <vt:lpstr>Presentación de PowerPoint</vt:lpstr>
      <vt:lpstr>Analizar los datos del caso</vt:lpstr>
      <vt:lpstr>Analizar los datos del caso</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Tamayo</dc:creator>
  <cp:lastModifiedBy>LEDESMA VALENCIA DANNY FAVIAN</cp:lastModifiedBy>
  <cp:revision>10</cp:revision>
  <dcterms:created xsi:type="dcterms:W3CDTF">2021-11-06T17:54:04Z</dcterms:created>
  <dcterms:modified xsi:type="dcterms:W3CDTF">2023-06-17T03:07:43Z</dcterms:modified>
</cp:coreProperties>
</file>