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3" r:id="rId6"/>
    <p:sldId id="262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5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2" d="100"/>
          <a:sy n="42" d="100"/>
        </p:scale>
        <p:origin x="10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E889A-8291-4947-B6E6-BF00256FF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BE51F2-4887-4D4A-90C7-AC1AF7FC6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0AE492-5770-446D-BEC2-A9F68EC3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9D96-21CC-4558-896D-EB6077A82BBC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D9A9B1-870A-4CB9-80BE-81048BF0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9B3D6F-142C-4C30-8186-D171F9DA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E50-31BD-499A-819C-1B0389BE3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0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95B22-A56E-4DB9-94A2-F94C26EC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02CE1C-7FCE-4F8E-96A7-D63A3DA3C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A6EB46-2C63-4A36-B8E0-89224B98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9D96-21CC-4558-896D-EB6077A82BBC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550255-62C6-4191-BF30-ECB53E93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3C8392-B344-4E0C-93E6-F8EEE7E9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E50-31BD-499A-819C-1B0389BE3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4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9114DF-0788-453B-84C2-16C9A937E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4F5B5A-F767-4367-986A-C0D6E0E4A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327DA0-01DE-4DA5-A936-6970F4AC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9D96-21CC-4558-896D-EB6077A82BBC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01EC7C-2264-46EC-BC6A-D9812794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4B0635-979A-4D70-B99A-EF40DDE9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E50-31BD-499A-819C-1B0389BE3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9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62217-3363-4718-9FCD-7D8B0F28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AC5D1E-92D4-4A4F-BEDB-58C498C01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FB39AC-FA8D-4D05-BFDE-26CC20CC2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9D96-21CC-4558-896D-EB6077A82BBC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DA2BA0-12BA-4EE8-BD63-B8A0C6AB4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90B37E-F41B-4441-8369-29D43839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E50-31BD-499A-819C-1B0389BE3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3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5F7FE-4C02-4882-BAEC-E309D133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96DC66-B4E4-4E05-8C85-18CE1D98A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F1B7AA-5B27-4FA3-9467-DF40380BC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9D96-21CC-4558-896D-EB6077A82BBC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FA7257-1C8B-4BF0-8EF5-EBBC6367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964E94-4455-4917-98C9-B2B0CF60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E50-31BD-499A-819C-1B0389BE3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0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0AF9C-C101-478A-9697-52A0F141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2741A6-39CE-41E9-9BE3-03AB8C7E8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D88505-21FE-45EA-8BAD-2D68724AA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080CBA-0FE0-4AFF-B263-D82BCC4E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9D96-21CC-4558-896D-EB6077A82BBC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132596-F0AE-4B1B-B09A-A4C2DE0E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031504-2200-4FC9-8921-4BB1DC7F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E50-31BD-499A-819C-1B0389BE3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3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53C12-B0D9-4A06-AEAE-D6519227A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5B7B43-2C61-4477-B844-4EA3E2F42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3BE188-0AE1-494E-B786-B7461F949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9CA1D5-FFBD-4ED8-A463-B8699274B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9A3BEE9-2F69-4C09-A7FD-88EAC3F44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6292C47-78CA-4F6F-82D2-3ECD33323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9D96-21CC-4558-896D-EB6077A82BBC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89CE4DA-68E4-4883-BBC0-7F56E3FDE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72582F2-6170-4EE2-8A06-D054288F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E50-31BD-499A-819C-1B0389BE3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5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ED080-2A0E-4354-BDDD-248FE8CF5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86BC896-2F88-4074-BA71-8D48922E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9D96-21CC-4558-896D-EB6077A82BBC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B4699E-FC13-4DC2-BAD8-A49380A3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250EA68-6C4D-4034-B5AF-44BA660D8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E50-31BD-499A-819C-1B0389BE3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6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F53F469-D346-4D4A-85C9-518F2F5A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9D96-21CC-4558-896D-EB6077A82BBC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590B75-90A6-4E59-AA21-741F8B9B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55DE04-64FD-4B39-8E2C-741A3517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E50-31BD-499A-819C-1B0389BE3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AF502-61A1-4A7E-A67F-1ADB00E4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A88C0E-9A12-4034-90F4-47D06F1A0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D9955C-A062-4B7B-B0E1-1010E9875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176444-8F79-4C1B-853E-9552BA271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9D96-21CC-4558-896D-EB6077A82BBC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CE14AD-345D-48CF-8D9E-1B211F5F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7E42E9-CF88-45AC-A465-00D38307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E50-31BD-499A-819C-1B0389BE3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9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E2184-D2A2-452A-B704-F901D2798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79B850A-070F-4D91-8102-D02E7746E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544DC5-35B2-4E93-A42A-EDD5C9BF3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29A2E4-3ED1-4F61-9324-997530EE3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9D96-21CC-4558-896D-EB6077A82BBC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CD8C62-51B3-4C35-BD10-23AB06ED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3A2F1E-9A31-4E44-9711-0DAE916D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E50-31BD-499A-819C-1B0389BE3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4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D82F648-E82B-4783-9BC0-4F59560B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EC2B33-5A9B-4733-8B81-6753F7666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EAB427-C279-4B16-8E1C-840CDDC85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89D96-21CC-4558-896D-EB6077A82BBC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FD88FC-93C2-4CA3-B720-17A312F71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BCEAC4-12C9-4C7C-B1AF-BC8730889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7BE50-31BD-499A-819C-1B0389BE3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099BE77-6C37-4690-BF66-58AF19B68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7DDFB3F-2F0F-48E6-AA0D-3432FE3BE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68AEB2-72C4-46BF-BDF6-29A4B8AC0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2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E11DF01-0990-4472-A7BB-269155E73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856" y="0"/>
            <a:ext cx="12192000" cy="6858000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A372EC92-CE4C-4104-BC6B-D94D5FEED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2856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5AE5B78-AFB2-43EC-ACC1-5867356651C3}"/>
              </a:ext>
            </a:extLst>
          </p:cNvPr>
          <p:cNvSpPr txBox="1"/>
          <p:nvPr/>
        </p:nvSpPr>
        <p:spPr>
          <a:xfrm>
            <a:off x="3592497" y="131635"/>
            <a:ext cx="7702123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Ejercicio 2 (0.50 Puntos)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Elabore un programa que lea una distancia en metros y la transforme a pies y pulgadas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6E2DE4A-7414-4167-AD96-0C3649D18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908" y="1334140"/>
            <a:ext cx="8074572" cy="500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97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E11DF01-0990-4472-A7BB-269155E73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856" y="0"/>
            <a:ext cx="12192000" cy="6858000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A372EC92-CE4C-4104-BC6B-D94D5FEED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2856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5AE5B78-AFB2-43EC-ACC1-5867356651C3}"/>
              </a:ext>
            </a:extLst>
          </p:cNvPr>
          <p:cNvSpPr txBox="1"/>
          <p:nvPr/>
        </p:nvSpPr>
        <p:spPr>
          <a:xfrm>
            <a:off x="3592497" y="131635"/>
            <a:ext cx="7702123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Elabore un programa que permita transformar el peso en kilos de una persona en gramos, libras y toneladas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172D046-2EC3-4C1E-B995-A8154AA31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458" y="1348741"/>
            <a:ext cx="7702122" cy="496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76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E11DF01-0990-4472-A7BB-269155E73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856" y="0"/>
            <a:ext cx="12192000" cy="6858000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A372EC92-CE4C-4104-BC6B-D94D5FEED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2856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5AE5B78-AFB2-43EC-ACC1-5867356651C3}"/>
              </a:ext>
            </a:extLst>
          </p:cNvPr>
          <p:cNvSpPr txBox="1"/>
          <p:nvPr/>
        </p:nvSpPr>
        <p:spPr>
          <a:xfrm>
            <a:off x="3592497" y="131635"/>
            <a:ext cx="7702123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Elabore un programa que permita leer la temperatura en grados Celsius, la transforme y muestre los resultados en grados Fahrenheit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928D6A4-1ECB-4764-B76B-BEE39D89D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08" y="1457324"/>
            <a:ext cx="7926208" cy="478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92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E11DF01-0990-4472-A7BB-269155E73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856" y="0"/>
            <a:ext cx="12192000" cy="6858000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A372EC92-CE4C-4104-BC6B-D94D5FEED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2856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5AE5B78-AFB2-43EC-ACC1-5867356651C3}"/>
              </a:ext>
            </a:extLst>
          </p:cNvPr>
          <p:cNvSpPr txBox="1"/>
          <p:nvPr/>
        </p:nvSpPr>
        <p:spPr>
          <a:xfrm>
            <a:off x="3406141" y="91440"/>
            <a:ext cx="8633004" cy="1469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Actividad 3: Resuelva los siguientes ejercicios utilizando JAVA, debe proporcionar una captura de pantalla del código y su ejecución desde consola.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Ejercicio 1 (1 Punto)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100" name="Imagen 15">
            <a:extLst>
              <a:ext uri="{FF2B5EF4-FFF2-40B4-BE49-F238E27FC236}">
                <a16:creationId xmlns:a16="http://schemas.microsoft.com/office/drawing/2014/main" id="{0A343F97-80F7-4442-A351-7D862A549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56" y="1435237"/>
            <a:ext cx="600075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9D5379CA-41A0-4BF1-AEBC-F63F226948C0}"/>
              </a:ext>
            </a:extLst>
          </p:cNvPr>
          <p:cNvSpPr txBox="1"/>
          <p:nvPr/>
        </p:nvSpPr>
        <p:spPr>
          <a:xfrm>
            <a:off x="6153606" y="1452861"/>
            <a:ext cx="6038394" cy="2256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una librería se hacen los siguientes descuentos: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el cliente compra menos de 5 libros, se le da un descuento del 10% sobre la compra; Si el número de libros es mayor o igual a 5, pero menos de 10, se le otorga 20% de descuento; Y si son 10 o más libros, se le da 40% de descuento. Haga un programa que determine cuánto debe pagar un cliente si el valor de cada libro es de $80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331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E11DF01-0990-4472-A7BB-269155E73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856" y="0"/>
            <a:ext cx="12192000" cy="6858000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A372EC92-CE4C-4104-BC6B-D94D5FEED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2856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D5379CA-41A0-4BF1-AEBC-F63F226948C0}"/>
              </a:ext>
            </a:extLst>
          </p:cNvPr>
          <p:cNvSpPr txBox="1"/>
          <p:nvPr/>
        </p:nvSpPr>
        <p:spPr>
          <a:xfrm>
            <a:off x="6096000" y="0"/>
            <a:ext cx="6096000" cy="621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Ejercicio 2 (1 Punto)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Cierta universidad tiene un programa para estimular a los estudiantes con buen rendimiento académico: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el promedio es de 9,5 o más y el alumno es de pregrado, entonces cursará 30 créditos y se le hará un 25% de descuento.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el promedio es mayor o igual a 7,0 pero menor que 9,5 y el alumno es de pregrado, entonces cursará 25 créditos y se le hará un 10% de descuento.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el promedio es mayor que 6,0 y menor que 7,0 y es de pregrado, cursará 20 créditos y no tendrá ningún descuento.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el promedio es mayor o igual a 5,0 y menor que 6,0 y es de pregrado, cursará 15 créditos y no tendrá descuento.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el promedio es menor de 5,0 y es de pregrado, no podrá matricularse.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el promedio es mayor o igual a 8,5 y es de posgrado, cursará 20 créditos y se le hará un 20% de descuento.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el promedio es menor de 8,5 y es de posgrado cursará 15 créditos y no tendrá descuento.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D323399-E3F1-4544-AD8F-7FE12319D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203" y="0"/>
            <a:ext cx="6305550" cy="32099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12BF31E-0AE6-463B-9889-B84F09E67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3724" y="3209925"/>
            <a:ext cx="6376417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14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E11DF01-0990-4472-A7BB-269155E73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856" y="0"/>
            <a:ext cx="12192000" cy="6858000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A372EC92-CE4C-4104-BC6B-D94D5FEED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2856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D5379CA-41A0-4BF1-AEBC-F63F226948C0}"/>
              </a:ext>
            </a:extLst>
          </p:cNvPr>
          <p:cNvSpPr txBox="1"/>
          <p:nvPr/>
        </p:nvSpPr>
        <p:spPr>
          <a:xfrm>
            <a:off x="6096000" y="0"/>
            <a:ext cx="6096000" cy="621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Ejercicio 2 (1 Punto)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Cierta universidad tiene un programa para estimular a los estudiantes con buen rendimiento académico: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el promedio es de 9,5 o más y el alumno es de pregrado, entonces cursará 30 créditos y se le hará un 25% de descuento.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el promedio es mayor o igual a 7,0 pero menor que 9,5 y el alumno es de pregrado, entonces cursará 25 créditos y se le hará un 10% de descuento.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el promedio es mayor que 6,0 y menor que 7,0 y es de pregrado, cursará 20 créditos y no tendrá ningún descuento.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el promedio es mayor o igual a 5,0 y menor que 6,0 y es de pregrado, cursará 15 créditos y no tendrá descuento.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el promedio es menor de 5,0 y es de pregrado, no podrá matricularse.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el promedio es mayor o igual a 8,5 y es de posgrado, cursará 20 créditos y se le hará un 20% de descuento.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el promedio es menor de 8,5 y es de posgrado cursará 15 créditos y no tendrá descuento.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A682C85-6529-4B7A-BF64-2D8A3ED13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56" y="1237397"/>
            <a:ext cx="6381750" cy="497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00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E11DF01-0990-4472-A7BB-269155E73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856" y="0"/>
            <a:ext cx="12192000" cy="6858000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A372EC92-CE4C-4104-BC6B-D94D5FEED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2856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D5379CA-41A0-4BF1-AEBC-F63F226948C0}"/>
              </a:ext>
            </a:extLst>
          </p:cNvPr>
          <p:cNvSpPr txBox="1"/>
          <p:nvPr/>
        </p:nvSpPr>
        <p:spPr>
          <a:xfrm>
            <a:off x="3421380" y="900102"/>
            <a:ext cx="8617764" cy="5464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algn="just">
              <a:spcBef>
                <a:spcPts val="380"/>
              </a:spcBef>
            </a:pPr>
            <a:r>
              <a:rPr lang="es-E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CONCLUSIONES:</a:t>
            </a:r>
            <a:endParaRPr lang="es-EC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9700" algn="just">
              <a:spcBef>
                <a:spcPts val="380"/>
              </a:spcBef>
            </a:pPr>
            <a:r>
              <a:rPr lang="es-E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s-EC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9700" algn="just">
              <a:lnSpc>
                <a:spcPct val="150000"/>
              </a:lnSpc>
              <a:spcBef>
                <a:spcPts val="380"/>
              </a:spcBef>
            </a:pPr>
            <a:r>
              <a:rPr lang="es-ES" sz="20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 NetBeans es un lenguaje de programación de alto nivel y de propósito general, que ofrece una gran cantidad de beneficios para los desarrolladores.</a:t>
            </a:r>
            <a:endParaRPr lang="es-EC" sz="20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algn="just">
              <a:lnSpc>
                <a:spcPct val="150000"/>
              </a:lnSpc>
              <a:spcBef>
                <a:spcPts val="380"/>
              </a:spcBef>
            </a:pPr>
            <a:r>
              <a:rPr lang="es-ES" sz="20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Dispone de un gran número de bibliotecas y </a:t>
            </a:r>
            <a:r>
              <a:rPr lang="es-ES" sz="2000" b="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frameworks</a:t>
            </a:r>
            <a:r>
              <a:rPr lang="es-ES" sz="20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 el desarrollo de aplicaciones empresariales y de dispositivos móviles.</a:t>
            </a:r>
            <a:endParaRPr lang="es-EC" sz="20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algn="just">
              <a:lnSpc>
                <a:spcPct val="150000"/>
              </a:lnSpc>
              <a:spcBef>
                <a:spcPts val="380"/>
              </a:spcBef>
            </a:pPr>
            <a:r>
              <a:rPr lang="es-E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RECOMENDACIONES:</a:t>
            </a:r>
            <a:endParaRPr lang="es-EC" sz="20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algn="just">
              <a:lnSpc>
                <a:spcPct val="150000"/>
              </a:lnSpc>
              <a:spcBef>
                <a:spcPts val="380"/>
              </a:spcBef>
            </a:pPr>
            <a:r>
              <a:rPr lang="es-E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EC" sz="20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E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recomendación es seguir manipulando y trabajando en programación con la creación de ejercicios en Java para que se familiaricé todo al personal de programadores y logren alcanzar todos los objetivos de creación de paginas web en la vida diaria</a:t>
            </a:r>
            <a:endParaRPr lang="es-EC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877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2D5CEFF-8190-4DA8-91E6-A3B133CC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B56BEB43-83D6-4ACF-9C7D-B3C66B6A0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6000" dirty="0">
              <a:latin typeface="Elephant" panose="02020904090505020303" pitchFamily="18" charset="0"/>
            </a:endParaRPr>
          </a:p>
          <a:p>
            <a:r>
              <a:rPr lang="en-US" sz="6000" b="1" dirty="0">
                <a:latin typeface="Century Gothic" panose="020B0502020202020204" pitchFamily="34" charset="0"/>
              </a:rPr>
              <a:t>GRACIAS</a:t>
            </a:r>
            <a:r>
              <a:rPr lang="en-US" sz="6000" dirty="0">
                <a:latin typeface="Elephant" panose="020209040905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495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FAAC96F-4CB5-45C4-9969-6CADB2CCA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CEFBEE1-8C67-4083-8160-44BE3FE5B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5017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s-ES" sz="6000" b="1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</a:br>
            <a:br>
              <a:rPr lang="es-ES" sz="6000" b="1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</a:br>
            <a:br>
              <a:rPr lang="es-ES" sz="6000" b="1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</a:br>
            <a:br>
              <a:rPr lang="es-ES" sz="6000" b="1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</a:br>
            <a:br>
              <a:rPr lang="es-ES" sz="6000" b="1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</a:br>
            <a:br>
              <a:rPr lang="es-ES" sz="6000" b="1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</a:br>
            <a:br>
              <a:rPr lang="es-ES" sz="6000" b="1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</a:br>
            <a:br>
              <a:rPr lang="es-ES" sz="6000" b="1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s-ES" sz="6000" b="1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  <a:t>PRESENTACIÓN Y DEFENSA DEL CASO </a:t>
            </a:r>
            <a:br>
              <a:rPr lang="es-ES" sz="6000" b="1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</a:b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F69404-5238-4D88-98BA-15B28DE0A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2400"/>
            <a:ext cx="9144000" cy="1295400"/>
          </a:xfrm>
        </p:spPr>
        <p:txBody>
          <a:bodyPr/>
          <a:lstStyle/>
          <a:p>
            <a:r>
              <a:rPr lang="es-ES" b="1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  <a:t>Estudiante (s): DANNY FAVIAN LEDESMA VALENCIA</a:t>
            </a:r>
          </a:p>
          <a:p>
            <a:endParaRPr lang="en-US" dirty="0"/>
          </a:p>
        </p:txBody>
      </p:sp>
      <p:cxnSp>
        <p:nvCxnSpPr>
          <p:cNvPr id="5" name="Straight Connector 21">
            <a:extLst>
              <a:ext uri="{FF2B5EF4-FFF2-40B4-BE49-F238E27FC236}">
                <a16:creationId xmlns:a16="http://schemas.microsoft.com/office/drawing/2014/main" id="{736753A0-F9B7-4CCC-9F08-D6500816C7B6}"/>
              </a:ext>
            </a:extLst>
          </p:cNvPr>
          <p:cNvCxnSpPr/>
          <p:nvPr/>
        </p:nvCxnSpPr>
        <p:spPr>
          <a:xfrm>
            <a:off x="2064696" y="4419836"/>
            <a:ext cx="8330964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22">
            <a:extLst>
              <a:ext uri="{FF2B5EF4-FFF2-40B4-BE49-F238E27FC236}">
                <a16:creationId xmlns:a16="http://schemas.microsoft.com/office/drawing/2014/main" id="{329073D3-CF6D-40F9-95B1-7F27E43F04F4}"/>
              </a:ext>
            </a:extLst>
          </p:cNvPr>
          <p:cNvCxnSpPr/>
          <p:nvPr/>
        </p:nvCxnSpPr>
        <p:spPr>
          <a:xfrm>
            <a:off x="2064696" y="3812617"/>
            <a:ext cx="8330964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75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C8FD6D0-B723-4CC7-8FE3-4C35CE5EC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2FDAD83-BB93-4ECE-B54F-F358B846C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03337"/>
          </a:xfrm>
        </p:spPr>
        <p:txBody>
          <a:bodyPr/>
          <a:lstStyle/>
          <a:p>
            <a:r>
              <a:rPr lang="es-MX" sz="6000" dirty="0"/>
              <a:t>Presentación del Caso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5E78931-1701-4C18-91E8-9BBC477F0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132" y="2888864"/>
            <a:ext cx="6096000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ES" altLang="es-EC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INTRODUCCIÓN O RESUMEN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ES" altLang="es-EC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OBJETIVO GENERAL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ES" altLang="es-EC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MARCO TEÓRICO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ES" altLang="es-EC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METODOLOGÍA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ES" altLang="es-EC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ANÁLISIS DE RESULTADOS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ES" altLang="es-EC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CONCLUSIONES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ES" altLang="es-EC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RECOMENDACIONES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altLang="es-EC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17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E11DF01-0990-4472-A7BB-269155E73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0A41566-8D09-4564-96CD-90B901FB7F09}"/>
              </a:ext>
            </a:extLst>
          </p:cNvPr>
          <p:cNvSpPr txBox="1"/>
          <p:nvPr/>
        </p:nvSpPr>
        <p:spPr>
          <a:xfrm>
            <a:off x="1201003" y="1405719"/>
            <a:ext cx="1042689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 es un lenguaje de programación versátil y ampliamente utilizado que ha dejado una huella significativa en la industria del software desde su creación en la década de 1990. Desarrollado por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Sun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Microsystems, y ahora mantenido por Oracle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Corporation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Java se ha convertido en una herramienta fundamental en la construcción de aplicaciones y sistemas en una variedad de plataformas y entornos.</a:t>
            </a:r>
            <a:endParaRPr lang="es-EC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E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s-EC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EC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4614F49-ADB6-4BFF-833E-9E4505FDBB1E}"/>
              </a:ext>
            </a:extLst>
          </p:cNvPr>
          <p:cNvSpPr txBox="1"/>
          <p:nvPr/>
        </p:nvSpPr>
        <p:spPr>
          <a:xfrm>
            <a:off x="4735773" y="764275"/>
            <a:ext cx="3616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INTRODUCCIÓN O RESUMEN:</a:t>
            </a:r>
            <a:endParaRPr lang="es-EC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1120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E11DF01-0990-4472-A7BB-269155E73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863A5033-6D05-4D7D-81AA-E75E12BFC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530" y="1205947"/>
            <a:ext cx="9144000" cy="4002157"/>
          </a:xfrm>
        </p:spPr>
        <p:txBody>
          <a:bodyPr>
            <a:normAutofit/>
          </a:bodyPr>
          <a:lstStyle/>
          <a:p>
            <a:pPr marL="139700" algn="l">
              <a:spcBef>
                <a:spcPts val="380"/>
              </a:spcBef>
            </a:pPr>
            <a:r>
              <a:rPr lang="es-E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OBJETIVO GENERAL:</a:t>
            </a:r>
            <a:br>
              <a:rPr lang="es-EC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s-E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es-EC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 objetivo general de Java como lenguaje de programación es proporcionar un entorno confiable, portátil, seguro y de alto rendimiento para el desarrollo de una amplia gama de aplicaciones de software. </a:t>
            </a:r>
            <a:b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s-EC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s-E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es-EC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s-E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MARCO TEÓRICO:</a:t>
            </a:r>
            <a:br>
              <a:rPr lang="es-EC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s-E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es-EC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 marco teórico de NetBeans aborda los conceptos y fundamentos clave detrás de este entorno de desarrollo integrado (IDE) de código abierto. </a:t>
            </a:r>
            <a:b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s-EC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206616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E11DF01-0990-4472-A7BB-269155E73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2B79C0A-E37F-4F84-8169-FA41D093B8D4}"/>
              </a:ext>
            </a:extLst>
          </p:cNvPr>
          <p:cNvSpPr txBox="1"/>
          <p:nvPr/>
        </p:nvSpPr>
        <p:spPr>
          <a:xfrm>
            <a:off x="530087" y="2264540"/>
            <a:ext cx="11449878" cy="1370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algn="just">
              <a:spcBef>
                <a:spcPts val="380"/>
              </a:spcBef>
            </a:pPr>
            <a:r>
              <a:rPr lang="es-E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METODOLOGÍA:</a:t>
            </a:r>
            <a:endParaRPr lang="es-EC" sz="20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228600" algn="just">
              <a:lnSpc>
                <a:spcPct val="150000"/>
              </a:lnSpc>
              <a:spcAft>
                <a:spcPts val="800"/>
              </a:spcAft>
            </a:pPr>
            <a:r>
              <a:rPr lang="es-E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EC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228600" algn="just">
              <a:lnSpc>
                <a:spcPct val="150000"/>
              </a:lnSpc>
            </a:pPr>
            <a:r>
              <a:rPr lang="es-E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continuación se presenta los Ejercicio de la </a:t>
            </a:r>
            <a:r>
              <a:rPr lang="es-E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Miselania</a:t>
            </a:r>
            <a:r>
              <a:rPr lang="es-E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s-EC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866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E11DF01-0990-4472-A7BB-269155E73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856" y="0"/>
            <a:ext cx="12192000" cy="6858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2B79C0A-E37F-4F84-8169-FA41D093B8D4}"/>
              </a:ext>
            </a:extLst>
          </p:cNvPr>
          <p:cNvSpPr txBox="1"/>
          <p:nvPr/>
        </p:nvSpPr>
        <p:spPr>
          <a:xfrm>
            <a:off x="3509507" y="252860"/>
            <a:ext cx="8682493" cy="1193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Actividad 1: Resuelva los siguientes ejercicios utilizando </a:t>
            </a:r>
            <a:r>
              <a:rPr lang="es-ES" sz="1800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PseInt</a:t>
            </a: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DFD, debe proporcionar una captura de pantalla del código y la ejecución.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228600" algn="just">
              <a:lnSpc>
                <a:spcPct val="150000"/>
              </a:lnSpc>
            </a:pPr>
            <a:r>
              <a:rPr lang="es-E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s-EC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372EC92-CE4C-4104-BC6B-D94D5FEED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2856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1C031D8-15E0-47DB-BD06-5E1094274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6391275" cy="2752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5AE5B78-AFB2-43EC-ACC1-5867356651C3}"/>
              </a:ext>
            </a:extLst>
          </p:cNvPr>
          <p:cNvSpPr txBox="1"/>
          <p:nvPr/>
        </p:nvSpPr>
        <p:spPr>
          <a:xfrm>
            <a:off x="1601897" y="1446841"/>
            <a:ext cx="10437247" cy="1289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C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Elabore un algoritmo que solicite el número de respuestas correctas, incorrectas y en blanco, correspondientes a un postulante para ingresar en la carrera de ingeniería. AL finalizar, debe mostrar el puntaje final, considerando que por cada respuesta correcta tendrá 4 puntos, por cada respuesta incorrecta tendrá -1 y por cada respuesta en blanco tendrá 0</a:t>
            </a:r>
            <a:r>
              <a:rPr lang="es-E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s-EC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ADB8FD1-B520-4042-9279-0C424EF05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559" y="2453838"/>
            <a:ext cx="3543300" cy="440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0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E11DF01-0990-4472-A7BB-269155E73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856" y="0"/>
            <a:ext cx="12192000" cy="6858000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A372EC92-CE4C-4104-BC6B-D94D5FEED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2856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5AE5B78-AFB2-43EC-ACC1-5867356651C3}"/>
              </a:ext>
            </a:extLst>
          </p:cNvPr>
          <p:cNvSpPr txBox="1"/>
          <p:nvPr/>
        </p:nvSpPr>
        <p:spPr>
          <a:xfrm>
            <a:off x="3592497" y="131635"/>
            <a:ext cx="7702123" cy="2350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es-EC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un hospital hay 3 áreas: Urgencias, Pediatría y Traumatología. El presupuesto anual del hospital se reparte de la siguiente manera: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es-EC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Urgencias: 30%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C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Pediatría: 40%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C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Traumatología 30%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C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Elabora un algoritmo que permita obtener la cantidad de dinero que recibirá cada área para cualquier monto presupuestal.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D0F25BC-3940-418A-B3A9-D897E2010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9371"/>
            <a:ext cx="5372100" cy="3541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3C2C503-D143-4FBE-9D5C-3C34CC3E0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956" y="2613913"/>
            <a:ext cx="3076575" cy="405785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C54DF48-697E-4A71-A006-680FA13F5E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531" y="2512480"/>
            <a:ext cx="3181350" cy="14478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374E82F-DA54-4C6B-90E9-05FAB165A6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531" y="3990483"/>
            <a:ext cx="31813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7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E11DF01-0990-4472-A7BB-269155E73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856" y="0"/>
            <a:ext cx="12192000" cy="6858000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A372EC92-CE4C-4104-BC6B-D94D5FEED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2856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5AE5B78-AFB2-43EC-ACC1-5867356651C3}"/>
              </a:ext>
            </a:extLst>
          </p:cNvPr>
          <p:cNvSpPr txBox="1"/>
          <p:nvPr/>
        </p:nvSpPr>
        <p:spPr>
          <a:xfrm>
            <a:off x="3592497" y="131635"/>
            <a:ext cx="7702123" cy="1766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C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Actividad 2: Resuelva los siguientes ejercicios utilizando JAVA, debe proporcionar una captura de pantalla del código y su ejecución desde consola.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C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Ejercicio 1 (0.50 Puntos)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Desarrolle un programa que permita calcular el cambio de moneda de dólares a euros.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C8C2E6E-B01B-47AD-B21E-C77E00873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72" y="1897824"/>
            <a:ext cx="7869888" cy="469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41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1057</Words>
  <Application>Microsoft Office PowerPoint</Application>
  <PresentationFormat>Panorámica</PresentationFormat>
  <Paragraphs>63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Elephant</vt:lpstr>
      <vt:lpstr>Symbol</vt:lpstr>
      <vt:lpstr>Times New Roman</vt:lpstr>
      <vt:lpstr>Wingdings</vt:lpstr>
      <vt:lpstr>Tema de Office</vt:lpstr>
      <vt:lpstr>Presentación de PowerPoint</vt:lpstr>
      <vt:lpstr>        PRESENTACIÓN Y DEFENSA DEL CASO  </vt:lpstr>
      <vt:lpstr>Presentación del Caso</vt:lpstr>
      <vt:lpstr>Presentación de PowerPoint</vt:lpstr>
      <vt:lpstr>OBJETIVO GENERAL:   El objetivo general de Java como lenguaje de programación es proporcionar un entorno confiable, portátil, seguro y de alto rendimiento para el desarrollo de una amplia gama de aplicaciones de software.     MARCO TEÓRICO:   El marco teórico de NetBeans aborda los conceptos y fundamentos clave detrás de este entorno de desarrollo integrado (IDE) de código abierto.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Tamayo</dc:creator>
  <cp:lastModifiedBy>LEDESMA VALENCIA DANNY FAVIAN</cp:lastModifiedBy>
  <cp:revision>10</cp:revision>
  <dcterms:created xsi:type="dcterms:W3CDTF">2021-11-06T17:54:04Z</dcterms:created>
  <dcterms:modified xsi:type="dcterms:W3CDTF">2023-08-10T23:25:13Z</dcterms:modified>
</cp:coreProperties>
</file>