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3" r:id="rId6"/>
    <p:sldId id="262" r:id="rId7"/>
    <p:sldId id="261" r:id="rId8"/>
    <p:sldId id="264" r:id="rId9"/>
    <p:sldId id="265" r:id="rId10"/>
    <p:sldId id="25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istrador\Desktop\PROYECTO\PROYECTO%20DE%20ALIMENTOS%20DE%20NUTRICI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[PROYECTO DE ALIMENTOS DE NUTRICION.xlsx]TABLAS!TablaDinámica8</c:name>
    <c:fmtId val="-1"/>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s-EC"/>
              <a:t>PRODUCTO</a:t>
            </a:r>
            <a:r>
              <a:rPr lang="es-EC" baseline="0"/>
              <a:t> PROVINCIA Y TOTAL</a:t>
            </a:r>
            <a:endParaRPr lang="es-EC"/>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s-EC"/>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C"/>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C"/>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C"/>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C"/>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C"/>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C"/>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C"/>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C"/>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C"/>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C"/>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C"/>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C"/>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EC"/>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TABLAS!$B$40:$B$41</c:f>
              <c:strCache>
                <c:ptCount val="1"/>
                <c:pt idx="0">
                  <c:v>Bolivar</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TABLAS!$A$42:$A$46</c:f>
              <c:strCache>
                <c:ptCount val="4"/>
                <c:pt idx="0">
                  <c:v>Frejol</c:v>
                </c:pt>
                <c:pt idx="1">
                  <c:v>Guineo</c:v>
                </c:pt>
                <c:pt idx="2">
                  <c:v>Naranja</c:v>
                </c:pt>
                <c:pt idx="3">
                  <c:v>Piña</c:v>
                </c:pt>
              </c:strCache>
            </c:strRef>
          </c:cat>
          <c:val>
            <c:numRef>
              <c:f>TABLAS!$B$42:$B$46</c:f>
              <c:numCache>
                <c:formatCode>General</c:formatCode>
                <c:ptCount val="4"/>
                <c:pt idx="2" formatCode="_(&quot;$&quot;* #,##0.00_);_(&quot;$&quot;* \(#,##0.00\);_(&quot;$&quot;* &quot;-&quot;??_);_(@_)">
                  <c:v>64</c:v>
                </c:pt>
              </c:numCache>
            </c:numRef>
          </c:val>
          <c:extLst>
            <c:ext xmlns:c16="http://schemas.microsoft.com/office/drawing/2014/chart" uri="{C3380CC4-5D6E-409C-BE32-E72D297353CC}">
              <c16:uniqueId val="{00000000-4DA7-4A19-9456-27C32721C967}"/>
            </c:ext>
          </c:extLst>
        </c:ser>
        <c:ser>
          <c:idx val="1"/>
          <c:order val="1"/>
          <c:tx>
            <c:strRef>
              <c:f>TABLAS!$C$40:$C$41</c:f>
              <c:strCache>
                <c:ptCount val="1"/>
                <c:pt idx="0">
                  <c:v>Guayas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TABLAS!$A$42:$A$46</c:f>
              <c:strCache>
                <c:ptCount val="4"/>
                <c:pt idx="0">
                  <c:v>Frejol</c:v>
                </c:pt>
                <c:pt idx="1">
                  <c:v>Guineo</c:v>
                </c:pt>
                <c:pt idx="2">
                  <c:v>Naranja</c:v>
                </c:pt>
                <c:pt idx="3">
                  <c:v>Piña</c:v>
                </c:pt>
              </c:strCache>
            </c:strRef>
          </c:cat>
          <c:val>
            <c:numRef>
              <c:f>TABLAS!$C$42:$C$46</c:f>
              <c:numCache>
                <c:formatCode>General</c:formatCode>
                <c:ptCount val="4"/>
                <c:pt idx="0" formatCode="_(&quot;$&quot;* #,##0.00_);_(&quot;$&quot;* \(#,##0.00\);_(&quot;$&quot;* &quot;-&quot;??_);_(@_)">
                  <c:v>95</c:v>
                </c:pt>
                <c:pt idx="3" formatCode="_(&quot;$&quot;* #,##0.00_);_(&quot;$&quot;* \(#,##0.00\);_(&quot;$&quot;* &quot;-&quot;??_);_(@_)">
                  <c:v>801</c:v>
                </c:pt>
              </c:numCache>
            </c:numRef>
          </c:val>
          <c:extLst>
            <c:ext xmlns:c16="http://schemas.microsoft.com/office/drawing/2014/chart" uri="{C3380CC4-5D6E-409C-BE32-E72D297353CC}">
              <c16:uniqueId val="{00000001-4DA7-4A19-9456-27C32721C967}"/>
            </c:ext>
          </c:extLst>
        </c:ser>
        <c:ser>
          <c:idx val="2"/>
          <c:order val="2"/>
          <c:tx>
            <c:strRef>
              <c:f>TABLAS!$D$40:$D$41</c:f>
              <c:strCache>
                <c:ptCount val="1"/>
                <c:pt idx="0">
                  <c:v>Napo</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TABLAS!$A$42:$A$46</c:f>
              <c:strCache>
                <c:ptCount val="4"/>
                <c:pt idx="0">
                  <c:v>Frejol</c:v>
                </c:pt>
                <c:pt idx="1">
                  <c:v>Guineo</c:v>
                </c:pt>
                <c:pt idx="2">
                  <c:v>Naranja</c:v>
                </c:pt>
                <c:pt idx="3">
                  <c:v>Piña</c:v>
                </c:pt>
              </c:strCache>
            </c:strRef>
          </c:cat>
          <c:val>
            <c:numRef>
              <c:f>TABLAS!$D$42:$D$46</c:f>
              <c:numCache>
                <c:formatCode>_("$"* #,##0.00_);_("$"* \(#,##0.00\);_("$"* "-"??_);_(@_)</c:formatCode>
                <c:ptCount val="4"/>
                <c:pt idx="1">
                  <c:v>576</c:v>
                </c:pt>
                <c:pt idx="3">
                  <c:v>60</c:v>
                </c:pt>
              </c:numCache>
            </c:numRef>
          </c:val>
          <c:extLst>
            <c:ext xmlns:c16="http://schemas.microsoft.com/office/drawing/2014/chart" uri="{C3380CC4-5D6E-409C-BE32-E72D297353CC}">
              <c16:uniqueId val="{00000002-4DA7-4A19-9456-27C32721C967}"/>
            </c:ext>
          </c:extLst>
        </c:ser>
        <c:ser>
          <c:idx val="3"/>
          <c:order val="3"/>
          <c:tx>
            <c:strRef>
              <c:f>TABLAS!$E$40:$E$41</c:f>
              <c:strCache>
                <c:ptCount val="1"/>
                <c:pt idx="0">
                  <c:v>Quevedo</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TABLAS!$A$42:$A$46</c:f>
              <c:strCache>
                <c:ptCount val="4"/>
                <c:pt idx="0">
                  <c:v>Frejol</c:v>
                </c:pt>
                <c:pt idx="1">
                  <c:v>Guineo</c:v>
                </c:pt>
                <c:pt idx="2">
                  <c:v>Naranja</c:v>
                </c:pt>
                <c:pt idx="3">
                  <c:v>Piña</c:v>
                </c:pt>
              </c:strCache>
            </c:strRef>
          </c:cat>
          <c:val>
            <c:numRef>
              <c:f>TABLAS!$E$42:$E$46</c:f>
              <c:numCache>
                <c:formatCode>_("$"* #,##0.00_);_("$"* \(#,##0.00\);_("$"* "-"??_);_(@_)</c:formatCode>
                <c:ptCount val="4"/>
                <c:pt idx="0">
                  <c:v>29</c:v>
                </c:pt>
                <c:pt idx="1">
                  <c:v>272</c:v>
                </c:pt>
                <c:pt idx="2">
                  <c:v>56</c:v>
                </c:pt>
              </c:numCache>
            </c:numRef>
          </c:val>
          <c:extLst>
            <c:ext xmlns:c16="http://schemas.microsoft.com/office/drawing/2014/chart" uri="{C3380CC4-5D6E-409C-BE32-E72D297353CC}">
              <c16:uniqueId val="{00000003-4DA7-4A19-9456-27C32721C967}"/>
            </c:ext>
          </c:extLst>
        </c:ser>
        <c:dLbls>
          <c:showLegendKey val="0"/>
          <c:showVal val="0"/>
          <c:showCatName val="0"/>
          <c:showSerName val="0"/>
          <c:showPercent val="0"/>
          <c:showBubbleSize val="0"/>
        </c:dLbls>
        <c:gapWidth val="150"/>
        <c:shape val="box"/>
        <c:axId val="670676552"/>
        <c:axId val="670677632"/>
        <c:axId val="0"/>
      </c:bar3DChart>
      <c:catAx>
        <c:axId val="67067655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C"/>
          </a:p>
        </c:txPr>
        <c:crossAx val="670677632"/>
        <c:crosses val="autoZero"/>
        <c:auto val="1"/>
        <c:lblAlgn val="ctr"/>
        <c:lblOffset val="100"/>
        <c:noMultiLvlLbl val="0"/>
      </c:catAx>
      <c:valAx>
        <c:axId val="670677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C"/>
          </a:p>
        </c:txPr>
        <c:crossAx val="6706765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EC"/>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C"/>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BE889A-8291-4947-B6E6-BF00256FFA6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F5BE51F2-4887-4D4A-90C7-AC1AF7FC6D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4E0AE492-5770-446D-BEC2-A9F68EC30280}"/>
              </a:ext>
            </a:extLst>
          </p:cNvPr>
          <p:cNvSpPr>
            <a:spLocks noGrp="1"/>
          </p:cNvSpPr>
          <p:nvPr>
            <p:ph type="dt" sz="half" idx="10"/>
          </p:nvPr>
        </p:nvSpPr>
        <p:spPr/>
        <p:txBody>
          <a:bodyPr/>
          <a:lstStyle/>
          <a:p>
            <a:fld id="{24F89D96-21CC-4558-896D-EB6077A82BBC}" type="datetimeFigureOut">
              <a:rPr lang="en-US" smtClean="0"/>
              <a:t>5/18/2023</a:t>
            </a:fld>
            <a:endParaRPr lang="en-US"/>
          </a:p>
        </p:txBody>
      </p:sp>
      <p:sp>
        <p:nvSpPr>
          <p:cNvPr id="5" name="Marcador de pie de página 4">
            <a:extLst>
              <a:ext uri="{FF2B5EF4-FFF2-40B4-BE49-F238E27FC236}">
                <a16:creationId xmlns:a16="http://schemas.microsoft.com/office/drawing/2014/main" id="{C4D9A9B1-870A-4CB9-80BE-81048BF0FCB9}"/>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489B3D6F-142C-4C30-8186-D171F9DAB4ED}"/>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60650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B95B22-A56E-4DB9-94A2-F94C26ECBE3B}"/>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AF02CE1C-7FCE-4F8E-96A7-D63A3DA3C2B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53A6EB46-2C63-4A36-B8E0-89224B9897A4}"/>
              </a:ext>
            </a:extLst>
          </p:cNvPr>
          <p:cNvSpPr>
            <a:spLocks noGrp="1"/>
          </p:cNvSpPr>
          <p:nvPr>
            <p:ph type="dt" sz="half" idx="10"/>
          </p:nvPr>
        </p:nvSpPr>
        <p:spPr/>
        <p:txBody>
          <a:bodyPr/>
          <a:lstStyle/>
          <a:p>
            <a:fld id="{24F89D96-21CC-4558-896D-EB6077A82BBC}" type="datetimeFigureOut">
              <a:rPr lang="en-US" smtClean="0"/>
              <a:t>5/18/2023</a:t>
            </a:fld>
            <a:endParaRPr lang="en-US"/>
          </a:p>
        </p:txBody>
      </p:sp>
      <p:sp>
        <p:nvSpPr>
          <p:cNvPr id="5" name="Marcador de pie de página 4">
            <a:extLst>
              <a:ext uri="{FF2B5EF4-FFF2-40B4-BE49-F238E27FC236}">
                <a16:creationId xmlns:a16="http://schemas.microsoft.com/office/drawing/2014/main" id="{FC550255-62C6-4191-BF30-ECB53E936B8D}"/>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633C8392-B344-4E0C-93E6-F8EEE7E9C182}"/>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162214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F9114DF-0788-453B-84C2-16C9A937E81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A64F5B5A-F767-4367-986A-C0D6E0E4AB5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C6327DA0-01DE-4DA5-A936-6970F4AC827B}"/>
              </a:ext>
            </a:extLst>
          </p:cNvPr>
          <p:cNvSpPr>
            <a:spLocks noGrp="1"/>
          </p:cNvSpPr>
          <p:nvPr>
            <p:ph type="dt" sz="half" idx="10"/>
          </p:nvPr>
        </p:nvSpPr>
        <p:spPr/>
        <p:txBody>
          <a:bodyPr/>
          <a:lstStyle/>
          <a:p>
            <a:fld id="{24F89D96-21CC-4558-896D-EB6077A82BBC}" type="datetimeFigureOut">
              <a:rPr lang="en-US" smtClean="0"/>
              <a:t>5/18/2023</a:t>
            </a:fld>
            <a:endParaRPr lang="en-US"/>
          </a:p>
        </p:txBody>
      </p:sp>
      <p:sp>
        <p:nvSpPr>
          <p:cNvPr id="5" name="Marcador de pie de página 4">
            <a:extLst>
              <a:ext uri="{FF2B5EF4-FFF2-40B4-BE49-F238E27FC236}">
                <a16:creationId xmlns:a16="http://schemas.microsoft.com/office/drawing/2014/main" id="{7501EC7C-2264-46EC-BC6A-D9812794253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C04B0635-979A-4D70-B99A-EF40DDE9E1B3}"/>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2743095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E62217-3363-4718-9FCD-7D8B0F289BFD}"/>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9BAC5D1E-92D4-4A4F-BEDB-58C498C01F3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27FB39AC-FA8D-4D05-BFDE-26CC20CC2B55}"/>
              </a:ext>
            </a:extLst>
          </p:cNvPr>
          <p:cNvSpPr>
            <a:spLocks noGrp="1"/>
          </p:cNvSpPr>
          <p:nvPr>
            <p:ph type="dt" sz="half" idx="10"/>
          </p:nvPr>
        </p:nvSpPr>
        <p:spPr/>
        <p:txBody>
          <a:bodyPr/>
          <a:lstStyle/>
          <a:p>
            <a:fld id="{24F89D96-21CC-4558-896D-EB6077A82BBC}" type="datetimeFigureOut">
              <a:rPr lang="en-US" smtClean="0"/>
              <a:t>5/18/2023</a:t>
            </a:fld>
            <a:endParaRPr lang="en-US"/>
          </a:p>
        </p:txBody>
      </p:sp>
      <p:sp>
        <p:nvSpPr>
          <p:cNvPr id="5" name="Marcador de pie de página 4">
            <a:extLst>
              <a:ext uri="{FF2B5EF4-FFF2-40B4-BE49-F238E27FC236}">
                <a16:creationId xmlns:a16="http://schemas.microsoft.com/office/drawing/2014/main" id="{6ADA2BA0-12BA-4EE8-BD63-B8A0C6AB4EFF}"/>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1A90B37E-F41B-4441-8369-29D43839DD22}"/>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831633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05F7FE-4C02-4882-BAEC-E309D1339D3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D596DC66-B4E4-4E05-8C85-18CE1D98A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2F1B7AA-5B27-4FA3-9467-DF40380BCC50}"/>
              </a:ext>
            </a:extLst>
          </p:cNvPr>
          <p:cNvSpPr>
            <a:spLocks noGrp="1"/>
          </p:cNvSpPr>
          <p:nvPr>
            <p:ph type="dt" sz="half" idx="10"/>
          </p:nvPr>
        </p:nvSpPr>
        <p:spPr/>
        <p:txBody>
          <a:bodyPr/>
          <a:lstStyle/>
          <a:p>
            <a:fld id="{24F89D96-21CC-4558-896D-EB6077A82BBC}" type="datetimeFigureOut">
              <a:rPr lang="en-US" smtClean="0"/>
              <a:t>5/18/2023</a:t>
            </a:fld>
            <a:endParaRPr lang="en-US"/>
          </a:p>
        </p:txBody>
      </p:sp>
      <p:sp>
        <p:nvSpPr>
          <p:cNvPr id="5" name="Marcador de pie de página 4">
            <a:extLst>
              <a:ext uri="{FF2B5EF4-FFF2-40B4-BE49-F238E27FC236}">
                <a16:creationId xmlns:a16="http://schemas.microsoft.com/office/drawing/2014/main" id="{EDFA7257-1C8B-4BF0-8EF5-EBBC63675B24}"/>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9F964E94-4455-4917-98C9-B2B0CF604E77}"/>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263180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80AF9C-C101-478A-9697-52A0F141C7D6}"/>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622741A6-39CE-41E9-9BE3-03AB8C7E812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56D88505-21FE-45EA-8BAD-2D68724AAE8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D5080CBA-0FE0-4AFF-B263-D82BCC4E1810}"/>
              </a:ext>
            </a:extLst>
          </p:cNvPr>
          <p:cNvSpPr>
            <a:spLocks noGrp="1"/>
          </p:cNvSpPr>
          <p:nvPr>
            <p:ph type="dt" sz="half" idx="10"/>
          </p:nvPr>
        </p:nvSpPr>
        <p:spPr/>
        <p:txBody>
          <a:bodyPr/>
          <a:lstStyle/>
          <a:p>
            <a:fld id="{24F89D96-21CC-4558-896D-EB6077A82BBC}" type="datetimeFigureOut">
              <a:rPr lang="en-US" smtClean="0"/>
              <a:t>5/18/2023</a:t>
            </a:fld>
            <a:endParaRPr lang="en-US"/>
          </a:p>
        </p:txBody>
      </p:sp>
      <p:sp>
        <p:nvSpPr>
          <p:cNvPr id="6" name="Marcador de pie de página 5">
            <a:extLst>
              <a:ext uri="{FF2B5EF4-FFF2-40B4-BE49-F238E27FC236}">
                <a16:creationId xmlns:a16="http://schemas.microsoft.com/office/drawing/2014/main" id="{E9132596-F0AE-4B1B-B09A-A4C2DE0E5B3A}"/>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A2031504-2200-4FC9-8921-4BB1DC7FDDD8}"/>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2124839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D53C12-B0D9-4A06-AEAE-D6519227A39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115B7B43-2C61-4477-B844-4EA3E2F42C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C3BE188-0AE1-494E-B786-B7461F94991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F79CA1D5-FFBD-4ED8-A463-B8699274B8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9A3BEE9-2F69-4C09-A7FD-88EAC3F44E6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B6292C47-78CA-4F6F-82D2-3ECD33323096}"/>
              </a:ext>
            </a:extLst>
          </p:cNvPr>
          <p:cNvSpPr>
            <a:spLocks noGrp="1"/>
          </p:cNvSpPr>
          <p:nvPr>
            <p:ph type="dt" sz="half" idx="10"/>
          </p:nvPr>
        </p:nvSpPr>
        <p:spPr/>
        <p:txBody>
          <a:bodyPr/>
          <a:lstStyle/>
          <a:p>
            <a:fld id="{24F89D96-21CC-4558-896D-EB6077A82BBC}" type="datetimeFigureOut">
              <a:rPr lang="en-US" smtClean="0"/>
              <a:t>5/18/2023</a:t>
            </a:fld>
            <a:endParaRPr lang="en-US"/>
          </a:p>
        </p:txBody>
      </p:sp>
      <p:sp>
        <p:nvSpPr>
          <p:cNvPr id="8" name="Marcador de pie de página 7">
            <a:extLst>
              <a:ext uri="{FF2B5EF4-FFF2-40B4-BE49-F238E27FC236}">
                <a16:creationId xmlns:a16="http://schemas.microsoft.com/office/drawing/2014/main" id="{389CE4DA-68E4-4883-BBC0-7F56E3FDE062}"/>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C72582F2-6170-4EE2-8A06-D054288FA8EB}"/>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273285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DED080-2A0E-4354-BDDD-248FE8CF539F}"/>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286BC896-2F88-4074-BA71-8D48922E8132}"/>
              </a:ext>
            </a:extLst>
          </p:cNvPr>
          <p:cNvSpPr>
            <a:spLocks noGrp="1"/>
          </p:cNvSpPr>
          <p:nvPr>
            <p:ph type="dt" sz="half" idx="10"/>
          </p:nvPr>
        </p:nvSpPr>
        <p:spPr/>
        <p:txBody>
          <a:bodyPr/>
          <a:lstStyle/>
          <a:p>
            <a:fld id="{24F89D96-21CC-4558-896D-EB6077A82BBC}" type="datetimeFigureOut">
              <a:rPr lang="en-US" smtClean="0"/>
              <a:t>5/18/2023</a:t>
            </a:fld>
            <a:endParaRPr lang="en-US"/>
          </a:p>
        </p:txBody>
      </p:sp>
      <p:sp>
        <p:nvSpPr>
          <p:cNvPr id="4" name="Marcador de pie de página 3">
            <a:extLst>
              <a:ext uri="{FF2B5EF4-FFF2-40B4-BE49-F238E27FC236}">
                <a16:creationId xmlns:a16="http://schemas.microsoft.com/office/drawing/2014/main" id="{37B4699E-FC13-4DC2-BAD8-A49380A3D688}"/>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D250EA68-6C4D-4034-B5AF-44BA660D8047}"/>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4023867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F53F469-D346-4D4A-85C9-518F2F5ADC87}"/>
              </a:ext>
            </a:extLst>
          </p:cNvPr>
          <p:cNvSpPr>
            <a:spLocks noGrp="1"/>
          </p:cNvSpPr>
          <p:nvPr>
            <p:ph type="dt" sz="half" idx="10"/>
          </p:nvPr>
        </p:nvSpPr>
        <p:spPr/>
        <p:txBody>
          <a:bodyPr/>
          <a:lstStyle/>
          <a:p>
            <a:fld id="{24F89D96-21CC-4558-896D-EB6077A82BBC}" type="datetimeFigureOut">
              <a:rPr lang="en-US" smtClean="0"/>
              <a:t>5/18/2023</a:t>
            </a:fld>
            <a:endParaRPr lang="en-US"/>
          </a:p>
        </p:txBody>
      </p:sp>
      <p:sp>
        <p:nvSpPr>
          <p:cNvPr id="3" name="Marcador de pie de página 2">
            <a:extLst>
              <a:ext uri="{FF2B5EF4-FFF2-40B4-BE49-F238E27FC236}">
                <a16:creationId xmlns:a16="http://schemas.microsoft.com/office/drawing/2014/main" id="{48590B75-90A6-4E59-AA21-741F8B9B5D43}"/>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8055DE04-64FD-4B39-8E2C-741A3517B06E}"/>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366163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9AF502-61A1-4A7E-A67F-1ADB00E4964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33A88C0E-9A12-4034-90F4-47D06F1A06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E4D9955C-A062-4B7B-B0E1-1010E9875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4176444-8F79-4C1B-853E-9552BA27151B}"/>
              </a:ext>
            </a:extLst>
          </p:cNvPr>
          <p:cNvSpPr>
            <a:spLocks noGrp="1"/>
          </p:cNvSpPr>
          <p:nvPr>
            <p:ph type="dt" sz="half" idx="10"/>
          </p:nvPr>
        </p:nvSpPr>
        <p:spPr/>
        <p:txBody>
          <a:bodyPr/>
          <a:lstStyle/>
          <a:p>
            <a:fld id="{24F89D96-21CC-4558-896D-EB6077A82BBC}" type="datetimeFigureOut">
              <a:rPr lang="en-US" smtClean="0"/>
              <a:t>5/18/2023</a:t>
            </a:fld>
            <a:endParaRPr lang="en-US"/>
          </a:p>
        </p:txBody>
      </p:sp>
      <p:sp>
        <p:nvSpPr>
          <p:cNvPr id="6" name="Marcador de pie de página 5">
            <a:extLst>
              <a:ext uri="{FF2B5EF4-FFF2-40B4-BE49-F238E27FC236}">
                <a16:creationId xmlns:a16="http://schemas.microsoft.com/office/drawing/2014/main" id="{A3CE14AD-345D-48CF-8D9E-1B211F5F3CE9}"/>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4A7E42E9-CF88-45AC-A465-00D38307736B}"/>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1457296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AE2184-D2A2-452A-B704-F901D27989C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879B850A-070F-4D91-8102-D02E7746E4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6A544DC5-35B2-4E93-A42A-EDD5C9BF34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129A2E4-3ED1-4F61-9324-997530EE3CCB}"/>
              </a:ext>
            </a:extLst>
          </p:cNvPr>
          <p:cNvSpPr>
            <a:spLocks noGrp="1"/>
          </p:cNvSpPr>
          <p:nvPr>
            <p:ph type="dt" sz="half" idx="10"/>
          </p:nvPr>
        </p:nvSpPr>
        <p:spPr/>
        <p:txBody>
          <a:bodyPr/>
          <a:lstStyle/>
          <a:p>
            <a:fld id="{24F89D96-21CC-4558-896D-EB6077A82BBC}" type="datetimeFigureOut">
              <a:rPr lang="en-US" smtClean="0"/>
              <a:t>5/18/2023</a:t>
            </a:fld>
            <a:endParaRPr lang="en-US"/>
          </a:p>
        </p:txBody>
      </p:sp>
      <p:sp>
        <p:nvSpPr>
          <p:cNvPr id="6" name="Marcador de pie de página 5">
            <a:extLst>
              <a:ext uri="{FF2B5EF4-FFF2-40B4-BE49-F238E27FC236}">
                <a16:creationId xmlns:a16="http://schemas.microsoft.com/office/drawing/2014/main" id="{A2CD8C62-51B3-4C35-BD10-23AB06ED9DD4}"/>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633A2F1E-9A31-4E44-9711-0DAE916D9BA7}"/>
              </a:ext>
            </a:extLst>
          </p:cNvPr>
          <p:cNvSpPr>
            <a:spLocks noGrp="1"/>
          </p:cNvSpPr>
          <p:nvPr>
            <p:ph type="sldNum" sz="quarter" idx="12"/>
          </p:nvPr>
        </p:nvSpPr>
        <p:spPr/>
        <p:txBody>
          <a:bodyPr/>
          <a:lstStyle/>
          <a:p>
            <a:fld id="{34D7BE50-31BD-499A-819C-1B0389BE3729}" type="slidenum">
              <a:rPr lang="en-US" smtClean="0"/>
              <a:t>‹Nº›</a:t>
            </a:fld>
            <a:endParaRPr lang="en-US"/>
          </a:p>
        </p:txBody>
      </p:sp>
    </p:spTree>
    <p:extLst>
      <p:ext uri="{BB962C8B-B14F-4D97-AF65-F5344CB8AC3E}">
        <p14:creationId xmlns:p14="http://schemas.microsoft.com/office/powerpoint/2010/main" val="753142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D82F648-E82B-4783-9BC0-4F59560B79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78EC2B33-5A9B-4733-8B81-6753F7666B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02EAB427-C279-4B16-8E1C-840CDDC85E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F89D96-21CC-4558-896D-EB6077A82BBC}" type="datetimeFigureOut">
              <a:rPr lang="en-US" smtClean="0"/>
              <a:t>5/18/2023</a:t>
            </a:fld>
            <a:endParaRPr lang="en-US"/>
          </a:p>
        </p:txBody>
      </p:sp>
      <p:sp>
        <p:nvSpPr>
          <p:cNvPr id="5" name="Marcador de pie de página 4">
            <a:extLst>
              <a:ext uri="{FF2B5EF4-FFF2-40B4-BE49-F238E27FC236}">
                <a16:creationId xmlns:a16="http://schemas.microsoft.com/office/drawing/2014/main" id="{A3FD88FC-93C2-4CA3-B720-17A312F718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10BCEAC4-12C9-4C7C-B1AF-BC87308894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7BE50-31BD-499A-819C-1B0389BE3729}" type="slidenum">
              <a:rPr lang="en-US" smtClean="0"/>
              <a:t>‹Nº›</a:t>
            </a:fld>
            <a:endParaRPr lang="en-US"/>
          </a:p>
        </p:txBody>
      </p:sp>
    </p:spTree>
    <p:extLst>
      <p:ext uri="{BB962C8B-B14F-4D97-AF65-F5344CB8AC3E}">
        <p14:creationId xmlns:p14="http://schemas.microsoft.com/office/powerpoint/2010/main" val="367100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099BE77-6C37-4690-BF66-58AF19B68C24}"/>
              </a:ext>
            </a:extLst>
          </p:cNvPr>
          <p:cNvPicPr>
            <a:picLocks noChangeAspect="1"/>
          </p:cNvPicPr>
          <p:nvPr/>
        </p:nvPicPr>
        <p:blipFill>
          <a:blip r:embed="rId2"/>
          <a:stretch>
            <a:fillRect/>
          </a:stretch>
        </p:blipFill>
        <p:spPr>
          <a:xfrm>
            <a:off x="2708" y="0"/>
            <a:ext cx="12186584" cy="6858000"/>
          </a:xfrm>
          <a:prstGeom prst="rect">
            <a:avLst/>
          </a:prstGeom>
        </p:spPr>
      </p:pic>
      <p:sp>
        <p:nvSpPr>
          <p:cNvPr id="2" name="Título 1">
            <a:extLst>
              <a:ext uri="{FF2B5EF4-FFF2-40B4-BE49-F238E27FC236}">
                <a16:creationId xmlns:a16="http://schemas.microsoft.com/office/drawing/2014/main" id="{87DDFB3F-2F0F-48E6-AA0D-3432FE3BE82B}"/>
              </a:ext>
            </a:extLst>
          </p:cNvPr>
          <p:cNvSpPr>
            <a:spLocks noGrp="1"/>
          </p:cNvSpPr>
          <p:nvPr>
            <p:ph type="ctrTitle"/>
          </p:nvPr>
        </p:nvSpPr>
        <p:spPr/>
        <p:txBody>
          <a:bodyPr/>
          <a:lstStyle/>
          <a:p>
            <a:endParaRPr lang="en-US"/>
          </a:p>
        </p:txBody>
      </p:sp>
      <p:sp>
        <p:nvSpPr>
          <p:cNvPr id="3" name="Subtítulo 2">
            <a:extLst>
              <a:ext uri="{FF2B5EF4-FFF2-40B4-BE49-F238E27FC236}">
                <a16:creationId xmlns:a16="http://schemas.microsoft.com/office/drawing/2014/main" id="{6068AEB2-72C4-46BF-BDF6-29A4B8AC0E1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532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2D5CEFF-8190-4DA8-91E6-A3B133CC5BF8}"/>
              </a:ext>
            </a:extLst>
          </p:cNvPr>
          <p:cNvPicPr>
            <a:picLocks noChangeAspect="1"/>
          </p:cNvPicPr>
          <p:nvPr/>
        </p:nvPicPr>
        <p:blipFill>
          <a:blip r:embed="rId2"/>
          <a:stretch>
            <a:fillRect/>
          </a:stretch>
        </p:blipFill>
        <p:spPr>
          <a:xfrm>
            <a:off x="0" y="0"/>
            <a:ext cx="12192000" cy="6858000"/>
          </a:xfrm>
          <a:prstGeom prst="rect">
            <a:avLst/>
          </a:prstGeom>
        </p:spPr>
      </p:pic>
      <p:sp>
        <p:nvSpPr>
          <p:cNvPr id="3" name="Subtítulo 2">
            <a:extLst>
              <a:ext uri="{FF2B5EF4-FFF2-40B4-BE49-F238E27FC236}">
                <a16:creationId xmlns:a16="http://schemas.microsoft.com/office/drawing/2014/main" id="{B56BEB43-83D6-4ACF-9C7D-B3C66B6A072D}"/>
              </a:ext>
            </a:extLst>
          </p:cNvPr>
          <p:cNvSpPr>
            <a:spLocks noGrp="1"/>
          </p:cNvSpPr>
          <p:nvPr>
            <p:ph type="subTitle" idx="1"/>
          </p:nvPr>
        </p:nvSpPr>
        <p:spPr/>
        <p:txBody>
          <a:bodyPr>
            <a:normAutofit fontScale="92500" lnSpcReduction="10000"/>
          </a:bodyPr>
          <a:lstStyle/>
          <a:p>
            <a:endParaRPr lang="en-US" sz="6000" dirty="0">
              <a:latin typeface="Elephant" panose="02020904090505020303" pitchFamily="18" charset="0"/>
            </a:endParaRPr>
          </a:p>
          <a:p>
            <a:r>
              <a:rPr lang="en-US" sz="6000" b="1" dirty="0">
                <a:latin typeface="Century Gothic" panose="020B0502020202020204" pitchFamily="34" charset="0"/>
              </a:rPr>
              <a:t>GRACIAS</a:t>
            </a:r>
            <a:r>
              <a:rPr lang="en-US" sz="6000" dirty="0">
                <a:latin typeface="Elephant" panose="02020904090505020303" pitchFamily="18" charset="0"/>
              </a:rPr>
              <a:t> </a:t>
            </a:r>
          </a:p>
        </p:txBody>
      </p:sp>
    </p:spTree>
    <p:extLst>
      <p:ext uri="{BB962C8B-B14F-4D97-AF65-F5344CB8AC3E}">
        <p14:creationId xmlns:p14="http://schemas.microsoft.com/office/powerpoint/2010/main" val="3334959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FAAC96F-4CB5-45C4-9969-6CADB2CCA8FC}"/>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4CEFBEE1-8C67-4083-8160-44BE3FE5BC7B}"/>
              </a:ext>
            </a:extLst>
          </p:cNvPr>
          <p:cNvSpPr>
            <a:spLocks noGrp="1"/>
          </p:cNvSpPr>
          <p:nvPr>
            <p:ph type="ctrTitle"/>
          </p:nvPr>
        </p:nvSpPr>
        <p:spPr>
          <a:xfrm>
            <a:off x="1524000" y="1425017"/>
            <a:ext cx="9144000" cy="2387600"/>
          </a:xfrm>
        </p:spPr>
        <p:txBody>
          <a:bodyPr>
            <a:normAutofit fontScale="90000"/>
          </a:bodyPr>
          <a:lstStyle/>
          <a:p>
            <a:br>
              <a:rPr lang="es-ES" sz="6000" b="1" dirty="0">
                <a:solidFill>
                  <a:prstClr val="black"/>
                </a:solidFill>
                <a:latin typeface="Century Gothic" charset="0"/>
                <a:ea typeface="Century Gothic" charset="0"/>
                <a:cs typeface="Century Gothic" charset="0"/>
              </a:rPr>
            </a:br>
            <a:br>
              <a:rPr lang="es-ES" sz="6000" b="1" dirty="0">
                <a:solidFill>
                  <a:prstClr val="black"/>
                </a:solidFill>
                <a:latin typeface="Century Gothic" charset="0"/>
                <a:ea typeface="Century Gothic" charset="0"/>
                <a:cs typeface="Century Gothic" charset="0"/>
              </a:rPr>
            </a:br>
            <a:br>
              <a:rPr lang="es-ES" sz="6000" b="1" dirty="0">
                <a:solidFill>
                  <a:prstClr val="black"/>
                </a:solidFill>
                <a:latin typeface="Century Gothic" charset="0"/>
                <a:ea typeface="Century Gothic" charset="0"/>
                <a:cs typeface="Century Gothic" charset="0"/>
              </a:rPr>
            </a:br>
            <a:br>
              <a:rPr lang="es-ES" sz="6000" b="1" dirty="0">
                <a:solidFill>
                  <a:prstClr val="black"/>
                </a:solidFill>
                <a:latin typeface="Century Gothic" charset="0"/>
                <a:ea typeface="Century Gothic" charset="0"/>
                <a:cs typeface="Century Gothic" charset="0"/>
              </a:rPr>
            </a:br>
            <a:br>
              <a:rPr lang="es-ES" sz="6000" b="1" dirty="0">
                <a:solidFill>
                  <a:prstClr val="black"/>
                </a:solidFill>
                <a:latin typeface="Century Gothic" charset="0"/>
                <a:ea typeface="Century Gothic" charset="0"/>
                <a:cs typeface="Century Gothic" charset="0"/>
              </a:rPr>
            </a:br>
            <a:br>
              <a:rPr lang="es-ES" sz="6000" b="1" dirty="0">
                <a:solidFill>
                  <a:prstClr val="black"/>
                </a:solidFill>
                <a:latin typeface="Century Gothic" charset="0"/>
                <a:ea typeface="Century Gothic" charset="0"/>
                <a:cs typeface="Century Gothic" charset="0"/>
              </a:rPr>
            </a:br>
            <a:br>
              <a:rPr lang="es-ES" sz="6000" b="1" dirty="0">
                <a:solidFill>
                  <a:prstClr val="black"/>
                </a:solidFill>
                <a:latin typeface="Century Gothic" charset="0"/>
                <a:ea typeface="Century Gothic" charset="0"/>
                <a:cs typeface="Century Gothic" charset="0"/>
              </a:rPr>
            </a:br>
            <a:br>
              <a:rPr lang="es-ES" sz="6000" b="1" dirty="0">
                <a:solidFill>
                  <a:prstClr val="black"/>
                </a:solidFill>
                <a:latin typeface="Century Gothic" charset="0"/>
                <a:ea typeface="Century Gothic" charset="0"/>
                <a:cs typeface="Century Gothic" charset="0"/>
              </a:rPr>
            </a:br>
            <a:r>
              <a:rPr lang="es-ES" sz="6000" b="1" dirty="0">
                <a:solidFill>
                  <a:prstClr val="black"/>
                </a:solidFill>
                <a:latin typeface="Century Gothic" charset="0"/>
                <a:ea typeface="Century Gothic" charset="0"/>
                <a:cs typeface="Century Gothic" charset="0"/>
              </a:rPr>
              <a:t>PRESENTACIÓN Y DEFENSA DEL CASO </a:t>
            </a:r>
            <a:br>
              <a:rPr lang="es-ES" sz="6000" b="1" dirty="0">
                <a:solidFill>
                  <a:prstClr val="black"/>
                </a:solidFill>
                <a:latin typeface="Century Gothic" charset="0"/>
                <a:ea typeface="Century Gothic" charset="0"/>
                <a:cs typeface="Century Gothic" charset="0"/>
              </a:rPr>
            </a:br>
            <a:endParaRPr lang="en-US" dirty="0"/>
          </a:p>
        </p:txBody>
      </p:sp>
      <p:sp>
        <p:nvSpPr>
          <p:cNvPr id="3" name="Subtítulo 2">
            <a:extLst>
              <a:ext uri="{FF2B5EF4-FFF2-40B4-BE49-F238E27FC236}">
                <a16:creationId xmlns:a16="http://schemas.microsoft.com/office/drawing/2014/main" id="{EFF69404-5238-4D88-98BA-15B28DE0A635}"/>
              </a:ext>
            </a:extLst>
          </p:cNvPr>
          <p:cNvSpPr>
            <a:spLocks noGrp="1"/>
          </p:cNvSpPr>
          <p:nvPr>
            <p:ph type="subTitle" idx="1"/>
          </p:nvPr>
        </p:nvSpPr>
        <p:spPr>
          <a:xfrm>
            <a:off x="1524000" y="3962400"/>
            <a:ext cx="9144000" cy="1295400"/>
          </a:xfrm>
        </p:spPr>
        <p:txBody>
          <a:bodyPr/>
          <a:lstStyle/>
          <a:p>
            <a:r>
              <a:rPr lang="es-ES" b="1" dirty="0">
                <a:solidFill>
                  <a:prstClr val="black"/>
                </a:solidFill>
                <a:latin typeface="Century Gothic" charset="0"/>
                <a:ea typeface="Century Gothic" charset="0"/>
                <a:cs typeface="Century Gothic" charset="0"/>
              </a:rPr>
              <a:t>Estudiante (s): DANNY FAVIAN LEDESMA VALENCIA</a:t>
            </a:r>
          </a:p>
          <a:p>
            <a:endParaRPr lang="en-US" dirty="0"/>
          </a:p>
        </p:txBody>
      </p:sp>
      <p:cxnSp>
        <p:nvCxnSpPr>
          <p:cNvPr id="5" name="Straight Connector 21">
            <a:extLst>
              <a:ext uri="{FF2B5EF4-FFF2-40B4-BE49-F238E27FC236}">
                <a16:creationId xmlns:a16="http://schemas.microsoft.com/office/drawing/2014/main" id="{736753A0-F9B7-4CCC-9F08-D6500816C7B6}"/>
              </a:ext>
            </a:extLst>
          </p:cNvPr>
          <p:cNvCxnSpPr/>
          <p:nvPr/>
        </p:nvCxnSpPr>
        <p:spPr>
          <a:xfrm>
            <a:off x="2064696" y="4419836"/>
            <a:ext cx="8330964"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22">
            <a:extLst>
              <a:ext uri="{FF2B5EF4-FFF2-40B4-BE49-F238E27FC236}">
                <a16:creationId xmlns:a16="http://schemas.microsoft.com/office/drawing/2014/main" id="{329073D3-CF6D-40F9-95B1-7F27E43F04F4}"/>
              </a:ext>
            </a:extLst>
          </p:cNvPr>
          <p:cNvCxnSpPr/>
          <p:nvPr/>
        </p:nvCxnSpPr>
        <p:spPr>
          <a:xfrm>
            <a:off x="2064696" y="3812617"/>
            <a:ext cx="8330964"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755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C8FD6D0-B723-4CC7-8FE3-4C35CE5EC6F9}"/>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2FDAD83-BB93-4ECE-B54F-F358B846CB1C}"/>
              </a:ext>
            </a:extLst>
          </p:cNvPr>
          <p:cNvSpPr>
            <a:spLocks noGrp="1"/>
          </p:cNvSpPr>
          <p:nvPr>
            <p:ph type="ctrTitle"/>
          </p:nvPr>
        </p:nvSpPr>
        <p:spPr>
          <a:xfrm>
            <a:off x="1524000" y="1122363"/>
            <a:ext cx="9144000" cy="1303337"/>
          </a:xfrm>
        </p:spPr>
        <p:txBody>
          <a:bodyPr/>
          <a:lstStyle/>
          <a:p>
            <a:r>
              <a:rPr lang="es-MX" sz="6000" dirty="0"/>
              <a:t>Presentación del Caso</a:t>
            </a:r>
            <a:endParaRPr lang="en-US" dirty="0"/>
          </a:p>
        </p:txBody>
      </p:sp>
      <p:sp>
        <p:nvSpPr>
          <p:cNvPr id="9" name="Rectangle 3">
            <a:extLst>
              <a:ext uri="{FF2B5EF4-FFF2-40B4-BE49-F238E27FC236}">
                <a16:creationId xmlns:a16="http://schemas.microsoft.com/office/drawing/2014/main" id="{85E78931-1701-4C18-91E8-9BBC477F0529}"/>
              </a:ext>
            </a:extLst>
          </p:cNvPr>
          <p:cNvSpPr>
            <a:spLocks noChangeArrowheads="1"/>
          </p:cNvSpPr>
          <p:nvPr/>
        </p:nvSpPr>
        <p:spPr bwMode="auto">
          <a:xfrm>
            <a:off x="2552132" y="2888864"/>
            <a:ext cx="6096000"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ES" altLang="es-EC" sz="2800" b="1" i="0" u="none" strike="noStrike" cap="none" normalizeH="0" baseline="0" dirty="0">
                <a:ln>
                  <a:noFill/>
                </a:ln>
                <a:solidFill>
                  <a:schemeClr val="tx1"/>
                </a:solidFill>
                <a:effectLst/>
                <a:latin typeface="+mj-lt"/>
                <a:ea typeface="Times New Roman" panose="02020603050405020304" pitchFamily="18" charset="0"/>
              </a:rPr>
              <a:t>INTRODUCCIÓN O RESUMEN </a:t>
            </a: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ES" altLang="es-EC" sz="2800" b="1" i="0" u="none" strike="noStrike" cap="none" normalizeH="0" baseline="0" dirty="0">
                <a:ln>
                  <a:noFill/>
                </a:ln>
                <a:solidFill>
                  <a:schemeClr val="tx1"/>
                </a:solidFill>
                <a:effectLst/>
                <a:latin typeface="+mj-lt"/>
                <a:ea typeface="Times New Roman" panose="02020603050405020304" pitchFamily="18" charset="0"/>
              </a:rPr>
              <a:t>OBJETIVO GENERAL</a:t>
            </a: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ES" altLang="es-EC" sz="2800" b="1" i="0" u="none" strike="noStrike" cap="none" normalizeH="0" baseline="0" dirty="0">
                <a:ln>
                  <a:noFill/>
                </a:ln>
                <a:solidFill>
                  <a:schemeClr val="tx1"/>
                </a:solidFill>
                <a:effectLst/>
                <a:latin typeface="+mj-lt"/>
                <a:ea typeface="Times New Roman" panose="02020603050405020304" pitchFamily="18" charset="0"/>
              </a:rPr>
              <a:t>MARCO TEÓRICO</a:t>
            </a: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ES" altLang="es-EC" sz="2800" b="1" i="0" u="none" strike="noStrike" cap="none" normalizeH="0" baseline="0" dirty="0">
                <a:ln>
                  <a:noFill/>
                </a:ln>
                <a:solidFill>
                  <a:schemeClr val="tx1"/>
                </a:solidFill>
                <a:effectLst/>
                <a:latin typeface="+mj-lt"/>
                <a:ea typeface="Times New Roman" panose="02020603050405020304" pitchFamily="18" charset="0"/>
              </a:rPr>
              <a:t>METODOLOGÍA</a:t>
            </a: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ES" altLang="es-EC" sz="2800" b="1" i="0" u="none" strike="noStrike" cap="none" normalizeH="0" baseline="0" dirty="0">
                <a:ln>
                  <a:noFill/>
                </a:ln>
                <a:solidFill>
                  <a:schemeClr val="tx1"/>
                </a:solidFill>
                <a:effectLst/>
                <a:latin typeface="+mj-lt"/>
                <a:ea typeface="Times New Roman" panose="02020603050405020304" pitchFamily="18" charset="0"/>
              </a:rPr>
              <a:t>ANÁLISIS DE RESULTADOS</a:t>
            </a: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ES" altLang="es-EC" sz="2800" b="1" i="0" u="none" strike="noStrike" cap="none" normalizeH="0" baseline="0" dirty="0">
                <a:ln>
                  <a:noFill/>
                </a:ln>
                <a:solidFill>
                  <a:schemeClr val="tx1"/>
                </a:solidFill>
                <a:effectLst/>
                <a:latin typeface="+mj-lt"/>
                <a:ea typeface="Times New Roman" panose="02020603050405020304" pitchFamily="18" charset="0"/>
              </a:rPr>
              <a:t>CONCLUSIONES</a:t>
            </a: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ES" altLang="es-EC" sz="2800" b="1" i="0" u="none" strike="noStrike" cap="none" normalizeH="0" baseline="0" dirty="0">
                <a:ln>
                  <a:noFill/>
                </a:ln>
                <a:solidFill>
                  <a:schemeClr val="tx1"/>
                </a:solidFill>
                <a:effectLst/>
                <a:latin typeface="+mj-lt"/>
                <a:ea typeface="Times New Roman" panose="02020603050405020304" pitchFamily="18" charset="0"/>
              </a:rPr>
              <a:t>RECOMENDACIONES </a:t>
            </a:r>
          </a:p>
          <a:p>
            <a:pPr marL="0" marR="0" lvl="0" indent="0" defTabSz="914400" rtl="0" eaLnBrk="0" fontAlgn="base" latinLnBrk="0" hangingPunct="0">
              <a:lnSpc>
                <a:spcPct val="100000"/>
              </a:lnSpc>
              <a:spcBef>
                <a:spcPct val="0"/>
              </a:spcBef>
              <a:spcAft>
                <a:spcPct val="0"/>
              </a:spcAft>
              <a:buClrTx/>
              <a:buSzTx/>
              <a:buFontTx/>
              <a:buNone/>
              <a:tabLst/>
            </a:pPr>
            <a:endParaRPr kumimoji="0" lang="es-EC" altLang="es-EC" sz="3600"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2580173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11" name="CuadroTexto 10">
            <a:extLst>
              <a:ext uri="{FF2B5EF4-FFF2-40B4-BE49-F238E27FC236}">
                <a16:creationId xmlns:a16="http://schemas.microsoft.com/office/drawing/2014/main" id="{80A41566-8D09-4564-96CD-90B901FB7F09}"/>
              </a:ext>
            </a:extLst>
          </p:cNvPr>
          <p:cNvSpPr txBox="1"/>
          <p:nvPr/>
        </p:nvSpPr>
        <p:spPr>
          <a:xfrm>
            <a:off x="1201003" y="1405719"/>
            <a:ext cx="10426890" cy="3600986"/>
          </a:xfrm>
          <a:prstGeom prst="rect">
            <a:avLst/>
          </a:prstGeom>
          <a:noFill/>
        </p:spPr>
        <p:txBody>
          <a:bodyPr wrap="square" rtlCol="0">
            <a:spAutoFit/>
          </a:bodyPr>
          <a:lstStyle/>
          <a:p>
            <a:pPr algn="just">
              <a:lnSpc>
                <a:spcPct val="150000"/>
              </a:lnSpc>
            </a:pPr>
            <a:r>
              <a:rPr lang="es-ES" sz="2000" dirty="0">
                <a:effectLst/>
                <a:latin typeface="Times New Roman" panose="02020603050405020304" pitchFamily="18" charset="0"/>
                <a:ea typeface="Times New Roman" panose="02020603050405020304" pitchFamily="18" charset="0"/>
              </a:rPr>
              <a:t>En el presente proyecto se propone el desarrollo de una plantilla en Excel para favorecer el proceso y control de los productos que se encuentran en stock.</a:t>
            </a:r>
            <a:endParaRPr lang="es-EC" sz="2000" dirty="0">
              <a:effectLst/>
              <a:latin typeface="Times New Roman" panose="02020603050405020304" pitchFamily="18" charset="0"/>
              <a:ea typeface="Times New Roman" panose="02020603050405020304" pitchFamily="18" charset="0"/>
            </a:endParaRPr>
          </a:p>
          <a:p>
            <a:pPr algn="just">
              <a:lnSpc>
                <a:spcPct val="150000"/>
              </a:lnSpc>
            </a:pPr>
            <a:r>
              <a:rPr lang="es-ES" sz="2000" dirty="0">
                <a:effectLst/>
                <a:latin typeface="Times New Roman" panose="02020603050405020304" pitchFamily="18" charset="0"/>
                <a:ea typeface="Times New Roman" panose="02020603050405020304" pitchFamily="18" charset="0"/>
              </a:rPr>
              <a:t>El objetivo de la plantilla es automatizar el seguimiento de los productos que se encuentran inventariados en la tienda. Esta herramienta reportará novedades que les sucedan a los productos dependiendo de los parámetros configurados, estos pueden ser con respecto al número de productos en stock y los productos que pronto llegaran a dañarse, este seguimiento se da desde que el personal administrativo recibe el producto desde el campo.</a:t>
            </a:r>
            <a:endParaRPr lang="es-EC" sz="2000" dirty="0">
              <a:effectLst/>
              <a:latin typeface="Times New Roman" panose="02020603050405020304" pitchFamily="18" charset="0"/>
              <a:ea typeface="Times New Roman" panose="02020603050405020304" pitchFamily="18" charset="0"/>
            </a:endParaRPr>
          </a:p>
          <a:p>
            <a:endParaRPr lang="es-EC" dirty="0"/>
          </a:p>
        </p:txBody>
      </p:sp>
      <p:sp>
        <p:nvSpPr>
          <p:cNvPr id="12" name="CuadroTexto 11">
            <a:extLst>
              <a:ext uri="{FF2B5EF4-FFF2-40B4-BE49-F238E27FC236}">
                <a16:creationId xmlns:a16="http://schemas.microsoft.com/office/drawing/2014/main" id="{34614F49-ADB6-4BFF-833E-9E4505FDBB1E}"/>
              </a:ext>
            </a:extLst>
          </p:cNvPr>
          <p:cNvSpPr txBox="1"/>
          <p:nvPr/>
        </p:nvSpPr>
        <p:spPr>
          <a:xfrm>
            <a:off x="4735773" y="764275"/>
            <a:ext cx="3616657" cy="646331"/>
          </a:xfrm>
          <a:prstGeom prst="rect">
            <a:avLst/>
          </a:prstGeom>
          <a:noFill/>
        </p:spPr>
        <p:txBody>
          <a:bodyPr wrap="square" rtlCol="0">
            <a:spAutoFit/>
          </a:bodyPr>
          <a:lstStyle/>
          <a:p>
            <a:r>
              <a:rPr lang="es-ES" sz="1800" b="1" kern="0" dirty="0">
                <a:effectLst/>
                <a:latin typeface="Times New Roman" panose="02020603050405020304" pitchFamily="18" charset="0"/>
                <a:ea typeface="Times New Roman" panose="02020603050405020304" pitchFamily="18" charset="0"/>
              </a:rPr>
              <a:t>INTRODUCCIÓN O RESUMEN:</a:t>
            </a:r>
            <a:endParaRPr lang="es-EC" sz="1800" b="1" kern="0" dirty="0">
              <a:effectLst/>
              <a:latin typeface="Times New Roman" panose="02020603050405020304" pitchFamily="18" charset="0"/>
              <a:ea typeface="Times New Roman" panose="02020603050405020304" pitchFamily="18" charset="0"/>
            </a:endParaRPr>
          </a:p>
          <a:p>
            <a:endParaRPr lang="es-EC" dirty="0"/>
          </a:p>
        </p:txBody>
      </p:sp>
    </p:spTree>
    <p:extLst>
      <p:ext uri="{BB962C8B-B14F-4D97-AF65-F5344CB8AC3E}">
        <p14:creationId xmlns:p14="http://schemas.microsoft.com/office/powerpoint/2010/main" val="211202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6" name="Título 5">
            <a:extLst>
              <a:ext uri="{FF2B5EF4-FFF2-40B4-BE49-F238E27FC236}">
                <a16:creationId xmlns:a16="http://schemas.microsoft.com/office/drawing/2014/main" id="{863A5033-6D05-4D7D-81AA-E75E12BFCB8C}"/>
              </a:ext>
            </a:extLst>
          </p:cNvPr>
          <p:cNvSpPr>
            <a:spLocks noGrp="1"/>
          </p:cNvSpPr>
          <p:nvPr>
            <p:ph type="ctrTitle"/>
          </p:nvPr>
        </p:nvSpPr>
        <p:spPr>
          <a:xfrm>
            <a:off x="1709530" y="1205947"/>
            <a:ext cx="9144000" cy="4002157"/>
          </a:xfrm>
        </p:spPr>
        <p:txBody>
          <a:bodyPr>
            <a:normAutofit/>
          </a:bodyPr>
          <a:lstStyle/>
          <a:p>
            <a:pPr marL="139700" algn="l">
              <a:spcBef>
                <a:spcPts val="380"/>
              </a:spcBef>
            </a:pPr>
            <a:r>
              <a:rPr lang="es-ES" sz="2000" b="1" kern="0" dirty="0">
                <a:effectLst/>
                <a:latin typeface="Times New Roman" panose="02020603050405020304" pitchFamily="18" charset="0"/>
                <a:ea typeface="Times New Roman" panose="02020603050405020304" pitchFamily="18" charset="0"/>
              </a:rPr>
              <a:t>OBJETIVO GENERAL:</a:t>
            </a:r>
            <a:br>
              <a:rPr lang="es-EC" sz="2000" b="1" kern="0" dirty="0">
                <a:effectLst/>
                <a:latin typeface="Times New Roman" panose="02020603050405020304" pitchFamily="18" charset="0"/>
                <a:ea typeface="Times New Roman" panose="02020603050405020304" pitchFamily="18" charset="0"/>
              </a:rPr>
            </a:br>
            <a:r>
              <a:rPr lang="es-ES" sz="2000" b="1" dirty="0">
                <a:effectLst/>
                <a:latin typeface="Times New Roman" panose="02020603050405020304" pitchFamily="18" charset="0"/>
                <a:ea typeface="Times New Roman" panose="02020603050405020304" pitchFamily="18" charset="0"/>
              </a:rPr>
              <a:t> </a:t>
            </a:r>
            <a:br>
              <a:rPr lang="es-EC" sz="2000" dirty="0">
                <a:effectLst/>
                <a:latin typeface="Times New Roman" panose="02020603050405020304" pitchFamily="18" charset="0"/>
                <a:ea typeface="Times New Roman" panose="02020603050405020304" pitchFamily="18" charset="0"/>
              </a:rPr>
            </a:br>
            <a:r>
              <a:rPr lang="es-ES" sz="2000" dirty="0">
                <a:effectLst/>
                <a:latin typeface="Times New Roman" panose="02020603050405020304" pitchFamily="18" charset="0"/>
                <a:ea typeface="Times New Roman" panose="02020603050405020304" pitchFamily="18" charset="0"/>
              </a:rPr>
              <a:t>Desarrollar la plantilla de inventario para la tienda para llevar un mejor control de la venta de productos de que se produce en el campo, para una mejor venta y control del producto. </a:t>
            </a:r>
            <a:br>
              <a:rPr lang="es-EC" sz="2000" dirty="0">
                <a:effectLst/>
                <a:latin typeface="Times New Roman" panose="02020603050405020304" pitchFamily="18" charset="0"/>
                <a:ea typeface="Times New Roman" panose="02020603050405020304" pitchFamily="18" charset="0"/>
              </a:rPr>
            </a:br>
            <a:r>
              <a:rPr lang="es-ES" sz="2000" b="1" dirty="0">
                <a:effectLst/>
                <a:latin typeface="Times New Roman" panose="02020603050405020304" pitchFamily="18" charset="0"/>
                <a:ea typeface="Times New Roman" panose="02020603050405020304" pitchFamily="18" charset="0"/>
              </a:rPr>
              <a:t> </a:t>
            </a:r>
            <a:br>
              <a:rPr lang="es-EC" sz="2000" dirty="0">
                <a:effectLst/>
                <a:latin typeface="Times New Roman" panose="02020603050405020304" pitchFamily="18" charset="0"/>
                <a:ea typeface="Times New Roman" panose="02020603050405020304" pitchFamily="18" charset="0"/>
              </a:rPr>
            </a:br>
            <a:r>
              <a:rPr lang="es-ES" sz="2000" b="1" kern="0" dirty="0">
                <a:effectLst/>
                <a:latin typeface="Times New Roman" panose="02020603050405020304" pitchFamily="18" charset="0"/>
                <a:ea typeface="Times New Roman" panose="02020603050405020304" pitchFamily="18" charset="0"/>
              </a:rPr>
              <a:t>MARCO TEÓRICO:</a:t>
            </a:r>
            <a:br>
              <a:rPr lang="es-EC" sz="2000" b="1" kern="0" dirty="0">
                <a:effectLst/>
                <a:latin typeface="Times New Roman" panose="02020603050405020304" pitchFamily="18" charset="0"/>
                <a:ea typeface="Times New Roman" panose="02020603050405020304" pitchFamily="18" charset="0"/>
              </a:rPr>
            </a:br>
            <a:r>
              <a:rPr lang="es-ES" sz="2000" b="1" kern="0" dirty="0">
                <a:effectLst/>
                <a:latin typeface="Times New Roman" panose="02020603050405020304" pitchFamily="18" charset="0"/>
                <a:ea typeface="Times New Roman" panose="02020603050405020304" pitchFamily="18" charset="0"/>
              </a:rPr>
              <a:t> </a:t>
            </a:r>
            <a:br>
              <a:rPr lang="es-EC" sz="2000" b="1" kern="0" dirty="0">
                <a:effectLst/>
                <a:latin typeface="Times New Roman" panose="02020603050405020304" pitchFamily="18" charset="0"/>
                <a:ea typeface="Times New Roman" panose="02020603050405020304" pitchFamily="18" charset="0"/>
              </a:rPr>
            </a:br>
            <a:r>
              <a:rPr lang="es-ES" sz="2000" dirty="0">
                <a:effectLst/>
                <a:latin typeface="Times New Roman" panose="02020603050405020304" pitchFamily="18" charset="0"/>
                <a:ea typeface="Times New Roman" panose="02020603050405020304" pitchFamily="18" charset="0"/>
              </a:rPr>
              <a:t>Inventarios son bienes tangibles que se tienen para la venta en el curso ordinario del negocio o para ser consumidos en la producción de bienes o servicios para su posterior comercialización (Gil,2019)</a:t>
            </a:r>
            <a:br>
              <a:rPr lang="es-EC" sz="2000" dirty="0">
                <a:effectLst/>
                <a:latin typeface="Times New Roman" panose="02020603050405020304" pitchFamily="18" charset="0"/>
                <a:ea typeface="Times New Roman" panose="02020603050405020304" pitchFamily="18" charset="0"/>
              </a:rPr>
            </a:br>
            <a:endParaRPr lang="es-EC" sz="2000" dirty="0"/>
          </a:p>
        </p:txBody>
      </p:sp>
    </p:spTree>
    <p:extLst>
      <p:ext uri="{BB962C8B-B14F-4D97-AF65-F5344CB8AC3E}">
        <p14:creationId xmlns:p14="http://schemas.microsoft.com/office/powerpoint/2010/main" val="2066169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8" name="CuadroTexto 7">
            <a:extLst>
              <a:ext uri="{FF2B5EF4-FFF2-40B4-BE49-F238E27FC236}">
                <a16:creationId xmlns:a16="http://schemas.microsoft.com/office/drawing/2014/main" id="{32B79C0A-E37F-4F84-8169-FA41D093B8D4}"/>
              </a:ext>
            </a:extLst>
          </p:cNvPr>
          <p:cNvSpPr txBox="1"/>
          <p:nvPr/>
        </p:nvSpPr>
        <p:spPr>
          <a:xfrm>
            <a:off x="530087" y="2264540"/>
            <a:ext cx="11449878" cy="1832361"/>
          </a:xfrm>
          <a:prstGeom prst="rect">
            <a:avLst/>
          </a:prstGeom>
          <a:noFill/>
        </p:spPr>
        <p:txBody>
          <a:bodyPr wrap="square">
            <a:spAutoFit/>
          </a:bodyPr>
          <a:lstStyle/>
          <a:p>
            <a:pPr marL="139700" algn="just">
              <a:spcBef>
                <a:spcPts val="380"/>
              </a:spcBef>
            </a:pPr>
            <a:r>
              <a:rPr lang="es-ES" sz="2000" b="1" kern="0" dirty="0">
                <a:effectLst/>
                <a:latin typeface="Times New Roman" panose="02020603050405020304" pitchFamily="18" charset="0"/>
                <a:ea typeface="Times New Roman" panose="02020603050405020304" pitchFamily="18" charset="0"/>
              </a:rPr>
              <a:t>METODOLOGÍA:</a:t>
            </a:r>
            <a:endParaRPr lang="es-EC" sz="2000" b="1" kern="0" dirty="0">
              <a:effectLst/>
              <a:latin typeface="Times New Roman" panose="02020603050405020304" pitchFamily="18" charset="0"/>
              <a:ea typeface="Times New Roman" panose="02020603050405020304" pitchFamily="18" charset="0"/>
            </a:endParaRPr>
          </a:p>
          <a:p>
            <a:pPr marL="457200" indent="-228600" algn="just">
              <a:lnSpc>
                <a:spcPct val="150000"/>
              </a:lnSpc>
              <a:spcAft>
                <a:spcPts val="800"/>
              </a:spcAft>
            </a:pPr>
            <a:r>
              <a:rPr lang="es-ES" sz="2000" b="1" dirty="0">
                <a:effectLst/>
                <a:latin typeface="Times New Roman" panose="02020603050405020304" pitchFamily="18" charset="0"/>
                <a:ea typeface="Times New Roman" panose="02020603050405020304" pitchFamily="18" charset="0"/>
              </a:rPr>
              <a:t> </a:t>
            </a:r>
            <a:endParaRPr lang="es-EC" sz="2000" dirty="0">
              <a:effectLst/>
              <a:latin typeface="Times New Roman" panose="02020603050405020304" pitchFamily="18" charset="0"/>
              <a:ea typeface="Times New Roman" panose="02020603050405020304" pitchFamily="18" charset="0"/>
            </a:endParaRPr>
          </a:p>
          <a:p>
            <a:pPr marL="457200" indent="-228600" algn="just">
              <a:lnSpc>
                <a:spcPct val="150000"/>
              </a:lnSpc>
            </a:pPr>
            <a:r>
              <a:rPr lang="es-ES" sz="2000" dirty="0">
                <a:effectLst/>
                <a:latin typeface="Times New Roman" panose="02020603050405020304" pitchFamily="18" charset="0"/>
                <a:ea typeface="Times New Roman" panose="02020603050405020304" pitchFamily="18" charset="0"/>
              </a:rPr>
              <a:t>En general para realizar un </a:t>
            </a:r>
            <a:r>
              <a:rPr lang="es-ES" sz="2000" dirty="0" err="1">
                <a:effectLst/>
                <a:latin typeface="Times New Roman" panose="02020603050405020304" pitchFamily="18" charset="0"/>
                <a:ea typeface="Times New Roman" panose="02020603050405020304" pitchFamily="18" charset="0"/>
              </a:rPr>
              <a:t>DashBoard</a:t>
            </a:r>
            <a:r>
              <a:rPr lang="es-ES" sz="2000" dirty="0">
                <a:effectLst/>
                <a:latin typeface="Times New Roman" panose="02020603050405020304" pitchFamily="18" charset="0"/>
                <a:ea typeface="Times New Roman" panose="02020603050405020304" pitchFamily="18" charset="0"/>
              </a:rPr>
              <a:t>, se requiere usar un Archivo Excel, que contenga por lo menos 3 Hojas:</a:t>
            </a:r>
            <a:endParaRPr lang="es-EC"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50866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8F5598A6-1A43-4CA5-ACAF-10E656E2C312}"/>
              </a:ext>
            </a:extLst>
          </p:cNvPr>
          <p:cNvSpPr>
            <a:spLocks noGrp="1"/>
          </p:cNvSpPr>
          <p:nvPr>
            <p:ph type="ctrTitle"/>
          </p:nvPr>
        </p:nvSpPr>
        <p:spPr>
          <a:xfrm>
            <a:off x="3657600" y="0"/>
            <a:ext cx="8534400" cy="1934817"/>
          </a:xfrm>
        </p:spPr>
        <p:txBody>
          <a:bodyPr>
            <a:normAutofit/>
          </a:bodyPr>
          <a:lstStyle/>
          <a:p>
            <a:pPr algn="l">
              <a:spcBef>
                <a:spcPts val="200"/>
              </a:spcBef>
            </a:pPr>
            <a:r>
              <a:rPr lang="es-ES" sz="18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t>Paso 1: Crear Base de Datos.</a:t>
            </a:r>
            <a:br>
              <a:rPr lang="es-EC" sz="18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br>
            <a:r>
              <a:rPr lang="es-ES" sz="1800" dirty="0">
                <a:effectLst/>
                <a:latin typeface="Times New Roman" panose="02020603050405020304" pitchFamily="18" charset="0"/>
                <a:ea typeface="Times New Roman" panose="02020603050405020304" pitchFamily="18" charset="0"/>
              </a:rPr>
              <a:t>Tendrás que definir una Hoja como Base de Datos, donde dejarás Todos los datos que necesites en una tabla. Si bien deberían estar TODOS los campos, pero podrían no estar, ya que muchas veces se utilizan los Campos Calculados de alguna Tabla Dinámica posterior.</a:t>
            </a:r>
            <a:br>
              <a:rPr lang="es-EC" sz="1800" dirty="0">
                <a:effectLst/>
                <a:latin typeface="Times New Roman" panose="02020603050405020304" pitchFamily="18" charset="0"/>
                <a:ea typeface="Times New Roman" panose="02020603050405020304" pitchFamily="18" charset="0"/>
              </a:rPr>
            </a:br>
            <a:endParaRPr lang="en-US" dirty="0"/>
          </a:p>
        </p:txBody>
      </p:sp>
      <p:pic>
        <p:nvPicPr>
          <p:cNvPr id="7" name="Imagen 6">
            <a:extLst>
              <a:ext uri="{FF2B5EF4-FFF2-40B4-BE49-F238E27FC236}">
                <a16:creationId xmlns:a16="http://schemas.microsoft.com/office/drawing/2014/main" id="{A2965DD4-0B56-4C73-8AB6-FAFC5B38E4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64407" y="1148383"/>
            <a:ext cx="4838700" cy="3248025"/>
          </a:xfrm>
          <a:prstGeom prst="rect">
            <a:avLst/>
          </a:prstGeom>
          <a:noFill/>
          <a:ln>
            <a:noFill/>
          </a:ln>
        </p:spPr>
      </p:pic>
      <p:sp>
        <p:nvSpPr>
          <p:cNvPr id="8" name="CuadroTexto 7">
            <a:extLst>
              <a:ext uri="{FF2B5EF4-FFF2-40B4-BE49-F238E27FC236}">
                <a16:creationId xmlns:a16="http://schemas.microsoft.com/office/drawing/2014/main" id="{38D79849-B4E2-4FB8-B415-9AA24D12E129}"/>
              </a:ext>
            </a:extLst>
          </p:cNvPr>
          <p:cNvSpPr txBox="1"/>
          <p:nvPr/>
        </p:nvSpPr>
        <p:spPr>
          <a:xfrm>
            <a:off x="715617" y="1603513"/>
            <a:ext cx="5738192" cy="1995418"/>
          </a:xfrm>
          <a:prstGeom prst="rect">
            <a:avLst/>
          </a:prstGeom>
          <a:noFill/>
        </p:spPr>
        <p:txBody>
          <a:bodyPr wrap="square" rtlCol="0">
            <a:spAutoFit/>
          </a:bodyPr>
          <a:lstStyle/>
          <a:p>
            <a:pPr>
              <a:spcBef>
                <a:spcPts val="200"/>
              </a:spcBef>
            </a:pPr>
            <a:r>
              <a:rPr lang="es-ES" sz="18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t>Paso 2: Crear Tablas Dinámicas</a:t>
            </a:r>
            <a:endParaRPr lang="es-EC" sz="18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marL="457200" indent="-228600" algn="just">
              <a:lnSpc>
                <a:spcPct val="150000"/>
              </a:lnSpc>
              <a:spcAft>
                <a:spcPts val="800"/>
              </a:spcAft>
            </a:pPr>
            <a:r>
              <a:rPr lang="es-ES" sz="1800" dirty="0">
                <a:effectLst/>
                <a:latin typeface="Times New Roman" panose="02020603050405020304" pitchFamily="18" charset="0"/>
                <a:ea typeface="Times New Roman" panose="02020603050405020304" pitchFamily="18" charset="0"/>
              </a:rPr>
              <a:t>Crearás una o varias Tablas dinámicas, dependiendo de lo que Quieras Mostrar.</a:t>
            </a:r>
            <a:r>
              <a:rPr lang="es-EC" dirty="0">
                <a:latin typeface="Times New Roman" panose="02020603050405020304" pitchFamily="18" charset="0"/>
                <a:ea typeface="Times New Roman" panose="02020603050405020304" pitchFamily="18" charset="0"/>
              </a:rPr>
              <a:t> </a:t>
            </a:r>
            <a:r>
              <a:rPr lang="es-ES" sz="1800" dirty="0">
                <a:effectLst/>
                <a:latin typeface="Times New Roman" panose="02020603050405020304" pitchFamily="18" charset="0"/>
                <a:ea typeface="Times New Roman" panose="02020603050405020304" pitchFamily="18" charset="0"/>
              </a:rPr>
              <a:t>Ruta: Pestaña Insertar &gt; Tabla Dinámica</a:t>
            </a:r>
            <a:endParaRPr lang="es-EC" sz="1800" dirty="0">
              <a:effectLst/>
              <a:latin typeface="Times New Roman" panose="02020603050405020304" pitchFamily="18" charset="0"/>
              <a:ea typeface="Times New Roman" panose="02020603050405020304" pitchFamily="18" charset="0"/>
            </a:endParaRPr>
          </a:p>
          <a:p>
            <a:endParaRPr lang="es-EC" dirty="0"/>
          </a:p>
        </p:txBody>
      </p:sp>
      <p:pic>
        <p:nvPicPr>
          <p:cNvPr id="9" name="Imagen 8">
            <a:extLst>
              <a:ext uri="{FF2B5EF4-FFF2-40B4-BE49-F238E27FC236}">
                <a16:creationId xmlns:a16="http://schemas.microsoft.com/office/drawing/2014/main" id="{3DD4D773-9D78-4687-BCE6-6950268BEA8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10591" y="3111306"/>
            <a:ext cx="3374723" cy="1646224"/>
          </a:xfrm>
          <a:prstGeom prst="rect">
            <a:avLst/>
          </a:prstGeom>
          <a:noFill/>
          <a:ln>
            <a:noFill/>
          </a:ln>
        </p:spPr>
      </p:pic>
    </p:spTree>
    <p:extLst>
      <p:ext uri="{BB962C8B-B14F-4D97-AF65-F5344CB8AC3E}">
        <p14:creationId xmlns:p14="http://schemas.microsoft.com/office/powerpoint/2010/main" val="3700749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E11DF01-0990-4472-A7BB-269155E737F6}"/>
              </a:ext>
            </a:extLst>
          </p:cNvPr>
          <p:cNvPicPr>
            <a:picLocks noChangeAspect="1"/>
          </p:cNvPicPr>
          <p:nvPr/>
        </p:nvPicPr>
        <p:blipFill>
          <a:blip r:embed="rId2"/>
          <a:stretch>
            <a:fillRect/>
          </a:stretch>
        </p:blipFill>
        <p:spPr>
          <a:xfrm>
            <a:off x="0" y="0"/>
            <a:ext cx="12192000" cy="6858000"/>
          </a:xfrm>
          <a:prstGeom prst="rect">
            <a:avLst/>
          </a:prstGeom>
        </p:spPr>
      </p:pic>
      <p:sp>
        <p:nvSpPr>
          <p:cNvPr id="8" name="Subtítulo 7">
            <a:extLst>
              <a:ext uri="{FF2B5EF4-FFF2-40B4-BE49-F238E27FC236}">
                <a16:creationId xmlns:a16="http://schemas.microsoft.com/office/drawing/2014/main" id="{37B191E1-46B6-4F5B-8B16-03704FE94A14}"/>
              </a:ext>
            </a:extLst>
          </p:cNvPr>
          <p:cNvSpPr>
            <a:spLocks noGrp="1"/>
          </p:cNvSpPr>
          <p:nvPr>
            <p:ph type="subTitle" idx="1"/>
          </p:nvPr>
        </p:nvSpPr>
        <p:spPr>
          <a:xfrm>
            <a:off x="3286539" y="0"/>
            <a:ext cx="8905461" cy="1655762"/>
          </a:xfrm>
        </p:spPr>
        <p:txBody>
          <a:bodyPr/>
          <a:lstStyle/>
          <a:p>
            <a:pPr algn="l">
              <a:spcBef>
                <a:spcPts val="200"/>
              </a:spcBef>
            </a:pPr>
            <a:r>
              <a:rPr lang="es-ES" sz="18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t>Paso 3: Definir la Hoja del </a:t>
            </a:r>
            <a:r>
              <a:rPr lang="es-ES" sz="1800" b="1" dirty="0" err="1">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t>DashBoard</a:t>
            </a:r>
            <a:endParaRPr lang="es-EC" sz="18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marL="457200" indent="-228600" algn="just">
              <a:lnSpc>
                <a:spcPct val="150000"/>
              </a:lnSpc>
              <a:spcAft>
                <a:spcPts val="800"/>
              </a:spcAft>
            </a:pPr>
            <a:r>
              <a:rPr lang="es-ES" sz="1800" dirty="0">
                <a:effectLst/>
                <a:latin typeface="Times New Roman" panose="02020603050405020304" pitchFamily="18" charset="0"/>
                <a:ea typeface="Times New Roman" panose="02020603050405020304" pitchFamily="18" charset="0"/>
              </a:rPr>
              <a:t>Deberás Definir una Hoja como Tablero de Control, donde estarán Todos los gráficos y tablas (ejemplo: Etiquetas, Provincia, Precio U y Totales, etc.) que necesites Mostrar.</a:t>
            </a:r>
            <a:endParaRPr lang="es-EC" sz="1800" dirty="0">
              <a:effectLst/>
              <a:latin typeface="Times New Roman" panose="02020603050405020304" pitchFamily="18" charset="0"/>
              <a:ea typeface="Times New Roman" panose="02020603050405020304" pitchFamily="18" charset="0"/>
            </a:endParaRPr>
          </a:p>
          <a:p>
            <a:endParaRPr lang="es-EC" dirty="0"/>
          </a:p>
        </p:txBody>
      </p:sp>
      <p:pic>
        <p:nvPicPr>
          <p:cNvPr id="9" name="Imagen 8">
            <a:extLst>
              <a:ext uri="{FF2B5EF4-FFF2-40B4-BE49-F238E27FC236}">
                <a16:creationId xmlns:a16="http://schemas.microsoft.com/office/drawing/2014/main" id="{902CA873-0DA8-46A2-B979-BDDEE2291F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32036" y="1193564"/>
            <a:ext cx="4359964" cy="2927862"/>
          </a:xfrm>
          <a:prstGeom prst="rect">
            <a:avLst/>
          </a:prstGeom>
          <a:noFill/>
        </p:spPr>
      </p:pic>
      <p:sp>
        <p:nvSpPr>
          <p:cNvPr id="10" name="CuadroTexto 9">
            <a:extLst>
              <a:ext uri="{FF2B5EF4-FFF2-40B4-BE49-F238E27FC236}">
                <a16:creationId xmlns:a16="http://schemas.microsoft.com/office/drawing/2014/main" id="{33D727B7-C422-47E9-BE8E-4BFFDC894712}"/>
              </a:ext>
            </a:extLst>
          </p:cNvPr>
          <p:cNvSpPr txBox="1"/>
          <p:nvPr/>
        </p:nvSpPr>
        <p:spPr>
          <a:xfrm>
            <a:off x="265043" y="1444487"/>
            <a:ext cx="7566992" cy="2826415"/>
          </a:xfrm>
          <a:prstGeom prst="rect">
            <a:avLst/>
          </a:prstGeom>
          <a:noFill/>
        </p:spPr>
        <p:txBody>
          <a:bodyPr wrap="square" rtlCol="0">
            <a:spAutoFit/>
          </a:bodyPr>
          <a:lstStyle/>
          <a:p>
            <a:pPr>
              <a:spcBef>
                <a:spcPts val="200"/>
              </a:spcBef>
            </a:pPr>
            <a:r>
              <a:rPr lang="es-ES" sz="18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t>Paso 4: Crear Gráficos Dinámicos</a:t>
            </a:r>
            <a:endParaRPr lang="es-EC" sz="18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marL="457200" indent="-228600" algn="just">
              <a:lnSpc>
                <a:spcPct val="150000"/>
              </a:lnSpc>
              <a:spcAft>
                <a:spcPts val="800"/>
              </a:spcAft>
            </a:pPr>
            <a:r>
              <a:rPr lang="es-ES" sz="1800" dirty="0">
                <a:effectLst/>
                <a:latin typeface="Times New Roman" panose="02020603050405020304" pitchFamily="18" charset="0"/>
                <a:ea typeface="Times New Roman" panose="02020603050405020304" pitchFamily="18" charset="0"/>
              </a:rPr>
              <a:t>Según lo que se quiera mostrar visualmente en Gráficos, lo deberás crear en función de una Tabla Dinámica (Paso 2) que contenga dicha información e insertarlos en la Hoja del </a:t>
            </a:r>
            <a:r>
              <a:rPr lang="es-ES" sz="1800" dirty="0" err="1">
                <a:effectLst/>
                <a:latin typeface="Times New Roman" panose="02020603050405020304" pitchFamily="18" charset="0"/>
                <a:ea typeface="Times New Roman" panose="02020603050405020304" pitchFamily="18" charset="0"/>
              </a:rPr>
              <a:t>DashBoard</a:t>
            </a:r>
            <a:r>
              <a:rPr lang="es-ES" sz="1800" dirty="0">
                <a:effectLst/>
                <a:latin typeface="Times New Roman" panose="02020603050405020304" pitchFamily="18" charset="0"/>
                <a:ea typeface="Times New Roman" panose="02020603050405020304" pitchFamily="18" charset="0"/>
              </a:rPr>
              <a:t> (paso anterior). Ruta: Pestaña Insertar &gt; Gráfico Dinámico Luego para mejorar la visualización, eliminaremos los Botones del Gráfico. Ruta: Analizar (Herramientas del Gráfico Dinámico).</a:t>
            </a:r>
            <a:endParaRPr lang="es-EC" sz="1800" dirty="0">
              <a:effectLst/>
              <a:latin typeface="Times New Roman" panose="02020603050405020304" pitchFamily="18" charset="0"/>
              <a:ea typeface="Times New Roman" panose="02020603050405020304" pitchFamily="18" charset="0"/>
            </a:endParaRPr>
          </a:p>
          <a:p>
            <a:endParaRPr lang="es-EC" dirty="0"/>
          </a:p>
        </p:txBody>
      </p:sp>
      <p:graphicFrame>
        <p:nvGraphicFramePr>
          <p:cNvPr id="11" name="Gráfico 10">
            <a:extLst>
              <a:ext uri="{FF2B5EF4-FFF2-40B4-BE49-F238E27FC236}">
                <a16:creationId xmlns:a16="http://schemas.microsoft.com/office/drawing/2014/main" id="{CB97B541-0096-4099-BBDC-1B6D287C543C}"/>
              </a:ext>
            </a:extLst>
          </p:cNvPr>
          <p:cNvGraphicFramePr/>
          <p:nvPr>
            <p:extLst>
              <p:ext uri="{D42A27DB-BD31-4B8C-83A1-F6EECF244321}">
                <p14:modId xmlns:p14="http://schemas.microsoft.com/office/powerpoint/2010/main" val="1794189479"/>
              </p:ext>
            </p:extLst>
          </p:nvPr>
        </p:nvGraphicFramePr>
        <p:xfrm>
          <a:off x="808384" y="3809129"/>
          <a:ext cx="7023652" cy="248565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52276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EDFDFE-098B-452D-9248-761089AEEB95}"/>
              </a:ext>
            </a:extLst>
          </p:cNvPr>
          <p:cNvSpPr>
            <a:spLocks noGrp="1"/>
          </p:cNvSpPr>
          <p:nvPr>
            <p:ph type="title"/>
          </p:nvPr>
        </p:nvSpPr>
        <p:spPr/>
        <p:txBody>
          <a:bodyPr/>
          <a:lstStyle/>
          <a:p>
            <a:endParaRPr lang="es-EC"/>
          </a:p>
        </p:txBody>
      </p:sp>
      <p:sp>
        <p:nvSpPr>
          <p:cNvPr id="3" name="Marcador de contenido 2">
            <a:extLst>
              <a:ext uri="{FF2B5EF4-FFF2-40B4-BE49-F238E27FC236}">
                <a16:creationId xmlns:a16="http://schemas.microsoft.com/office/drawing/2014/main" id="{C33764E8-94D3-4CA4-8860-4CCFB87896AB}"/>
              </a:ext>
            </a:extLst>
          </p:cNvPr>
          <p:cNvSpPr>
            <a:spLocks noGrp="1"/>
          </p:cNvSpPr>
          <p:nvPr>
            <p:ph idx="1"/>
          </p:nvPr>
        </p:nvSpPr>
        <p:spPr/>
        <p:txBody>
          <a:bodyPr/>
          <a:lstStyle/>
          <a:p>
            <a:endParaRPr lang="es-EC"/>
          </a:p>
        </p:txBody>
      </p:sp>
      <p:pic>
        <p:nvPicPr>
          <p:cNvPr id="4" name="Imagen 3">
            <a:extLst>
              <a:ext uri="{FF2B5EF4-FFF2-40B4-BE49-F238E27FC236}">
                <a16:creationId xmlns:a16="http://schemas.microsoft.com/office/drawing/2014/main" id="{A176C285-F107-47F3-BCB1-B42F7AC510E0}"/>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9D33E90C-7945-4DF0-BE6E-645C85341585}"/>
              </a:ext>
            </a:extLst>
          </p:cNvPr>
          <p:cNvSpPr txBox="1"/>
          <p:nvPr/>
        </p:nvSpPr>
        <p:spPr>
          <a:xfrm>
            <a:off x="3604591" y="92765"/>
            <a:ext cx="8070574" cy="3241913"/>
          </a:xfrm>
          <a:prstGeom prst="rect">
            <a:avLst/>
          </a:prstGeom>
          <a:noFill/>
        </p:spPr>
        <p:txBody>
          <a:bodyPr wrap="square" rtlCol="0">
            <a:spAutoFit/>
          </a:bodyPr>
          <a:lstStyle/>
          <a:p>
            <a:pPr>
              <a:spcBef>
                <a:spcPts val="200"/>
              </a:spcBef>
            </a:pPr>
            <a:r>
              <a:rPr lang="es-ES" sz="18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t>Paso 5: Tarjetas o Tarjetones</a:t>
            </a:r>
            <a:endParaRPr lang="es-EC" sz="18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marL="457200" indent="-228600" algn="just">
              <a:lnSpc>
                <a:spcPct val="150000"/>
              </a:lnSpc>
              <a:spcAft>
                <a:spcPts val="800"/>
              </a:spcAft>
            </a:pPr>
            <a:r>
              <a:rPr lang="es-ES" sz="1800" dirty="0">
                <a:effectLst/>
                <a:latin typeface="Times New Roman" panose="02020603050405020304" pitchFamily="18" charset="0"/>
                <a:ea typeface="Times New Roman" panose="02020603050405020304" pitchFamily="18" charset="0"/>
              </a:rPr>
              <a:t>De los Indicadores de Gestión más Relevante (o KPI), los puedes destacar en los tarjetones. Para ello, necesitar insertar una “Forma” (Generalmente es cuadrada o Rectangular como una tarjeta Ruta: Pestaña Insertar &gt; Forma seleccionas con un clic la forma, luego vas a la Barra de fórmulas y escribes “=” y seleccionas la celda que necesitas mostrar (por ejemplo: Ventas Mensual, Tasa de Instalación, </a:t>
            </a:r>
            <a:r>
              <a:rPr lang="es-ES" sz="1800" dirty="0" err="1">
                <a:effectLst/>
                <a:latin typeface="Times New Roman" panose="02020603050405020304" pitchFamily="18" charset="0"/>
                <a:ea typeface="Times New Roman" panose="02020603050405020304" pitchFamily="18" charset="0"/>
              </a:rPr>
              <a:t>Churn</a:t>
            </a:r>
            <a:r>
              <a:rPr lang="es-ES" sz="1800" dirty="0">
                <a:effectLst/>
                <a:latin typeface="Times New Roman" panose="02020603050405020304" pitchFamily="18" charset="0"/>
                <a:ea typeface="Times New Roman" panose="02020603050405020304" pitchFamily="18" charset="0"/>
              </a:rPr>
              <a:t>, etc.) y haces “</a:t>
            </a:r>
            <a:r>
              <a:rPr lang="es-ES" sz="1800" dirty="0" err="1">
                <a:effectLst/>
                <a:latin typeface="Times New Roman" panose="02020603050405020304" pitchFamily="18" charset="0"/>
                <a:ea typeface="Times New Roman" panose="02020603050405020304" pitchFamily="18" charset="0"/>
              </a:rPr>
              <a:t>enter</a:t>
            </a:r>
            <a:r>
              <a:rPr lang="es-ES" sz="1800" dirty="0">
                <a:effectLst/>
                <a:latin typeface="Times New Roman" panose="02020603050405020304" pitchFamily="18" charset="0"/>
                <a:ea typeface="Times New Roman" panose="02020603050405020304" pitchFamily="18" charset="0"/>
              </a:rPr>
              <a:t>”.</a:t>
            </a:r>
            <a:endParaRPr lang="es-EC" sz="1800" dirty="0">
              <a:effectLst/>
              <a:latin typeface="Times New Roman" panose="02020603050405020304" pitchFamily="18" charset="0"/>
              <a:ea typeface="Times New Roman" panose="02020603050405020304" pitchFamily="18" charset="0"/>
            </a:endParaRPr>
          </a:p>
          <a:p>
            <a:endParaRPr lang="es-EC" dirty="0"/>
          </a:p>
        </p:txBody>
      </p:sp>
      <p:pic>
        <p:nvPicPr>
          <p:cNvPr id="6" name="Imagen 5">
            <a:extLst>
              <a:ext uri="{FF2B5EF4-FFF2-40B4-BE49-F238E27FC236}">
                <a16:creationId xmlns:a16="http://schemas.microsoft.com/office/drawing/2014/main" id="{8F3EBE67-3878-412E-82E6-441ED5BA5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3699" y="2621653"/>
            <a:ext cx="5499247" cy="1420260"/>
          </a:xfrm>
          <a:prstGeom prst="rect">
            <a:avLst/>
          </a:prstGeom>
        </p:spPr>
      </p:pic>
      <p:sp>
        <p:nvSpPr>
          <p:cNvPr id="7" name="CuadroTexto 6">
            <a:extLst>
              <a:ext uri="{FF2B5EF4-FFF2-40B4-BE49-F238E27FC236}">
                <a16:creationId xmlns:a16="http://schemas.microsoft.com/office/drawing/2014/main" id="{9A17C14C-E900-47FD-A1EF-40384666AF79}"/>
              </a:ext>
            </a:extLst>
          </p:cNvPr>
          <p:cNvSpPr txBox="1"/>
          <p:nvPr/>
        </p:nvSpPr>
        <p:spPr>
          <a:xfrm>
            <a:off x="286577" y="4454981"/>
            <a:ext cx="11905423" cy="1856919"/>
          </a:xfrm>
          <a:prstGeom prst="rect">
            <a:avLst/>
          </a:prstGeom>
          <a:noFill/>
        </p:spPr>
        <p:txBody>
          <a:bodyPr wrap="square" rtlCol="0">
            <a:spAutoFit/>
          </a:bodyPr>
          <a:lstStyle/>
          <a:p>
            <a:pPr>
              <a:spcBef>
                <a:spcPts val="200"/>
              </a:spcBef>
            </a:pPr>
            <a:r>
              <a:rPr lang="es-ES" sz="18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rPr>
              <a:t>Paso 5 : Insertar Segmentación de Datos y Escala de tiempo</a:t>
            </a:r>
            <a:endParaRPr lang="es-EC" sz="1800" b="1" dirty="0">
              <a:solidFill>
                <a:srgbClr val="243F60"/>
              </a:solidFill>
              <a:effectLst/>
              <a:latin typeface="Cambria" panose="02040503050406030204" pitchFamily="18" charset="0"/>
              <a:ea typeface="Times New Roman" panose="02020603050405020304" pitchFamily="18" charset="0"/>
              <a:cs typeface="Times New Roman" panose="02020603050405020304" pitchFamily="18" charset="0"/>
            </a:endParaRPr>
          </a:p>
          <a:p>
            <a:pPr marL="457200" indent="-228600">
              <a:lnSpc>
                <a:spcPct val="150000"/>
              </a:lnSpc>
              <a:spcAft>
                <a:spcPts val="800"/>
              </a:spcAft>
            </a:pPr>
            <a:r>
              <a:rPr lang="es-ES" sz="1800" dirty="0">
                <a:effectLst/>
                <a:latin typeface="Times New Roman" panose="02020603050405020304" pitchFamily="18" charset="0"/>
                <a:ea typeface="Times New Roman" panose="02020603050405020304" pitchFamily="18" charset="0"/>
              </a:rPr>
              <a:t>Para insertar primero debes seleccionar la Tabla Dinámica, y aparecerá en la Cinta de “Herramientas de Tabla Dinámica” y seguir las siguientes Rutas:</a:t>
            </a:r>
            <a:endParaRPr lang="es-EC" sz="1800" dirty="0">
              <a:effectLst/>
              <a:latin typeface="Times New Roman" panose="02020603050405020304" pitchFamily="18" charset="0"/>
              <a:ea typeface="Times New Roman" panose="02020603050405020304" pitchFamily="18" charset="0"/>
            </a:endParaRPr>
          </a:p>
          <a:p>
            <a:r>
              <a:rPr lang="es-ES" sz="1800" dirty="0">
                <a:effectLst/>
                <a:latin typeface="Times New Roman" panose="02020603050405020304" pitchFamily="18" charset="0"/>
                <a:ea typeface="Times New Roman" panose="02020603050405020304" pitchFamily="18" charset="0"/>
              </a:rPr>
              <a:t>Ruta: Herramientas de Tabla dinámica &gt; Analizar &gt; Insertar Segmentación de Datos Ruta: Herramientas de Tabla dinámica &gt; Analizar &gt; Insertar Escala de Tiempo</a:t>
            </a:r>
            <a:endParaRPr lang="es-EC" dirty="0"/>
          </a:p>
        </p:txBody>
      </p:sp>
      <p:pic>
        <p:nvPicPr>
          <p:cNvPr id="8" name="Gráfico 8">
            <a:extLst>
              <a:ext uri="{FF2B5EF4-FFF2-40B4-BE49-F238E27FC236}">
                <a16:creationId xmlns:a16="http://schemas.microsoft.com/office/drawing/2014/main" id="{42D1C5F7-0AA7-4947-B9EB-E12B919668B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3780" y="2933358"/>
            <a:ext cx="4591050" cy="1628775"/>
          </a:xfrm>
          <a:prstGeom prst="rect">
            <a:avLst/>
          </a:prstGeom>
        </p:spPr>
      </p:pic>
    </p:spTree>
    <p:extLst>
      <p:ext uri="{BB962C8B-B14F-4D97-AF65-F5344CB8AC3E}">
        <p14:creationId xmlns:p14="http://schemas.microsoft.com/office/powerpoint/2010/main" val="156366478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615</Words>
  <Application>Microsoft Office PowerPoint</Application>
  <PresentationFormat>Panorámica</PresentationFormat>
  <Paragraphs>32</Paragraphs>
  <Slides>10</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10</vt:i4>
      </vt:variant>
    </vt:vector>
  </HeadingPairs>
  <TitlesOfParts>
    <vt:vector size="19" baseType="lpstr">
      <vt:lpstr>Arial</vt:lpstr>
      <vt:lpstr>Calibri</vt:lpstr>
      <vt:lpstr>Calibri Light</vt:lpstr>
      <vt:lpstr>Cambria</vt:lpstr>
      <vt:lpstr>Century Gothic</vt:lpstr>
      <vt:lpstr>Elephant</vt:lpstr>
      <vt:lpstr>Times New Roman</vt:lpstr>
      <vt:lpstr>Wingdings</vt:lpstr>
      <vt:lpstr>Tema de Office</vt:lpstr>
      <vt:lpstr>Presentación de PowerPoint</vt:lpstr>
      <vt:lpstr>        PRESENTACIÓN Y DEFENSA DEL CASO  </vt:lpstr>
      <vt:lpstr>Presentación del Caso</vt:lpstr>
      <vt:lpstr>Presentación de PowerPoint</vt:lpstr>
      <vt:lpstr>OBJETIVO GENERAL:   Desarrollar la plantilla de inventario para la tienda para llevar un mejor control de la venta de productos de que se produce en el campo, para una mejor venta y control del producto.    MARCO TEÓRICO:   Inventarios son bienes tangibles que se tienen para la venta en el curso ordinario del negocio o para ser consumidos en la producción de bienes o servicios para su posterior comercialización (Gil,2019) </vt:lpstr>
      <vt:lpstr>Presentación de PowerPoint</vt:lpstr>
      <vt:lpstr>Paso 1: Crear Base de Datos. Tendrás que definir una Hoja como Base de Datos, donde dejarás Todos los datos que necesites en una tabla. Si bien deberían estar TODOS los campos, pero podrían no estar, ya que muchas veces se utilizan los Campos Calculados de alguna Tabla Dinámica posterior. </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Tamayo</dc:creator>
  <cp:lastModifiedBy>LEDESMA VALENCIA DANNY FAVIAN</cp:lastModifiedBy>
  <cp:revision>9</cp:revision>
  <dcterms:created xsi:type="dcterms:W3CDTF">2021-11-06T17:54:04Z</dcterms:created>
  <dcterms:modified xsi:type="dcterms:W3CDTF">2023-05-18T23:42:48Z</dcterms:modified>
</cp:coreProperties>
</file>